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51"/>
  </p:notesMasterIdLst>
  <p:handoutMasterIdLst>
    <p:handoutMasterId r:id="rId52"/>
  </p:handoutMasterIdLst>
  <p:sldIdLst>
    <p:sldId id="316" r:id="rId3"/>
    <p:sldId id="328" r:id="rId4"/>
    <p:sldId id="329" r:id="rId5"/>
    <p:sldId id="330" r:id="rId6"/>
    <p:sldId id="331" r:id="rId7"/>
    <p:sldId id="332" r:id="rId8"/>
    <p:sldId id="333" r:id="rId9"/>
    <p:sldId id="334" r:id="rId10"/>
    <p:sldId id="348" r:id="rId11"/>
    <p:sldId id="347" r:id="rId12"/>
    <p:sldId id="335" r:id="rId13"/>
    <p:sldId id="337" r:id="rId14"/>
    <p:sldId id="390" r:id="rId15"/>
    <p:sldId id="383" r:id="rId16"/>
    <p:sldId id="384" r:id="rId17"/>
    <p:sldId id="385" r:id="rId18"/>
    <p:sldId id="386" r:id="rId19"/>
    <p:sldId id="387" r:id="rId20"/>
    <p:sldId id="388" r:id="rId21"/>
    <p:sldId id="389" r:id="rId22"/>
    <p:sldId id="338" r:id="rId23"/>
    <p:sldId id="339" r:id="rId24"/>
    <p:sldId id="340" r:id="rId25"/>
    <p:sldId id="341" r:id="rId26"/>
    <p:sldId id="342" r:id="rId27"/>
    <p:sldId id="350" r:id="rId28"/>
    <p:sldId id="391" r:id="rId29"/>
    <p:sldId id="393" r:id="rId30"/>
    <p:sldId id="394" r:id="rId31"/>
    <p:sldId id="395" r:id="rId32"/>
    <p:sldId id="396" r:id="rId33"/>
    <p:sldId id="397" r:id="rId34"/>
    <p:sldId id="398" r:id="rId35"/>
    <p:sldId id="399" r:id="rId36"/>
    <p:sldId id="402" r:id="rId37"/>
    <p:sldId id="403" r:id="rId38"/>
    <p:sldId id="404" r:id="rId39"/>
    <p:sldId id="406" r:id="rId40"/>
    <p:sldId id="408" r:id="rId41"/>
    <p:sldId id="392" r:id="rId42"/>
    <p:sldId id="375" r:id="rId43"/>
    <p:sldId id="376" r:id="rId44"/>
    <p:sldId id="377" r:id="rId45"/>
    <p:sldId id="378" r:id="rId46"/>
    <p:sldId id="379" r:id="rId47"/>
    <p:sldId id="380" r:id="rId48"/>
    <p:sldId id="381" r:id="rId49"/>
    <p:sldId id="382" r:id="rId50"/>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372" autoAdjust="0"/>
  </p:normalViewPr>
  <p:slideViewPr>
    <p:cSldViewPr>
      <p:cViewPr>
        <p:scale>
          <a:sx n="76" d="100"/>
          <a:sy n="76" d="100"/>
        </p:scale>
        <p:origin x="-1560" y="424"/>
      </p:cViewPr>
      <p:guideLst>
        <p:guide orient="horz" pos="2160"/>
        <p:guide pos="2880"/>
      </p:guideLst>
    </p:cSldViewPr>
  </p:slideViewPr>
  <p:notesTextViewPr>
    <p:cViewPr>
      <p:scale>
        <a:sx n="1" d="1"/>
        <a:sy n="1" d="1"/>
      </p:scale>
      <p:origin x="0" y="0"/>
    </p:cViewPr>
  </p:notesTextViewPr>
  <p:notesViewPr>
    <p:cSldViewPr>
      <p:cViewPr varScale="1">
        <p:scale>
          <a:sx n="62" d="100"/>
          <a:sy n="62" d="100"/>
        </p:scale>
        <p:origin x="-2442"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50" Type="http://schemas.openxmlformats.org/officeDocument/2006/relationships/slide" Target="slides/slide48.xml"/><Relationship Id="rId51" Type="http://schemas.openxmlformats.org/officeDocument/2006/relationships/notesMaster" Target="notesMasters/notesMaster1.xml"/><Relationship Id="rId52" Type="http://schemas.openxmlformats.org/officeDocument/2006/relationships/handoutMaster" Target="handoutMasters/handoutMaster1.xml"/><Relationship Id="rId53" Type="http://schemas.openxmlformats.org/officeDocument/2006/relationships/printerSettings" Target="printerSettings/printerSettings1.bin"/><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dirty="0" smtClean="0"/>
              <a:t>% VM Density Improvement</a:t>
            </a:r>
          </a:p>
          <a:p>
            <a:pPr>
              <a:defRPr/>
            </a:pPr>
            <a:r>
              <a:rPr lang="en-US" baseline="0" dirty="0" smtClean="0"/>
              <a:t> over Traditional AV</a:t>
            </a:r>
            <a:endParaRPr lang="en-US" dirty="0"/>
          </a:p>
        </c:rich>
      </c:tx>
      <c:layout>
        <c:manualLayout>
          <c:xMode val="edge"/>
          <c:yMode val="edge"/>
          <c:x val="0.506267939442482"/>
          <c:y val="0.647687804169311"/>
        </c:manualLayout>
      </c:layout>
      <c:overlay val="0"/>
    </c:title>
    <c:autoTitleDeleted val="0"/>
    <c:plotArea>
      <c:layout>
        <c:manualLayout>
          <c:layoutTarget val="inner"/>
          <c:xMode val="edge"/>
          <c:yMode val="edge"/>
          <c:x val="0.127703059447769"/>
          <c:y val="0.186906849809045"/>
          <c:w val="0.831643903308383"/>
          <c:h val="0.652155185645654"/>
        </c:manualLayout>
      </c:layout>
      <c:barChart>
        <c:barDir val="bar"/>
        <c:grouping val="clustered"/>
        <c:varyColors val="0"/>
        <c:ser>
          <c:idx val="0"/>
          <c:order val="0"/>
          <c:tx>
            <c:strRef>
              <c:f>Sheet3!$AB$10</c:f>
              <c:strCache>
                <c:ptCount val="1"/>
                <c:pt idx="0">
                  <c:v>VM Density</c:v>
                </c:pt>
              </c:strCache>
            </c:strRef>
          </c:tx>
          <c:spPr>
            <a:ln>
              <a:solidFill>
                <a:sysClr val="windowText" lastClr="000000"/>
              </a:solidFill>
            </a:ln>
          </c:spPr>
          <c:invertIfNegative val="0"/>
          <c:dPt>
            <c:idx val="1"/>
            <c:invertIfNegative val="0"/>
            <c:bubble3D val="0"/>
            <c:spPr>
              <a:solidFill>
                <a:srgbClr val="FFFF00"/>
              </a:solidFill>
              <a:ln>
                <a:solidFill>
                  <a:sysClr val="windowText" lastClr="000000"/>
                </a:solidFill>
              </a:ln>
            </c:spPr>
          </c:dPt>
          <c:dPt>
            <c:idx val="2"/>
            <c:invertIfNegative val="0"/>
            <c:bubble3D val="0"/>
            <c:spPr>
              <a:solidFill>
                <a:srgbClr val="C00000"/>
              </a:solidFill>
              <a:ln>
                <a:solidFill>
                  <a:sysClr val="windowText" lastClr="000000"/>
                </a:solidFill>
              </a:ln>
            </c:spPr>
          </c:dPt>
          <c:dLbls>
            <c:dLbl>
              <c:idx val="0"/>
              <c:layout/>
              <c:tx>
                <c:rich>
                  <a:bodyPr/>
                  <a:lstStyle/>
                  <a:p>
                    <a:r>
                      <a:rPr lang="en-US" smtClean="0"/>
                      <a:t>1</a:t>
                    </a:r>
                    <a:endParaRPr lang="en-US" dirty="0"/>
                  </a:p>
                </c:rich>
              </c:tx>
              <c:showLegendKey val="0"/>
              <c:showVal val="1"/>
              <c:showCatName val="0"/>
              <c:showSerName val="0"/>
              <c:showPercent val="0"/>
              <c:showBubbleSize val="0"/>
            </c:dLbl>
            <c:dLbl>
              <c:idx val="1"/>
              <c:layout/>
              <c:tx>
                <c:rich>
                  <a:bodyPr/>
                  <a:lstStyle/>
                  <a:p>
                    <a:r>
                      <a:rPr lang="en-US" smtClean="0"/>
                      <a:t>1.45</a:t>
                    </a:r>
                    <a:endParaRPr lang="en-US" dirty="0"/>
                  </a:p>
                </c:rich>
              </c:tx>
              <c:showLegendKey val="0"/>
              <c:showVal val="1"/>
              <c:showCatName val="0"/>
              <c:showSerName val="0"/>
              <c:showPercent val="0"/>
              <c:showBubbleSize val="0"/>
            </c:dLbl>
            <c:dLbl>
              <c:idx val="2"/>
              <c:layout/>
              <c:tx>
                <c:rich>
                  <a:bodyPr/>
                  <a:lstStyle/>
                  <a:p>
                    <a:r>
                      <a:rPr lang="en-US" smtClean="0"/>
                      <a:t>3</a:t>
                    </a:r>
                    <a:endParaRPr lang="en-US" dirty="0"/>
                  </a:p>
                </c:rich>
              </c:tx>
              <c:showLegendKey val="0"/>
              <c:showVal val="1"/>
              <c:showCatName val="0"/>
              <c:showSerName val="0"/>
              <c:showPercent val="0"/>
              <c:showBubbleSize val="0"/>
            </c:dLbl>
            <c:txPr>
              <a:bodyPr/>
              <a:lstStyle/>
              <a:p>
                <a:pPr>
                  <a:defRPr sz="1600" b="1"/>
                </a:pPr>
                <a:endParaRPr lang="en-US"/>
              </a:p>
            </c:txPr>
            <c:showLegendKey val="0"/>
            <c:showVal val="1"/>
            <c:showCatName val="0"/>
            <c:showSerName val="0"/>
            <c:showPercent val="0"/>
            <c:showBubbleSize val="0"/>
            <c:showLeaderLines val="0"/>
          </c:dLbls>
          <c:cat>
            <c:strRef>
              <c:f>Sheet3!$AA$11:$AA$13</c:f>
              <c:strCache>
                <c:ptCount val="3"/>
                <c:pt idx="0">
                  <c:v>McAfee</c:v>
                </c:pt>
                <c:pt idx="1">
                  <c:v>Symantec</c:v>
                </c:pt>
                <c:pt idx="2">
                  <c:v>Trend</c:v>
                </c:pt>
              </c:strCache>
            </c:strRef>
          </c:cat>
          <c:val>
            <c:numRef>
              <c:f>Sheet3!$AB$11:$AB$13</c:f>
              <c:numCache>
                <c:formatCode>0</c:formatCode>
                <c:ptCount val="3"/>
                <c:pt idx="0">
                  <c:v>33.42245989304813</c:v>
                </c:pt>
                <c:pt idx="1">
                  <c:v>47.6077124494168</c:v>
                </c:pt>
                <c:pt idx="2">
                  <c:v>100.0</c:v>
                </c:pt>
              </c:numCache>
            </c:numRef>
          </c:val>
        </c:ser>
        <c:dLbls>
          <c:showLegendKey val="0"/>
          <c:showVal val="1"/>
          <c:showCatName val="0"/>
          <c:showSerName val="0"/>
          <c:showPercent val="0"/>
          <c:showBubbleSize val="0"/>
        </c:dLbls>
        <c:gapWidth val="150"/>
        <c:overlap val="-25"/>
        <c:axId val="-2032512392"/>
        <c:axId val="-2032670088"/>
      </c:barChart>
      <c:catAx>
        <c:axId val="-2032512392"/>
        <c:scaling>
          <c:orientation val="minMax"/>
        </c:scaling>
        <c:delete val="0"/>
        <c:axPos val="l"/>
        <c:majorTickMark val="none"/>
        <c:minorTickMark val="none"/>
        <c:tickLblPos val="nextTo"/>
        <c:txPr>
          <a:bodyPr/>
          <a:lstStyle/>
          <a:p>
            <a:pPr>
              <a:defRPr sz="1400" b="1"/>
            </a:pPr>
            <a:endParaRPr lang="en-US"/>
          </a:p>
        </c:txPr>
        <c:crossAx val="-2032670088"/>
        <c:crosses val="autoZero"/>
        <c:auto val="1"/>
        <c:lblAlgn val="ctr"/>
        <c:lblOffset val="100"/>
        <c:noMultiLvlLbl val="0"/>
      </c:catAx>
      <c:valAx>
        <c:axId val="-2032670088"/>
        <c:scaling>
          <c:orientation val="minMax"/>
        </c:scaling>
        <c:delete val="1"/>
        <c:axPos val="b"/>
        <c:numFmt formatCode="0" sourceLinked="1"/>
        <c:majorTickMark val="none"/>
        <c:minorTickMark val="none"/>
        <c:tickLblPos val="nextTo"/>
        <c:crossAx val="-2032512392"/>
        <c:crosses val="autoZero"/>
        <c:crossBetween val="between"/>
      </c:valAx>
      <c:spPr>
        <a:solidFill>
          <a:schemeClr val="bg1">
            <a:lumMod val="85000"/>
          </a:schemeClr>
        </a:solidFill>
        <a:ln>
          <a:solidFill>
            <a:schemeClr val="tx1"/>
          </a:solidFill>
        </a:ln>
      </c:spPr>
    </c:plotArea>
    <c:legend>
      <c:legendPos val="t"/>
      <c:legendEntry>
        <c:idx val="0"/>
        <c:txPr>
          <a:bodyPr/>
          <a:lstStyle/>
          <a:p>
            <a:pPr>
              <a:defRPr sz="1600"/>
            </a:pPr>
            <a:endParaRPr lang="en-US"/>
          </a:p>
        </c:txPr>
      </c:legendEntry>
      <c:legendEntry>
        <c:idx val="1"/>
        <c:txPr>
          <a:bodyPr/>
          <a:lstStyle/>
          <a:p>
            <a:pPr>
              <a:defRPr sz="1600"/>
            </a:pPr>
            <a:endParaRPr lang="en-US"/>
          </a:p>
        </c:txPr>
      </c:legendEntry>
      <c:legendEntry>
        <c:idx val="2"/>
        <c:txPr>
          <a:bodyPr/>
          <a:lstStyle/>
          <a:p>
            <a:pPr>
              <a:defRPr sz="1600"/>
            </a:pPr>
            <a:endParaRPr lang="en-US"/>
          </a:p>
        </c:txPr>
      </c:legendEntry>
      <c:layout>
        <c:manualLayout>
          <c:xMode val="edge"/>
          <c:yMode val="edge"/>
          <c:x val="0.529719271524048"/>
          <c:y val="0.436400649628324"/>
          <c:w val="0.415017003899736"/>
          <c:h val="0.21806246316122"/>
        </c:manualLayout>
      </c:layout>
      <c:overlay val="0"/>
      <c:txPr>
        <a:bodyPr/>
        <a:lstStyle/>
        <a:p>
          <a:pPr>
            <a:defRPr sz="1600"/>
          </a:pPr>
          <a:endParaRPr lang="en-US"/>
        </a:p>
      </c:txPr>
    </c:legend>
    <c:plotVisOnly val="1"/>
    <c:dispBlanksAs val="gap"/>
    <c:showDLblsOverMax val="0"/>
  </c:chart>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0A79114-17C7-4B17-9EF0-CF77E25E1911}"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A2C7F32A-A5B9-42A9-ACAF-2B0F6394457B}">
      <dgm:prSet phldrT="[Text]" custT="1"/>
      <dgm:spPr/>
      <dgm:t>
        <a:bodyPr/>
        <a:lstStyle/>
        <a:p>
          <a:r>
            <a:rPr kumimoji="0" lang="en-US" sz="1000" b="1" i="0" u="none" strike="noStrike" cap="none" normalizeH="0" baseline="0" dirty="0" smtClean="0">
              <a:ln>
                <a:noFill/>
              </a:ln>
              <a:solidFill>
                <a:schemeClr val="tx1"/>
              </a:solidFill>
              <a:effectLst/>
              <a:latin typeface="Arial" charset="0"/>
              <a:cs typeface="Arial" charset="0"/>
            </a:rPr>
            <a:t>Policy information requested: </a:t>
          </a:r>
        </a:p>
        <a:p>
          <a:pPr rtl="0"/>
          <a:r>
            <a:rPr lang="en-US" sz="1000" dirty="0" smtClean="0"/>
            <a:t>Rule 1</a:t>
          </a:r>
        </a:p>
        <a:p>
          <a:pPr rtl="0"/>
          <a:r>
            <a:rPr lang="en-US" sz="1000" dirty="0" smtClean="0"/>
            <a:t>Rule 2</a:t>
          </a:r>
        </a:p>
        <a:p>
          <a:pPr rtl="0"/>
          <a:r>
            <a:rPr lang="en-US" sz="1000" dirty="0" smtClean="0"/>
            <a:t>Rule 3</a:t>
          </a:r>
        </a:p>
      </dgm:t>
    </dgm:pt>
    <dgm:pt modelId="{984BE6ED-503F-491F-B980-4C84E14FC48D}" type="parTrans" cxnId="{FD4FF84E-9AD2-4B9C-94BA-0CE9F02513A8}">
      <dgm:prSet/>
      <dgm:spPr/>
      <dgm:t>
        <a:bodyPr/>
        <a:lstStyle/>
        <a:p>
          <a:endParaRPr lang="en-US" sz="2000"/>
        </a:p>
      </dgm:t>
    </dgm:pt>
    <dgm:pt modelId="{1529893D-2FFA-4CEF-A281-D0ABC7C9B990}" type="sibTrans" cxnId="{FD4FF84E-9AD2-4B9C-94BA-0CE9F02513A8}">
      <dgm:prSet/>
      <dgm:spPr/>
      <dgm:t>
        <a:bodyPr/>
        <a:lstStyle/>
        <a:p>
          <a:endParaRPr lang="en-US" sz="2000"/>
        </a:p>
      </dgm:t>
    </dgm:pt>
    <dgm:pt modelId="{D403F072-4842-47DD-8D56-576F659551B1}">
      <dgm:prSet phldrT="[Text]" custT="1"/>
      <dgm:spPr/>
      <dgm:t>
        <a:bodyPr/>
        <a:lstStyle/>
        <a:p>
          <a:r>
            <a:rPr kumimoji="0" lang="en-US" sz="1000" b="1" i="0" u="none" strike="noStrike" cap="none" normalizeH="0" baseline="0" dirty="0" smtClean="0">
              <a:ln>
                <a:noFill/>
              </a:ln>
              <a:solidFill>
                <a:schemeClr val="tx1"/>
              </a:solidFill>
              <a:effectLst/>
              <a:latin typeface="Arial" charset="0"/>
              <a:cs typeface="Arial" charset="0"/>
            </a:rPr>
            <a:t>Policy information return: </a:t>
          </a:r>
        </a:p>
        <a:p>
          <a:pPr rtl="0"/>
          <a:r>
            <a:rPr lang="en-US" sz="1000" dirty="0" smtClean="0"/>
            <a:t>XYZ</a:t>
          </a:r>
        </a:p>
        <a:p>
          <a:pPr rtl="0"/>
          <a:r>
            <a:rPr lang="en-US" sz="1000" dirty="0" smtClean="0"/>
            <a:t>123G</a:t>
          </a:r>
          <a:endParaRPr kumimoji="0" lang="en-US" sz="1000" b="1" i="0" u="none" strike="noStrike" cap="none" normalizeH="0" dirty="0" smtClean="0">
            <a:ln>
              <a:noFill/>
            </a:ln>
            <a:solidFill>
              <a:schemeClr val="tx1"/>
            </a:solidFill>
            <a:effectLst/>
          </a:endParaRPr>
        </a:p>
        <a:p>
          <a:pPr rtl="0"/>
          <a:r>
            <a:rPr lang="en-US" sz="1000" dirty="0" smtClean="0"/>
            <a:t>78HJ</a:t>
          </a:r>
        </a:p>
      </dgm:t>
    </dgm:pt>
    <dgm:pt modelId="{3E37A493-8ACF-4505-9159-3FA200D1C7BD}" type="parTrans" cxnId="{237717AD-2061-453F-BF1C-8DC650EF0D1F}">
      <dgm:prSet/>
      <dgm:spPr/>
      <dgm:t>
        <a:bodyPr/>
        <a:lstStyle/>
        <a:p>
          <a:endParaRPr lang="en-US" sz="2000"/>
        </a:p>
      </dgm:t>
    </dgm:pt>
    <dgm:pt modelId="{4B7D2FCE-B1DE-4A4A-9DB5-E6505D5ABA2F}" type="sibTrans" cxnId="{237717AD-2061-453F-BF1C-8DC650EF0D1F}">
      <dgm:prSet/>
      <dgm:spPr/>
      <dgm:t>
        <a:bodyPr/>
        <a:lstStyle/>
        <a:p>
          <a:endParaRPr lang="en-US" sz="2000"/>
        </a:p>
      </dgm:t>
    </dgm:pt>
    <dgm:pt modelId="{E7C89A5E-25AE-4DC0-9A6A-45C9DE447726}" type="pres">
      <dgm:prSet presAssocID="{00A79114-17C7-4B17-9EF0-CF77E25E1911}" presName="cycle" presStyleCnt="0">
        <dgm:presLayoutVars>
          <dgm:dir/>
          <dgm:resizeHandles val="exact"/>
        </dgm:presLayoutVars>
      </dgm:prSet>
      <dgm:spPr/>
      <dgm:t>
        <a:bodyPr/>
        <a:lstStyle/>
        <a:p>
          <a:endParaRPr lang="en-US"/>
        </a:p>
      </dgm:t>
    </dgm:pt>
    <dgm:pt modelId="{46A5CAD3-CAD5-4F52-8A4E-705122E090E7}" type="pres">
      <dgm:prSet presAssocID="{A2C7F32A-A5B9-42A9-ACAF-2B0F6394457B}" presName="node" presStyleLbl="node1" presStyleIdx="0" presStyleCnt="2" custScaleX="69263" custScaleY="142102">
        <dgm:presLayoutVars>
          <dgm:bulletEnabled val="1"/>
        </dgm:presLayoutVars>
      </dgm:prSet>
      <dgm:spPr/>
      <dgm:t>
        <a:bodyPr/>
        <a:lstStyle/>
        <a:p>
          <a:endParaRPr lang="en-US"/>
        </a:p>
      </dgm:t>
    </dgm:pt>
    <dgm:pt modelId="{39447B09-1B70-4BB6-95DD-843EF75C843B}" type="pres">
      <dgm:prSet presAssocID="{A2C7F32A-A5B9-42A9-ACAF-2B0F6394457B}" presName="spNode" presStyleCnt="0"/>
      <dgm:spPr/>
    </dgm:pt>
    <dgm:pt modelId="{AE005C29-F9CE-47B8-9476-52C48FA468B1}" type="pres">
      <dgm:prSet presAssocID="{1529893D-2FFA-4CEF-A281-D0ABC7C9B990}" presName="sibTrans" presStyleLbl="sibTrans1D1" presStyleIdx="0" presStyleCnt="2"/>
      <dgm:spPr/>
      <dgm:t>
        <a:bodyPr/>
        <a:lstStyle/>
        <a:p>
          <a:endParaRPr lang="en-US"/>
        </a:p>
      </dgm:t>
    </dgm:pt>
    <dgm:pt modelId="{F9BF6720-84AF-4C13-A25D-4F0CB4CA78F6}" type="pres">
      <dgm:prSet presAssocID="{D403F072-4842-47DD-8D56-576F659551B1}" presName="node" presStyleLbl="node1" presStyleIdx="1" presStyleCnt="2" custScaleX="69802" custScaleY="140172">
        <dgm:presLayoutVars>
          <dgm:bulletEnabled val="1"/>
        </dgm:presLayoutVars>
      </dgm:prSet>
      <dgm:spPr/>
      <dgm:t>
        <a:bodyPr/>
        <a:lstStyle/>
        <a:p>
          <a:endParaRPr lang="en-US"/>
        </a:p>
      </dgm:t>
    </dgm:pt>
    <dgm:pt modelId="{0DCF888D-BC75-4C2F-90A6-3460CCC8D5B3}" type="pres">
      <dgm:prSet presAssocID="{D403F072-4842-47DD-8D56-576F659551B1}" presName="spNode" presStyleCnt="0"/>
      <dgm:spPr/>
    </dgm:pt>
    <dgm:pt modelId="{6398EBD6-C36B-49A1-9E7E-DD2A98E092FD}" type="pres">
      <dgm:prSet presAssocID="{4B7D2FCE-B1DE-4A4A-9DB5-E6505D5ABA2F}" presName="sibTrans" presStyleLbl="sibTrans1D1" presStyleIdx="1" presStyleCnt="2"/>
      <dgm:spPr/>
      <dgm:t>
        <a:bodyPr/>
        <a:lstStyle/>
        <a:p>
          <a:endParaRPr lang="en-US"/>
        </a:p>
      </dgm:t>
    </dgm:pt>
  </dgm:ptLst>
  <dgm:cxnLst>
    <dgm:cxn modelId="{B63EDA17-F190-4EBA-A45A-A4233B1B5A8D}" type="presOf" srcId="{1529893D-2FFA-4CEF-A281-D0ABC7C9B990}" destId="{AE005C29-F9CE-47B8-9476-52C48FA468B1}" srcOrd="0" destOrd="0" presId="urn:microsoft.com/office/officeart/2005/8/layout/cycle5"/>
    <dgm:cxn modelId="{89B0D85F-15CF-4504-83BD-CF7B74D9F09E}" type="presOf" srcId="{4B7D2FCE-B1DE-4A4A-9DB5-E6505D5ABA2F}" destId="{6398EBD6-C36B-49A1-9E7E-DD2A98E092FD}" srcOrd="0" destOrd="0" presId="urn:microsoft.com/office/officeart/2005/8/layout/cycle5"/>
    <dgm:cxn modelId="{FD4FF84E-9AD2-4B9C-94BA-0CE9F02513A8}" srcId="{00A79114-17C7-4B17-9EF0-CF77E25E1911}" destId="{A2C7F32A-A5B9-42A9-ACAF-2B0F6394457B}" srcOrd="0" destOrd="0" parTransId="{984BE6ED-503F-491F-B980-4C84E14FC48D}" sibTransId="{1529893D-2FFA-4CEF-A281-D0ABC7C9B990}"/>
    <dgm:cxn modelId="{40652692-10A3-4A11-9F68-D9BDCEA7DAA2}" type="presOf" srcId="{D403F072-4842-47DD-8D56-576F659551B1}" destId="{F9BF6720-84AF-4C13-A25D-4F0CB4CA78F6}" srcOrd="0" destOrd="0" presId="urn:microsoft.com/office/officeart/2005/8/layout/cycle5"/>
    <dgm:cxn modelId="{237717AD-2061-453F-BF1C-8DC650EF0D1F}" srcId="{00A79114-17C7-4B17-9EF0-CF77E25E1911}" destId="{D403F072-4842-47DD-8D56-576F659551B1}" srcOrd="1" destOrd="0" parTransId="{3E37A493-8ACF-4505-9159-3FA200D1C7BD}" sibTransId="{4B7D2FCE-B1DE-4A4A-9DB5-E6505D5ABA2F}"/>
    <dgm:cxn modelId="{933988DF-E406-48D2-B701-92C2AE2AFD60}" type="presOf" srcId="{A2C7F32A-A5B9-42A9-ACAF-2B0F6394457B}" destId="{46A5CAD3-CAD5-4F52-8A4E-705122E090E7}" srcOrd="0" destOrd="0" presId="urn:microsoft.com/office/officeart/2005/8/layout/cycle5"/>
    <dgm:cxn modelId="{7B98CEBD-F545-47BC-8434-CDFAE436E02C}" type="presOf" srcId="{00A79114-17C7-4B17-9EF0-CF77E25E1911}" destId="{E7C89A5E-25AE-4DC0-9A6A-45C9DE447726}" srcOrd="0" destOrd="0" presId="urn:microsoft.com/office/officeart/2005/8/layout/cycle5"/>
    <dgm:cxn modelId="{3DEE7A03-44E1-4527-AD81-073C346DC0CE}" type="presParOf" srcId="{E7C89A5E-25AE-4DC0-9A6A-45C9DE447726}" destId="{46A5CAD3-CAD5-4F52-8A4E-705122E090E7}" srcOrd="0" destOrd="0" presId="urn:microsoft.com/office/officeart/2005/8/layout/cycle5"/>
    <dgm:cxn modelId="{38BE6AF3-646A-4DEC-B4DA-14BA121C9521}" type="presParOf" srcId="{E7C89A5E-25AE-4DC0-9A6A-45C9DE447726}" destId="{39447B09-1B70-4BB6-95DD-843EF75C843B}" srcOrd="1" destOrd="0" presId="urn:microsoft.com/office/officeart/2005/8/layout/cycle5"/>
    <dgm:cxn modelId="{C168CAB9-A8DE-419E-B2AB-CDEBF242CEED}" type="presParOf" srcId="{E7C89A5E-25AE-4DC0-9A6A-45C9DE447726}" destId="{AE005C29-F9CE-47B8-9476-52C48FA468B1}" srcOrd="2" destOrd="0" presId="urn:microsoft.com/office/officeart/2005/8/layout/cycle5"/>
    <dgm:cxn modelId="{9C9520A0-8C55-4D5D-88AF-E20D22449D7F}" type="presParOf" srcId="{E7C89A5E-25AE-4DC0-9A6A-45C9DE447726}" destId="{F9BF6720-84AF-4C13-A25D-4F0CB4CA78F6}" srcOrd="3" destOrd="0" presId="urn:microsoft.com/office/officeart/2005/8/layout/cycle5"/>
    <dgm:cxn modelId="{06B25A44-E9C4-4D90-BDA7-0B8106930B27}" type="presParOf" srcId="{E7C89A5E-25AE-4DC0-9A6A-45C9DE447726}" destId="{0DCF888D-BC75-4C2F-90A6-3460CCC8D5B3}" srcOrd="4" destOrd="0" presId="urn:microsoft.com/office/officeart/2005/8/layout/cycle5"/>
    <dgm:cxn modelId="{6A73990A-191F-4F39-BC80-A36ADE9BA858}" type="presParOf" srcId="{E7C89A5E-25AE-4DC0-9A6A-45C9DE447726}" destId="{6398EBD6-C36B-49A1-9E7E-DD2A98E092FD}" srcOrd="5" destOrd="0" presId="urn:microsoft.com/office/officeart/2005/8/layout/cycle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A5CAD3-CAD5-4F52-8A4E-705122E090E7}">
      <dsp:nvSpPr>
        <dsp:cNvPr id="0" name=""/>
        <dsp:cNvSpPr/>
      </dsp:nvSpPr>
      <dsp:spPr>
        <a:xfrm>
          <a:off x="269347" y="288336"/>
          <a:ext cx="948062" cy="126429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kumimoji="0" lang="en-US" sz="1000" b="1" i="0" u="none" strike="noStrike" kern="1200" cap="none" normalizeH="0" baseline="0" dirty="0" smtClean="0">
              <a:ln>
                <a:noFill/>
              </a:ln>
              <a:solidFill>
                <a:schemeClr val="tx1"/>
              </a:solidFill>
              <a:effectLst/>
              <a:latin typeface="Arial" charset="0"/>
              <a:cs typeface="Arial" charset="0"/>
            </a:rPr>
            <a:t>Policy information requested: </a:t>
          </a:r>
        </a:p>
        <a:p>
          <a:pPr lvl="0" algn="ctr" defTabSz="444500" rtl="0">
            <a:lnSpc>
              <a:spcPct val="90000"/>
            </a:lnSpc>
            <a:spcBef>
              <a:spcPct val="0"/>
            </a:spcBef>
            <a:spcAft>
              <a:spcPct val="35000"/>
            </a:spcAft>
          </a:pPr>
          <a:r>
            <a:rPr lang="en-US" sz="1000" kern="1200" dirty="0" smtClean="0"/>
            <a:t>Rule 1</a:t>
          </a:r>
        </a:p>
        <a:p>
          <a:pPr lvl="0" algn="ctr" defTabSz="444500" rtl="0">
            <a:lnSpc>
              <a:spcPct val="90000"/>
            </a:lnSpc>
            <a:spcBef>
              <a:spcPct val="0"/>
            </a:spcBef>
            <a:spcAft>
              <a:spcPct val="35000"/>
            </a:spcAft>
          </a:pPr>
          <a:r>
            <a:rPr lang="en-US" sz="1000" kern="1200" dirty="0" smtClean="0"/>
            <a:t>Rule 2</a:t>
          </a:r>
        </a:p>
        <a:p>
          <a:pPr lvl="0" algn="ctr" defTabSz="444500" rtl="0">
            <a:lnSpc>
              <a:spcPct val="90000"/>
            </a:lnSpc>
            <a:spcBef>
              <a:spcPct val="0"/>
            </a:spcBef>
            <a:spcAft>
              <a:spcPct val="35000"/>
            </a:spcAft>
          </a:pPr>
          <a:r>
            <a:rPr lang="en-US" sz="1000" kern="1200" dirty="0" smtClean="0"/>
            <a:t>Rule 3</a:t>
          </a:r>
        </a:p>
      </dsp:txBody>
      <dsp:txXfrm>
        <a:off x="315628" y="334617"/>
        <a:ext cx="855500" cy="1171734"/>
      </dsp:txXfrm>
    </dsp:sp>
    <dsp:sp modelId="{AE005C29-F9CE-47B8-9476-52C48FA468B1}">
      <dsp:nvSpPr>
        <dsp:cNvPr id="0" name=""/>
        <dsp:cNvSpPr/>
      </dsp:nvSpPr>
      <dsp:spPr>
        <a:xfrm>
          <a:off x="743378" y="165026"/>
          <a:ext cx="1510916" cy="1510916"/>
        </a:xfrm>
        <a:custGeom>
          <a:avLst/>
          <a:gdLst/>
          <a:ahLst/>
          <a:cxnLst/>
          <a:rect l="0" t="0" r="0" b="0"/>
          <a:pathLst>
            <a:path>
              <a:moveTo>
                <a:pt x="491450" y="47632"/>
              </a:moveTo>
              <a:arcTo wR="755458" hR="755458" stAng="14972716" swAng="2524830"/>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F9BF6720-84AF-4C13-A25D-4F0CB4CA78F6}">
      <dsp:nvSpPr>
        <dsp:cNvPr id="0" name=""/>
        <dsp:cNvSpPr/>
      </dsp:nvSpPr>
      <dsp:spPr>
        <a:xfrm>
          <a:off x="1776575" y="296922"/>
          <a:ext cx="955439" cy="12471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kumimoji="0" lang="en-US" sz="1000" b="1" i="0" u="none" strike="noStrike" kern="1200" cap="none" normalizeH="0" baseline="0" dirty="0" smtClean="0">
              <a:ln>
                <a:noFill/>
              </a:ln>
              <a:solidFill>
                <a:schemeClr val="tx1"/>
              </a:solidFill>
              <a:effectLst/>
              <a:latin typeface="Arial" charset="0"/>
              <a:cs typeface="Arial" charset="0"/>
            </a:rPr>
            <a:t>Policy information return: </a:t>
          </a:r>
        </a:p>
        <a:p>
          <a:pPr lvl="0" algn="ctr" defTabSz="444500" rtl="0">
            <a:lnSpc>
              <a:spcPct val="90000"/>
            </a:lnSpc>
            <a:spcBef>
              <a:spcPct val="0"/>
            </a:spcBef>
            <a:spcAft>
              <a:spcPct val="35000"/>
            </a:spcAft>
          </a:pPr>
          <a:r>
            <a:rPr lang="en-US" sz="1000" kern="1200" dirty="0" smtClean="0"/>
            <a:t>XYZ</a:t>
          </a:r>
        </a:p>
        <a:p>
          <a:pPr lvl="0" algn="ctr" defTabSz="444500" rtl="0">
            <a:lnSpc>
              <a:spcPct val="90000"/>
            </a:lnSpc>
            <a:spcBef>
              <a:spcPct val="0"/>
            </a:spcBef>
            <a:spcAft>
              <a:spcPct val="35000"/>
            </a:spcAft>
          </a:pPr>
          <a:r>
            <a:rPr lang="en-US" sz="1000" kern="1200" dirty="0" smtClean="0"/>
            <a:t>123G</a:t>
          </a:r>
          <a:endParaRPr kumimoji="0" lang="en-US" sz="1000" b="1" i="0" u="none" strike="noStrike" kern="1200" cap="none" normalizeH="0" dirty="0" smtClean="0">
            <a:ln>
              <a:noFill/>
            </a:ln>
            <a:solidFill>
              <a:schemeClr val="tx1"/>
            </a:solidFill>
            <a:effectLst/>
          </a:endParaRPr>
        </a:p>
        <a:p>
          <a:pPr lvl="0" algn="ctr" defTabSz="444500" rtl="0">
            <a:lnSpc>
              <a:spcPct val="90000"/>
            </a:lnSpc>
            <a:spcBef>
              <a:spcPct val="0"/>
            </a:spcBef>
            <a:spcAft>
              <a:spcPct val="35000"/>
            </a:spcAft>
          </a:pPr>
          <a:r>
            <a:rPr lang="en-US" sz="1000" kern="1200" dirty="0" smtClean="0"/>
            <a:t>78HJ</a:t>
          </a:r>
        </a:p>
      </dsp:txBody>
      <dsp:txXfrm>
        <a:off x="1823216" y="343563"/>
        <a:ext cx="862157" cy="1153843"/>
      </dsp:txXfrm>
    </dsp:sp>
    <dsp:sp modelId="{6398EBD6-C36B-49A1-9E7E-DD2A98E092FD}">
      <dsp:nvSpPr>
        <dsp:cNvPr id="0" name=""/>
        <dsp:cNvSpPr/>
      </dsp:nvSpPr>
      <dsp:spPr>
        <a:xfrm>
          <a:off x="743378" y="165026"/>
          <a:ext cx="1510916" cy="1510916"/>
        </a:xfrm>
        <a:custGeom>
          <a:avLst/>
          <a:gdLst/>
          <a:ahLst/>
          <a:cxnLst/>
          <a:rect l="0" t="0" r="0" b="0"/>
          <a:pathLst>
            <a:path>
              <a:moveTo>
                <a:pt x="1033876" y="1457740"/>
              </a:moveTo>
              <a:arcTo wR="755458" hR="755458" stAng="4102454" swAng="2524830"/>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35C2350-1C15-4002-8D35-A28EA1D13CE5}" type="datetimeFigureOut">
              <a:rPr lang="zh-TW" altLang="en-US" smtClean="0"/>
              <a:t>20.6.2013</a:t>
            </a:fld>
            <a:endParaRPr lang="zh-TW" altLang="en-US"/>
          </a:p>
        </p:txBody>
      </p:sp>
      <p:sp>
        <p:nvSpPr>
          <p:cNvPr id="4" name="頁尾版面配置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83B4ACD-2459-44F5-A235-A863AD99D889}" type="slidenum">
              <a:rPr lang="zh-TW" altLang="en-US" smtClean="0"/>
              <a:t>‹#›</a:t>
            </a:fld>
            <a:endParaRPr lang="zh-TW" altLang="en-US"/>
          </a:p>
        </p:txBody>
      </p:sp>
    </p:spTree>
    <p:extLst>
      <p:ext uri="{BB962C8B-B14F-4D97-AF65-F5344CB8AC3E}">
        <p14:creationId xmlns:p14="http://schemas.microsoft.com/office/powerpoint/2010/main" val="16657518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288770-3BE9-AC45-B719-9C2B68475661}" type="datetimeFigureOut">
              <a:rPr lang="nl-NL" smtClean="0"/>
              <a:t>20.6.2013</a:t>
            </a:fld>
            <a:endParaRPr lang="nl-NL"/>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081B05-EFD2-3740-BF3A-5FFC69ACA33B}" type="slidenum">
              <a:rPr lang="nl-NL" smtClean="0"/>
              <a:t>‹#›</a:t>
            </a:fld>
            <a:endParaRPr lang="nl-NL"/>
          </a:p>
        </p:txBody>
      </p:sp>
    </p:spTree>
    <p:extLst>
      <p:ext uri="{BB962C8B-B14F-4D97-AF65-F5344CB8AC3E}">
        <p14:creationId xmlns:p14="http://schemas.microsoft.com/office/powerpoint/2010/main" val="387795766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pPr eaLnBrk="1" hangingPunct="1"/>
            <a:r>
              <a:rPr lang="en-US" smtClean="0">
                <a:latin typeface="Arial" pitchFamily="34" charset="0"/>
                <a:ea typeface="ヒラギノ角ゴ Pro W3" pitchFamily="1" charset="-128"/>
              </a:rPr>
              <a:t>Virtual machines are dynamic. They can quickly be reverted to previous instances, paused and restarted, relatively easily. They can also be readily cloned and seamlessly moved between physical servers. This dynamic nature and potential for VM sprawl makes it difficult to achieve and maintain consistent security. Vulnerabilities or configuration errors may be unknowingly propagated. Also, it is difficult to maintain an auditable record of the security state of a virtual machine at any given point in time.</a:t>
            </a:r>
          </a:p>
          <a:p>
            <a:pPr eaLnBrk="1" hangingPunct="1"/>
            <a:endParaRPr lang="en-US" smtClean="0">
              <a:latin typeface="Arial" pitchFamily="34" charset="0"/>
              <a:ea typeface="ヒラギノ角ゴ Pro W3" pitchFamily="1" charset="-128"/>
            </a:endParaRPr>
          </a:p>
          <a:p>
            <a:pPr eaLnBrk="1" hangingPunct="1"/>
            <a:r>
              <a:rPr lang="en-US" smtClean="0">
                <a:latin typeface="Arial" pitchFamily="34" charset="0"/>
                <a:ea typeface="ヒラギノ角ゴ Pro W3" pitchFamily="1" charset="-128"/>
              </a:rPr>
              <a:t>Hypervisor introspection is needed for visibility and control.  Security that is coordinated with the hypervisor API can ensure that each guest VM on the host remains secure.  </a:t>
            </a:r>
          </a:p>
          <a:p>
            <a:pPr eaLnBrk="1" hangingPunct="1"/>
            <a:endParaRPr lang="en-US" smtClean="0">
              <a:latin typeface="Arial" pitchFamily="34" charset="0"/>
              <a:ea typeface="ヒラギノ角ゴ Pro W3" pitchFamily="1" charset="-128"/>
            </a:endParaRPr>
          </a:p>
        </p:txBody>
      </p:sp>
      <p:sp>
        <p:nvSpPr>
          <p:cNvPr id="20484" name="Slide Number Placeholder 3"/>
          <p:cNvSpPr>
            <a:spLocks noGrp="1"/>
          </p:cNvSpPr>
          <p:nvPr>
            <p:ph type="sldNum" sz="quarter" idx="5"/>
          </p:nvPr>
        </p:nvSpPr>
        <p:spPr/>
        <p:txBody>
          <a:bodyPr/>
          <a:lstStyle/>
          <a:p>
            <a:fld id="{8B5D00AC-38A1-44AE-A835-3BDDF4F4927D}" type="slidenum">
              <a:rPr lang="en-US" altLang="zh-CN">
                <a:ea typeface="SimSun" pitchFamily="2" charset="-122"/>
              </a:rPr>
              <a:pPr/>
              <a:t>3</a:t>
            </a:fld>
            <a:endParaRPr lang="en-US" altLang="zh-CN">
              <a:ea typeface="SimSun"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de-DE"/>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7553" eaLnBrk="0" hangingPunct="0">
              <a:defRPr sz="1600" b="1">
                <a:solidFill>
                  <a:schemeClr val="tx1"/>
                </a:solidFill>
                <a:latin typeface="Arial" charset="0"/>
                <a:ea typeface="ＭＳ Ｐゴシック" charset="0"/>
                <a:cs typeface="Arial" charset="0"/>
              </a:defRPr>
            </a:lvl1pPr>
            <a:lvl2pPr marL="729057" indent="-280406" defTabSz="917553" eaLnBrk="0" hangingPunct="0">
              <a:defRPr sz="1600" b="1">
                <a:solidFill>
                  <a:schemeClr val="tx1"/>
                </a:solidFill>
                <a:latin typeface="Arial" charset="0"/>
                <a:ea typeface="Arial" charset="0"/>
                <a:cs typeface="Arial" charset="0"/>
              </a:defRPr>
            </a:lvl2pPr>
            <a:lvl3pPr marL="1121626" indent="-224325" defTabSz="917553" eaLnBrk="0" hangingPunct="0">
              <a:defRPr sz="1600" b="1">
                <a:solidFill>
                  <a:schemeClr val="tx1"/>
                </a:solidFill>
                <a:latin typeface="Arial" charset="0"/>
                <a:ea typeface="Arial" charset="0"/>
                <a:cs typeface="Arial" charset="0"/>
              </a:defRPr>
            </a:lvl3pPr>
            <a:lvl4pPr marL="1570276" indent="-224325" defTabSz="917553" eaLnBrk="0" hangingPunct="0">
              <a:defRPr sz="1600" b="1">
                <a:solidFill>
                  <a:schemeClr val="tx1"/>
                </a:solidFill>
                <a:latin typeface="Arial" charset="0"/>
                <a:ea typeface="Arial" charset="0"/>
                <a:cs typeface="Arial" charset="0"/>
              </a:defRPr>
            </a:lvl4pPr>
            <a:lvl5pPr marL="2018927" indent="-224325" defTabSz="917553" eaLnBrk="0" hangingPunct="0">
              <a:defRPr sz="1600" b="1">
                <a:solidFill>
                  <a:schemeClr val="tx1"/>
                </a:solidFill>
                <a:latin typeface="Arial" charset="0"/>
                <a:ea typeface="Arial" charset="0"/>
                <a:cs typeface="Arial" charset="0"/>
              </a:defRPr>
            </a:lvl5pPr>
            <a:lvl6pPr marL="2467577" indent="-224325" defTabSz="917553" eaLnBrk="0" fontAlgn="base" hangingPunct="0">
              <a:spcBef>
                <a:spcPct val="0"/>
              </a:spcBef>
              <a:spcAft>
                <a:spcPct val="0"/>
              </a:spcAft>
              <a:defRPr sz="1600" b="1">
                <a:solidFill>
                  <a:schemeClr val="tx1"/>
                </a:solidFill>
                <a:latin typeface="Arial" charset="0"/>
                <a:ea typeface="Arial" charset="0"/>
                <a:cs typeface="Arial" charset="0"/>
              </a:defRPr>
            </a:lvl6pPr>
            <a:lvl7pPr marL="2916227" indent="-224325" defTabSz="917553" eaLnBrk="0" fontAlgn="base" hangingPunct="0">
              <a:spcBef>
                <a:spcPct val="0"/>
              </a:spcBef>
              <a:spcAft>
                <a:spcPct val="0"/>
              </a:spcAft>
              <a:defRPr sz="1600" b="1">
                <a:solidFill>
                  <a:schemeClr val="tx1"/>
                </a:solidFill>
                <a:latin typeface="Arial" charset="0"/>
                <a:ea typeface="Arial" charset="0"/>
                <a:cs typeface="Arial" charset="0"/>
              </a:defRPr>
            </a:lvl7pPr>
            <a:lvl8pPr marL="3364878" indent="-224325" defTabSz="917553" eaLnBrk="0" fontAlgn="base" hangingPunct="0">
              <a:spcBef>
                <a:spcPct val="0"/>
              </a:spcBef>
              <a:spcAft>
                <a:spcPct val="0"/>
              </a:spcAft>
              <a:defRPr sz="1600" b="1">
                <a:solidFill>
                  <a:schemeClr val="tx1"/>
                </a:solidFill>
                <a:latin typeface="Arial" charset="0"/>
                <a:ea typeface="Arial" charset="0"/>
                <a:cs typeface="Arial" charset="0"/>
              </a:defRPr>
            </a:lvl8pPr>
            <a:lvl9pPr marL="3813528" indent="-224325" defTabSz="917553" eaLnBrk="0" fontAlgn="base" hangingPunct="0">
              <a:spcBef>
                <a:spcPct val="0"/>
              </a:spcBef>
              <a:spcAft>
                <a:spcPct val="0"/>
              </a:spcAft>
              <a:defRPr sz="1600" b="1">
                <a:solidFill>
                  <a:schemeClr val="tx1"/>
                </a:solidFill>
                <a:latin typeface="Arial" charset="0"/>
                <a:ea typeface="Arial" charset="0"/>
                <a:cs typeface="Arial" charset="0"/>
              </a:defRPr>
            </a:lvl9pPr>
          </a:lstStyle>
          <a:p>
            <a:pPr eaLnBrk="1" hangingPunct="1"/>
            <a:fld id="{89F1AFE5-E0AD-4C45-99BD-5450C66CEFBE}" type="slidenum">
              <a:rPr lang="en-US" sz="1200" b="0"/>
              <a:pPr eaLnBrk="1" hangingPunct="1"/>
              <a:t>19</a:t>
            </a:fld>
            <a:endParaRPr lang="en-US" sz="1200" b="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a:t>Comprehensive protection</a:t>
            </a:r>
            <a:r>
              <a:rPr lang="en-US"/>
              <a:t> includes intrusion detection and prevention, web application protection, application control, firewall, integrity monitoring and log inspection—in a single solution.</a:t>
            </a:r>
          </a:p>
          <a:p>
            <a:endParaRPr lang="en-US"/>
          </a:p>
          <a:p>
            <a:r>
              <a:rPr lang="en-US" b="1"/>
              <a:t>Greater operational efficiency</a:t>
            </a:r>
            <a:r>
              <a:rPr lang="en-US"/>
              <a:t> enables system to be deployed quickly and widely. Deep Security automates many key tasks and can be managed more efficiently with minimal impact on existing IT resources. </a:t>
            </a:r>
          </a:p>
          <a:p>
            <a:r>
              <a:rPr lang="en-US"/>
              <a:t> </a:t>
            </a:r>
          </a:p>
          <a:p>
            <a:r>
              <a:rPr lang="en-US" b="1"/>
              <a:t>Superior platform support</a:t>
            </a:r>
            <a:r>
              <a:rPr lang="en-US"/>
              <a:t> means that Third Brigade provides full functionality across more platforms, and supports current versions of these platforms more quickly. This enables you to continue to adopt the newest virtualization platforms and operating system releases, without sacrificing protection.</a:t>
            </a:r>
          </a:p>
          <a:p>
            <a:endParaRPr lang="en-US"/>
          </a:p>
          <a:p>
            <a:r>
              <a:rPr lang="en-US" b="1"/>
              <a:t>Tighter integration</a:t>
            </a:r>
            <a:r>
              <a:rPr lang="en-US"/>
              <a:t> with your existing IT infrastructure, including directory and virtualization platforms, and other best-of-breed security investments such as SIEM, ensures effective enterprise deployment, and continued vendor flexibility. </a:t>
            </a:r>
          </a:p>
          <a:p>
            <a:pPr eaLnBrk="1" hangingPunct="1"/>
            <a:endParaRPr lang="en-US"/>
          </a:p>
        </p:txBody>
      </p:sp>
      <p:sp>
        <p:nvSpPr>
          <p:cNvPr id="44036" name="Slide Number Placeholder 3"/>
          <p:cNvSpPr txBox="1">
            <a:spLocks noGrp="1"/>
          </p:cNvSpPr>
          <p:nvPr/>
        </p:nvSpPr>
        <p:spPr bwMode="auto">
          <a:xfrm>
            <a:off x="3884027" y="8684926"/>
            <a:ext cx="2972421" cy="4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nchor="b"/>
          <a:lstStyle>
            <a:lvl1pPr defTabSz="935038" eaLnBrk="0" hangingPunct="0">
              <a:defRPr sz="1600" b="1">
                <a:solidFill>
                  <a:schemeClr val="tx1"/>
                </a:solidFill>
                <a:latin typeface="Arial" charset="0"/>
                <a:ea typeface="ＭＳ Ｐゴシック" charset="0"/>
                <a:cs typeface="Arial" charset="0"/>
              </a:defRPr>
            </a:lvl1pPr>
            <a:lvl2pPr marL="742950" indent="-285750" defTabSz="935038" eaLnBrk="0" hangingPunct="0">
              <a:defRPr sz="1600" b="1">
                <a:solidFill>
                  <a:schemeClr val="tx1"/>
                </a:solidFill>
                <a:latin typeface="Arial" charset="0"/>
                <a:ea typeface="Arial" charset="0"/>
                <a:cs typeface="Arial" charset="0"/>
              </a:defRPr>
            </a:lvl2pPr>
            <a:lvl3pPr marL="1143000" indent="-228600" defTabSz="935038" eaLnBrk="0" hangingPunct="0">
              <a:defRPr sz="1600" b="1">
                <a:solidFill>
                  <a:schemeClr val="tx1"/>
                </a:solidFill>
                <a:latin typeface="Arial" charset="0"/>
                <a:ea typeface="Arial" charset="0"/>
                <a:cs typeface="Arial" charset="0"/>
              </a:defRPr>
            </a:lvl3pPr>
            <a:lvl4pPr marL="1600200" indent="-228600" defTabSz="935038" eaLnBrk="0" hangingPunct="0">
              <a:defRPr sz="1600" b="1">
                <a:solidFill>
                  <a:schemeClr val="tx1"/>
                </a:solidFill>
                <a:latin typeface="Arial" charset="0"/>
                <a:ea typeface="Arial" charset="0"/>
                <a:cs typeface="Arial" charset="0"/>
              </a:defRPr>
            </a:lvl4pPr>
            <a:lvl5pPr marL="2057400" indent="-228600" defTabSz="935038" eaLnBrk="0" hangingPunct="0">
              <a:defRPr sz="1600" b="1">
                <a:solidFill>
                  <a:schemeClr val="tx1"/>
                </a:solidFill>
                <a:latin typeface="Arial" charset="0"/>
                <a:ea typeface="Arial" charset="0"/>
                <a:cs typeface="Arial" charset="0"/>
              </a:defRPr>
            </a:lvl5pPr>
            <a:lvl6pPr marL="2514600" indent="-228600" defTabSz="935038" eaLnBrk="0" fontAlgn="base" hangingPunct="0">
              <a:spcBef>
                <a:spcPct val="0"/>
              </a:spcBef>
              <a:spcAft>
                <a:spcPct val="0"/>
              </a:spcAft>
              <a:defRPr sz="1600" b="1">
                <a:solidFill>
                  <a:schemeClr val="tx1"/>
                </a:solidFill>
                <a:latin typeface="Arial" charset="0"/>
                <a:ea typeface="Arial" charset="0"/>
                <a:cs typeface="Arial" charset="0"/>
              </a:defRPr>
            </a:lvl6pPr>
            <a:lvl7pPr marL="2971800" indent="-228600" defTabSz="935038" eaLnBrk="0" fontAlgn="base" hangingPunct="0">
              <a:spcBef>
                <a:spcPct val="0"/>
              </a:spcBef>
              <a:spcAft>
                <a:spcPct val="0"/>
              </a:spcAft>
              <a:defRPr sz="1600" b="1">
                <a:solidFill>
                  <a:schemeClr val="tx1"/>
                </a:solidFill>
                <a:latin typeface="Arial" charset="0"/>
                <a:ea typeface="Arial" charset="0"/>
                <a:cs typeface="Arial" charset="0"/>
              </a:defRPr>
            </a:lvl7pPr>
            <a:lvl8pPr marL="3429000" indent="-228600" defTabSz="935038" eaLnBrk="0" fontAlgn="base" hangingPunct="0">
              <a:spcBef>
                <a:spcPct val="0"/>
              </a:spcBef>
              <a:spcAft>
                <a:spcPct val="0"/>
              </a:spcAft>
              <a:defRPr sz="1600" b="1">
                <a:solidFill>
                  <a:schemeClr val="tx1"/>
                </a:solidFill>
                <a:latin typeface="Arial" charset="0"/>
                <a:ea typeface="Arial" charset="0"/>
                <a:cs typeface="Arial" charset="0"/>
              </a:defRPr>
            </a:lvl8pPr>
            <a:lvl9pPr marL="3886200" indent="-228600" defTabSz="935038" eaLnBrk="0" fontAlgn="base" hangingPunct="0">
              <a:spcBef>
                <a:spcPct val="0"/>
              </a:spcBef>
              <a:spcAft>
                <a:spcPct val="0"/>
              </a:spcAft>
              <a:defRPr sz="1600" b="1">
                <a:solidFill>
                  <a:schemeClr val="tx1"/>
                </a:solidFill>
                <a:latin typeface="Arial" charset="0"/>
                <a:ea typeface="Arial" charset="0"/>
                <a:cs typeface="Arial" charset="0"/>
              </a:defRPr>
            </a:lvl9pPr>
          </a:lstStyle>
          <a:p>
            <a:pPr algn="r" eaLnBrk="1" hangingPunct="1"/>
            <a:fld id="{44790830-66B4-5142-9CB3-4A610D11AB8E}" type="slidenum">
              <a:rPr lang="en-US" sz="1200"/>
              <a:pPr algn="r" eaLnBrk="1" hangingPunct="1"/>
              <a:t>20</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B8FD772F-022A-43FB-ADB5-FCDE7C9E482C}" type="datetime1">
              <a:rPr lang="en-US" smtClean="0"/>
              <a:pPr/>
              <a:t>20.6.2013</a:t>
            </a:fld>
            <a:endParaRPr lang="en-US"/>
          </a:p>
        </p:txBody>
      </p:sp>
      <p:sp>
        <p:nvSpPr>
          <p:cNvPr id="5" name="Footer Placeholder 4"/>
          <p:cNvSpPr>
            <a:spLocks noGrp="1"/>
          </p:cNvSpPr>
          <p:nvPr>
            <p:ph type="ftr" sz="quarter" idx="11"/>
          </p:nvPr>
        </p:nvSpPr>
        <p:spPr/>
        <p:txBody>
          <a:bodyPr/>
          <a:lstStyle/>
          <a:p>
            <a:r>
              <a:rPr lang="en-US" smtClean="0"/>
              <a:t>Confidential | Copyright 2012 Trend Micro Inc.</a:t>
            </a:r>
            <a:endParaRPr lang="en-US" dirty="0"/>
          </a:p>
        </p:txBody>
      </p:sp>
      <p:sp>
        <p:nvSpPr>
          <p:cNvPr id="6" name="Slide Number Placeholder 5"/>
          <p:cNvSpPr>
            <a:spLocks noGrp="1"/>
          </p:cNvSpPr>
          <p:nvPr>
            <p:ph type="sldNum" sz="quarter" idx="12"/>
          </p:nvPr>
        </p:nvSpPr>
        <p:spPr/>
        <p:txBody>
          <a:bodyPr/>
          <a:lstStyle/>
          <a:p>
            <a:fld id="{B15C239E-3C96-4CE4-BCC3-7E5EB9073E9A}" type="slidenum">
              <a:rPr lang="en-US" smtClean="0"/>
              <a:pPr/>
              <a:t>21</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B8FD772F-022A-43FB-ADB5-FCDE7C9E482C}" type="datetime1">
              <a:rPr lang="en-US" smtClean="0"/>
              <a:pPr/>
              <a:t>20.6.2013</a:t>
            </a:fld>
            <a:endParaRPr lang="en-US"/>
          </a:p>
        </p:txBody>
      </p:sp>
      <p:sp>
        <p:nvSpPr>
          <p:cNvPr id="5" name="Footer Placeholder 4"/>
          <p:cNvSpPr>
            <a:spLocks noGrp="1"/>
          </p:cNvSpPr>
          <p:nvPr>
            <p:ph type="ftr" sz="quarter" idx="11"/>
          </p:nvPr>
        </p:nvSpPr>
        <p:spPr/>
        <p:txBody>
          <a:bodyPr/>
          <a:lstStyle/>
          <a:p>
            <a:r>
              <a:rPr lang="en-US" smtClean="0"/>
              <a:t>Confidential | Copyright 2012 Trend Micro Inc.</a:t>
            </a:r>
            <a:endParaRPr lang="en-US" dirty="0"/>
          </a:p>
        </p:txBody>
      </p:sp>
      <p:sp>
        <p:nvSpPr>
          <p:cNvPr id="6" name="Slide Number Placeholder 5"/>
          <p:cNvSpPr>
            <a:spLocks noGrp="1"/>
          </p:cNvSpPr>
          <p:nvPr>
            <p:ph type="sldNum" sz="quarter" idx="12"/>
          </p:nvPr>
        </p:nvSpPr>
        <p:spPr/>
        <p:txBody>
          <a:bodyPr/>
          <a:lstStyle/>
          <a:p>
            <a:fld id="{B15C239E-3C96-4CE4-BCC3-7E5EB9073E9A}" type="slidenum">
              <a:rPr lang="en-US" smtClean="0"/>
              <a:pPr/>
              <a:t>22</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B8FD772F-022A-43FB-ADB5-FCDE7C9E482C}" type="datetime1">
              <a:rPr lang="en-US" smtClean="0"/>
              <a:pPr/>
              <a:t>20.6.2013</a:t>
            </a:fld>
            <a:endParaRPr lang="en-US"/>
          </a:p>
        </p:txBody>
      </p:sp>
      <p:sp>
        <p:nvSpPr>
          <p:cNvPr id="5" name="Footer Placeholder 4"/>
          <p:cNvSpPr>
            <a:spLocks noGrp="1"/>
          </p:cNvSpPr>
          <p:nvPr>
            <p:ph type="ftr" sz="quarter" idx="11"/>
          </p:nvPr>
        </p:nvSpPr>
        <p:spPr/>
        <p:txBody>
          <a:bodyPr/>
          <a:lstStyle/>
          <a:p>
            <a:r>
              <a:rPr lang="en-US" smtClean="0"/>
              <a:t>Confidential | Copyright 2012 Trend Micro Inc.</a:t>
            </a:r>
            <a:endParaRPr lang="en-US" dirty="0"/>
          </a:p>
        </p:txBody>
      </p:sp>
      <p:sp>
        <p:nvSpPr>
          <p:cNvPr id="6" name="Slide Number Placeholder 5"/>
          <p:cNvSpPr>
            <a:spLocks noGrp="1"/>
          </p:cNvSpPr>
          <p:nvPr>
            <p:ph type="sldNum" sz="quarter" idx="12"/>
          </p:nvPr>
        </p:nvSpPr>
        <p:spPr/>
        <p:txBody>
          <a:bodyPr/>
          <a:lstStyle/>
          <a:p>
            <a:fld id="{B15C239E-3C96-4CE4-BCC3-7E5EB9073E9A}" type="slidenum">
              <a:rPr lang="en-US" smtClean="0"/>
              <a:pPr/>
              <a:t>23</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B8FD772F-022A-43FB-ADB5-FCDE7C9E482C}" type="datetime1">
              <a:rPr lang="en-US" smtClean="0"/>
              <a:pPr/>
              <a:t>20.6.2013</a:t>
            </a:fld>
            <a:endParaRPr lang="en-US"/>
          </a:p>
        </p:txBody>
      </p:sp>
      <p:sp>
        <p:nvSpPr>
          <p:cNvPr id="5" name="Footer Placeholder 4"/>
          <p:cNvSpPr>
            <a:spLocks noGrp="1"/>
          </p:cNvSpPr>
          <p:nvPr>
            <p:ph type="ftr" sz="quarter" idx="11"/>
          </p:nvPr>
        </p:nvSpPr>
        <p:spPr/>
        <p:txBody>
          <a:bodyPr/>
          <a:lstStyle/>
          <a:p>
            <a:r>
              <a:rPr lang="en-US" smtClean="0"/>
              <a:t>Confidential | Copyright 2012 Trend Micro Inc.</a:t>
            </a:r>
            <a:endParaRPr lang="en-US" dirty="0"/>
          </a:p>
        </p:txBody>
      </p:sp>
      <p:sp>
        <p:nvSpPr>
          <p:cNvPr id="6" name="Slide Number Placeholder 5"/>
          <p:cNvSpPr>
            <a:spLocks noGrp="1"/>
          </p:cNvSpPr>
          <p:nvPr>
            <p:ph type="sldNum" sz="quarter" idx="12"/>
          </p:nvPr>
        </p:nvSpPr>
        <p:spPr/>
        <p:txBody>
          <a:bodyPr/>
          <a:lstStyle/>
          <a:p>
            <a:fld id="{B15C239E-3C96-4CE4-BCC3-7E5EB9073E9A}" type="slidenum">
              <a:rPr lang="en-US" smtClean="0"/>
              <a:pPr/>
              <a:t>24</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Date Placeholder 3"/>
          <p:cNvSpPr>
            <a:spLocks noGrp="1"/>
          </p:cNvSpPr>
          <p:nvPr>
            <p:ph type="dt" idx="10"/>
          </p:nvPr>
        </p:nvSpPr>
        <p:spPr/>
        <p:txBody>
          <a:bodyPr/>
          <a:lstStyle/>
          <a:p>
            <a:fld id="{B8FD772F-022A-43FB-ADB5-FCDE7C9E482C}" type="datetime1">
              <a:rPr lang="en-US" smtClean="0"/>
              <a:pPr/>
              <a:t>20.6.2013</a:t>
            </a:fld>
            <a:endParaRPr lang="en-US"/>
          </a:p>
        </p:txBody>
      </p:sp>
      <p:sp>
        <p:nvSpPr>
          <p:cNvPr id="5" name="Footer Placeholder 4"/>
          <p:cNvSpPr>
            <a:spLocks noGrp="1"/>
          </p:cNvSpPr>
          <p:nvPr>
            <p:ph type="ftr" sz="quarter" idx="11"/>
          </p:nvPr>
        </p:nvSpPr>
        <p:spPr/>
        <p:txBody>
          <a:bodyPr/>
          <a:lstStyle/>
          <a:p>
            <a:r>
              <a:rPr lang="en-US" smtClean="0"/>
              <a:t>Confidential | Copyright 2012 Trend Micro Inc.</a:t>
            </a:r>
            <a:endParaRPr lang="en-US" dirty="0"/>
          </a:p>
        </p:txBody>
      </p:sp>
      <p:sp>
        <p:nvSpPr>
          <p:cNvPr id="6" name="Slide Number Placeholder 5"/>
          <p:cNvSpPr>
            <a:spLocks noGrp="1"/>
          </p:cNvSpPr>
          <p:nvPr>
            <p:ph type="sldNum" sz="quarter" idx="12"/>
          </p:nvPr>
        </p:nvSpPr>
        <p:spPr/>
        <p:txBody>
          <a:bodyPr/>
          <a:lstStyle/>
          <a:p>
            <a:fld id="{B15C239E-3C96-4CE4-BCC3-7E5EB9073E9A}" type="slidenum">
              <a:rPr lang="en-US" smtClean="0"/>
              <a:pPr/>
              <a:t>25</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Arial" charset="0"/>
                <a:cs typeface="Arial" charset="0"/>
              </a:rPr>
              <a:t>Here’s a summary of how this single virtualization and cloud security model adapts as your data center evolves.  Maybe you start by securing your physical machines.  Then you introduce virtual machines into your data center. You deploy agentless, multilayered security. And encryption secures your data.  These different security elements provide compliance support.</a:t>
            </a:r>
          </a:p>
          <a:p>
            <a:r>
              <a:rPr lang="en-US" dirty="0">
                <a:latin typeface="Arial" charset="0"/>
                <a:cs typeface="Arial" charset="0"/>
              </a:rPr>
              <a:t>[click]</a:t>
            </a:r>
          </a:p>
          <a:p>
            <a:r>
              <a:rPr lang="en-US" dirty="0">
                <a:latin typeface="Arial" charset="0"/>
                <a:cs typeface="Arial" charset="0"/>
              </a:rPr>
              <a:t>Then you decide to offer a private cloud with automated provisioning.  Conveniently, the same security extends into your private cloud. Still ensuring compliance.</a:t>
            </a:r>
          </a:p>
          <a:p>
            <a:r>
              <a:rPr lang="en-US" dirty="0">
                <a:latin typeface="Arial" charset="0"/>
                <a:cs typeface="Arial" charset="0"/>
              </a:rPr>
              <a:t>[click]</a:t>
            </a:r>
          </a:p>
          <a:p>
            <a:r>
              <a:rPr lang="en-US" dirty="0">
                <a:latin typeface="Arial" charset="0"/>
                <a:cs typeface="Arial" charset="0"/>
              </a:rPr>
              <a:t>At some point you decide to turn to the public cloud for additional scalability. Now you don’t have sole use of the hypervisor so you deploy the agent-based options.  The encryption supports your service provider’s environment and helps you to achieve compliance.</a:t>
            </a:r>
          </a:p>
          <a:p>
            <a:r>
              <a:rPr lang="en-US" dirty="0">
                <a:latin typeface="Arial" charset="0"/>
                <a:cs typeface="Arial" charset="0"/>
              </a:rPr>
              <a:t> [click]</a:t>
            </a:r>
          </a:p>
          <a:p>
            <a:r>
              <a:rPr lang="en-US" dirty="0">
                <a:latin typeface="Arial" charset="0"/>
                <a:cs typeface="Arial" charset="0"/>
              </a:rPr>
              <a:t>As you move virtual machines between your private and public clouds, you’ve created a hybrid cloud.  And this single security model let’s you switch between agentless and agent-based approaches to support both environments.  </a:t>
            </a:r>
          </a:p>
          <a:p>
            <a:r>
              <a:rPr lang="en-US" dirty="0">
                <a:latin typeface="Arial" charset="0"/>
                <a:cs typeface="Arial" charset="0"/>
              </a:rPr>
              <a:t>[click]</a:t>
            </a:r>
          </a:p>
          <a:p>
            <a:r>
              <a:rPr lang="en-US" dirty="0">
                <a:latin typeface="Arial" charset="0"/>
                <a:cs typeface="Arial" charset="0"/>
              </a:rPr>
              <a:t>This VM-level security, provided by Deep Security, and encryption, provided by SecureCloud, provide integrated management across all of these deployments, allowing you to create a shared security policy profile across all of these environments.  </a:t>
            </a:r>
          </a:p>
        </p:txBody>
      </p:sp>
      <p:sp>
        <p:nvSpPr>
          <p:cNvPr id="4" name="Slide Number Placeholder 3"/>
          <p:cNvSpPr>
            <a:spLocks noGrp="1"/>
          </p:cNvSpPr>
          <p:nvPr>
            <p:ph type="sldNum" sz="quarter" idx="10"/>
          </p:nvPr>
        </p:nvSpPr>
        <p:spPr/>
        <p:txBody>
          <a:bodyPr/>
          <a:lstStyle/>
          <a:p>
            <a:fld id="{F02F8DC7-894A-4C9A-8AB4-5327A0FC7340}" type="slidenum">
              <a:rPr lang="en-US" smtClean="0"/>
              <a:pPr/>
              <a:t>26</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323" eaLnBrk="0" hangingPunct="0">
              <a:defRPr sz="1500">
                <a:solidFill>
                  <a:schemeClr val="bg2"/>
                </a:solidFill>
                <a:latin typeface="Arial" charset="0"/>
                <a:cs typeface="Arial" charset="0"/>
              </a:defRPr>
            </a:lvl1pPr>
            <a:lvl2pPr marL="702635" indent="-270244" defTabSz="911323" eaLnBrk="0" hangingPunct="0">
              <a:defRPr sz="1500">
                <a:solidFill>
                  <a:schemeClr val="bg2"/>
                </a:solidFill>
                <a:latin typeface="Arial" charset="0"/>
                <a:cs typeface="Arial" charset="0"/>
              </a:defRPr>
            </a:lvl2pPr>
            <a:lvl3pPr marL="1080977" indent="-216196" defTabSz="911323" eaLnBrk="0" hangingPunct="0">
              <a:defRPr sz="1500">
                <a:solidFill>
                  <a:schemeClr val="bg2"/>
                </a:solidFill>
                <a:latin typeface="Arial" charset="0"/>
                <a:cs typeface="Arial" charset="0"/>
              </a:defRPr>
            </a:lvl3pPr>
            <a:lvl4pPr marL="1513367" indent="-216196" defTabSz="911323" eaLnBrk="0" hangingPunct="0">
              <a:defRPr sz="1500">
                <a:solidFill>
                  <a:schemeClr val="bg2"/>
                </a:solidFill>
                <a:latin typeface="Arial" charset="0"/>
                <a:cs typeface="Arial" charset="0"/>
              </a:defRPr>
            </a:lvl4pPr>
            <a:lvl5pPr marL="1945757" indent="-216196" defTabSz="911323" eaLnBrk="0" hangingPunct="0">
              <a:defRPr sz="1500">
                <a:solidFill>
                  <a:schemeClr val="bg2"/>
                </a:solidFill>
                <a:latin typeface="Arial" charset="0"/>
                <a:cs typeface="Arial" charset="0"/>
              </a:defRPr>
            </a:lvl5pPr>
            <a:lvl6pPr marL="2378148" indent="-216196" defTabSz="911323" eaLnBrk="0" fontAlgn="base" hangingPunct="0">
              <a:spcBef>
                <a:spcPct val="0"/>
              </a:spcBef>
              <a:spcAft>
                <a:spcPct val="0"/>
              </a:spcAft>
              <a:defRPr sz="1500">
                <a:solidFill>
                  <a:schemeClr val="bg2"/>
                </a:solidFill>
                <a:latin typeface="Arial" charset="0"/>
                <a:cs typeface="Arial" charset="0"/>
              </a:defRPr>
            </a:lvl6pPr>
            <a:lvl7pPr marL="2810538" indent="-216196" defTabSz="911323" eaLnBrk="0" fontAlgn="base" hangingPunct="0">
              <a:spcBef>
                <a:spcPct val="0"/>
              </a:spcBef>
              <a:spcAft>
                <a:spcPct val="0"/>
              </a:spcAft>
              <a:defRPr sz="1500">
                <a:solidFill>
                  <a:schemeClr val="bg2"/>
                </a:solidFill>
                <a:latin typeface="Arial" charset="0"/>
                <a:cs typeface="Arial" charset="0"/>
              </a:defRPr>
            </a:lvl7pPr>
            <a:lvl8pPr marL="3242929" indent="-216196" defTabSz="911323" eaLnBrk="0" fontAlgn="base" hangingPunct="0">
              <a:spcBef>
                <a:spcPct val="0"/>
              </a:spcBef>
              <a:spcAft>
                <a:spcPct val="0"/>
              </a:spcAft>
              <a:defRPr sz="1500">
                <a:solidFill>
                  <a:schemeClr val="bg2"/>
                </a:solidFill>
                <a:latin typeface="Arial" charset="0"/>
                <a:cs typeface="Arial" charset="0"/>
              </a:defRPr>
            </a:lvl8pPr>
            <a:lvl9pPr marL="3675319" indent="-216196" defTabSz="911323" eaLnBrk="0" fontAlgn="base" hangingPunct="0">
              <a:spcBef>
                <a:spcPct val="0"/>
              </a:spcBef>
              <a:spcAft>
                <a:spcPct val="0"/>
              </a:spcAft>
              <a:defRPr sz="1500">
                <a:solidFill>
                  <a:schemeClr val="bg2"/>
                </a:solidFill>
                <a:latin typeface="Arial" charset="0"/>
                <a:cs typeface="Arial" charset="0"/>
              </a:defRPr>
            </a:lvl9pPr>
          </a:lstStyle>
          <a:p>
            <a:pPr eaLnBrk="1" hangingPunct="1"/>
            <a:fld id="{B3A8B45E-2D15-4777-9349-7231FBE40934}" type="slidenum">
              <a:rPr lang="en-US" sz="1300">
                <a:solidFill>
                  <a:prstClr val="black"/>
                </a:solidFill>
              </a:rPr>
              <a:pPr eaLnBrk="1" hangingPunct="1"/>
              <a:t>27</a:t>
            </a:fld>
            <a:endParaRPr lang="en-US" sz="130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Due to the increasing volume of public vulnerability reports</a:t>
            </a:r>
            <a:r>
              <a:rPr lang="en-US" dirty="0" smtClean="0"/>
              <a:t>,</a:t>
            </a:r>
            <a:r>
              <a:rPr lang="en-US" b="0" dirty="0" smtClean="0"/>
              <a:t> the Common Vulnerabilities and Exposures (CVE) project will change the syntax of its standard vulnerability identifiers so that CVE can track more than 10,000 vulnerabilities in a single year.</a:t>
            </a:r>
            <a:r>
              <a:rPr lang="en-US" dirty="0" smtClean="0"/>
              <a:t>”    </a:t>
            </a:r>
            <a:r>
              <a:rPr lang="en-US" sz="1050" dirty="0" smtClean="0"/>
              <a:t>http://cve.mitre.org/news/index.html</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50" dirty="0" smtClean="0"/>
          </a:p>
          <a:p>
            <a:pPr lvl="1" eaLnBrk="1" hangingPunct="1"/>
            <a:r>
              <a:rPr lang="en-US" sz="2400" dirty="0" smtClean="0"/>
              <a:t>Take full control of a system</a:t>
            </a:r>
          </a:p>
          <a:p>
            <a:pPr lvl="1" eaLnBrk="1" hangingPunct="1"/>
            <a:r>
              <a:rPr lang="en-US" sz="2400" dirty="0" smtClean="0">
                <a:solidFill>
                  <a:srgbClr val="6C6D73"/>
                </a:solidFill>
              </a:rPr>
              <a:t>Install programs</a:t>
            </a:r>
          </a:p>
          <a:p>
            <a:pPr lvl="1" eaLnBrk="1" hangingPunct="1"/>
            <a:r>
              <a:rPr lang="en-US" sz="2400" dirty="0" smtClean="0"/>
              <a:t>View, delete, or change data</a:t>
            </a:r>
          </a:p>
          <a:p>
            <a:pPr lvl="1" eaLnBrk="1" hangingPunct="1"/>
            <a:r>
              <a:rPr lang="en-US" sz="2400" dirty="0" smtClean="0">
                <a:solidFill>
                  <a:srgbClr val="6C6D73"/>
                </a:solidFill>
              </a:rPr>
              <a:t>Create accounts with user privileges</a:t>
            </a:r>
          </a:p>
          <a:p>
            <a:pPr lvl="1" eaLnBrk="1" hangingPunct="1"/>
            <a:r>
              <a:rPr lang="en-US" sz="2400" dirty="0" smtClean="0"/>
              <a:t>Deny services </a:t>
            </a:r>
          </a:p>
          <a:p>
            <a:pPr lvl="1" eaLnBrk="1" hangingPunct="1"/>
            <a:r>
              <a:rPr lang="en-US" sz="2400" dirty="0" smtClean="0">
                <a:solidFill>
                  <a:srgbClr val="6C6D73"/>
                </a:solidFill>
              </a:rPr>
              <a:t>Crash systems</a:t>
            </a:r>
          </a:p>
          <a:p>
            <a:pPr lvl="1" eaLnBrk="1" hangingPunct="1"/>
            <a:r>
              <a:rPr lang="en-US" sz="2400" dirty="0" smtClean="0"/>
              <a:t>Steal &amp; sell valuable data</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50" dirty="0" smtClean="0"/>
          </a:p>
          <a:p>
            <a:endParaRPr lang="en-US" dirty="0"/>
          </a:p>
        </p:txBody>
      </p:sp>
      <p:sp>
        <p:nvSpPr>
          <p:cNvPr id="4" name="Slide Number Placeholder 3"/>
          <p:cNvSpPr>
            <a:spLocks noGrp="1"/>
          </p:cNvSpPr>
          <p:nvPr>
            <p:ph type="sldNum" sz="quarter" idx="10"/>
          </p:nvPr>
        </p:nvSpPr>
        <p:spPr/>
        <p:txBody>
          <a:bodyPr/>
          <a:lstStyle/>
          <a:p>
            <a:fld id="{DC6E5FDF-B0C4-4324-976A-E1DCFD99A7BA}" type="slidenum">
              <a:rPr lang="en-US" smtClean="0"/>
              <a:pPr/>
              <a:t>28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pPr eaLnBrk="1" hangingPunct="1"/>
            <a:r>
              <a:rPr lang="en-US" smtClean="0">
                <a:latin typeface="Arial" pitchFamily="34" charset="0"/>
                <a:ea typeface="ヒラギノ角ゴ Pro W3" pitchFamily="1" charset="-128"/>
              </a:rPr>
              <a:t>Virtual machines are dynamic. They can quickly be reverted to previous instances, paused and restarted, relatively easily. They can also be readily cloned and seamlessly moved between physical servers. This dynamic nature and potential for VM sprawl makes it difficult to achieve and maintain consistent security. Vulnerabilities or configuration errors may be unknowingly propagated. Also, it is difficult to maintain an auditable record of the security state of a virtual machine at any given point in time.</a:t>
            </a:r>
          </a:p>
          <a:p>
            <a:pPr eaLnBrk="1" hangingPunct="1"/>
            <a:endParaRPr lang="en-US" smtClean="0">
              <a:latin typeface="Arial" pitchFamily="34" charset="0"/>
              <a:ea typeface="ヒラギノ角ゴ Pro W3" pitchFamily="1" charset="-128"/>
            </a:endParaRPr>
          </a:p>
          <a:p>
            <a:pPr eaLnBrk="1" hangingPunct="1"/>
            <a:r>
              <a:rPr lang="en-US" smtClean="0">
                <a:latin typeface="Arial" pitchFamily="34" charset="0"/>
                <a:ea typeface="ヒラギノ角ゴ Pro W3" pitchFamily="1" charset="-128"/>
              </a:rPr>
              <a:t>Hypervisor introspection is needed for visibility and control.  Security that is coordinated with the hypervisor API can ensure that each guest VM on the host remains secure.  </a:t>
            </a:r>
          </a:p>
          <a:p>
            <a:pPr eaLnBrk="1" hangingPunct="1"/>
            <a:endParaRPr lang="en-US" smtClean="0">
              <a:latin typeface="Arial" pitchFamily="34" charset="0"/>
              <a:ea typeface="ヒラギノ角ゴ Pro W3" pitchFamily="1" charset="-128"/>
            </a:endParaRPr>
          </a:p>
        </p:txBody>
      </p:sp>
      <p:sp>
        <p:nvSpPr>
          <p:cNvPr id="20484" name="Slide Number Placeholder 3"/>
          <p:cNvSpPr>
            <a:spLocks noGrp="1"/>
          </p:cNvSpPr>
          <p:nvPr>
            <p:ph type="sldNum" sz="quarter" idx="5"/>
          </p:nvPr>
        </p:nvSpPr>
        <p:spPr/>
        <p:txBody>
          <a:bodyPr/>
          <a:lstStyle/>
          <a:p>
            <a:fld id="{8B5D00AC-38A1-44AE-A835-3BDDF4F4927D}" type="slidenum">
              <a:rPr lang="en-US" altLang="zh-CN">
                <a:ea typeface="SimSun" pitchFamily="2" charset="-122"/>
              </a:rPr>
              <a:pPr/>
              <a:t>4</a:t>
            </a:fld>
            <a:endParaRPr lang="en-US" altLang="zh-CN">
              <a:ea typeface="SimSun"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C6E5FDF-B0C4-4324-976A-E1DCFD99A7BA}" type="slidenum">
              <a:rPr lang="en-US" smtClean="0"/>
              <a:pPr/>
              <a:t>29</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C6E5FDF-B0C4-4324-976A-E1DCFD99A7BA}" type="slidenum">
              <a:rPr lang="en-US" smtClean="0"/>
              <a:pPr/>
              <a:t>31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C6E5FDF-B0C4-4324-976A-E1DCFD99A7BA}" type="slidenum">
              <a:rPr lang="en-US" smtClean="0"/>
              <a:pPr/>
              <a:t>35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pPr defTabSz="911322"/>
            <a:fld id="{41DC1733-61E3-4423-ADD5-752CC61072C2}" type="slidenum">
              <a:rPr lang="en-US" smtClean="0">
                <a:latin typeface="Arial" charset="0"/>
                <a:ea typeface="MS PGothic" pitchFamily="34" charset="-128"/>
              </a:rPr>
              <a:pPr defTabSz="911322"/>
              <a:t>36</a:t>
            </a:fld>
            <a:endParaRPr lang="en-US" dirty="0" smtClean="0">
              <a:latin typeface="Arial" charset="0"/>
              <a:ea typeface="MS PGothic" pitchFamily="34" charset="-128"/>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C6E5FDF-B0C4-4324-976A-E1DCFD99A7BA}" type="slidenum">
              <a:rPr lang="en-US" smtClean="0"/>
              <a:pPr/>
              <a:t>37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C6E5FDF-B0C4-4324-976A-E1DCFD99A7BA}" type="slidenum">
              <a:rPr lang="en-US" smtClean="0"/>
              <a:pPr/>
              <a:t>38</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C6E5FDF-B0C4-4324-976A-E1DCFD99A7BA}" type="slidenum">
              <a:rPr lang="en-US" smtClean="0"/>
              <a:pPr/>
              <a:t>39</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958" eaLnBrk="0" hangingPunct="0">
              <a:defRPr sz="1500">
                <a:solidFill>
                  <a:schemeClr val="bg2"/>
                </a:solidFill>
                <a:latin typeface="Arial" charset="0"/>
                <a:ea typeface="ＭＳ Ｐゴシック" charset="0"/>
                <a:cs typeface="Arial" charset="0"/>
              </a:defRPr>
            </a:lvl1pPr>
            <a:lvl2pPr marL="702738" indent="-270283" defTabSz="912958" eaLnBrk="0" hangingPunct="0">
              <a:defRPr sz="1500">
                <a:solidFill>
                  <a:schemeClr val="bg2"/>
                </a:solidFill>
                <a:latin typeface="Arial" charset="0"/>
                <a:ea typeface="Arial" charset="0"/>
                <a:cs typeface="Arial" charset="0"/>
              </a:defRPr>
            </a:lvl2pPr>
            <a:lvl3pPr marL="1081135" indent="-216227" defTabSz="912958" eaLnBrk="0" hangingPunct="0">
              <a:defRPr sz="1500">
                <a:solidFill>
                  <a:schemeClr val="bg2"/>
                </a:solidFill>
                <a:latin typeface="Arial" charset="0"/>
                <a:ea typeface="Arial" charset="0"/>
                <a:cs typeface="Arial" charset="0"/>
              </a:defRPr>
            </a:lvl3pPr>
            <a:lvl4pPr marL="1513590" indent="-216227" defTabSz="912958" eaLnBrk="0" hangingPunct="0">
              <a:defRPr sz="1500">
                <a:solidFill>
                  <a:schemeClr val="bg2"/>
                </a:solidFill>
                <a:latin typeface="Arial" charset="0"/>
                <a:ea typeface="Arial" charset="0"/>
                <a:cs typeface="Arial" charset="0"/>
              </a:defRPr>
            </a:lvl4pPr>
            <a:lvl5pPr marL="1946044" indent="-216227" defTabSz="912958" eaLnBrk="0" hangingPunct="0">
              <a:defRPr sz="1500">
                <a:solidFill>
                  <a:schemeClr val="bg2"/>
                </a:solidFill>
                <a:latin typeface="Arial" charset="0"/>
                <a:ea typeface="Arial" charset="0"/>
                <a:cs typeface="Arial" charset="0"/>
              </a:defRPr>
            </a:lvl5pPr>
            <a:lvl6pPr marL="2378498" indent="-216227" defTabSz="912958" eaLnBrk="0" fontAlgn="base" hangingPunct="0">
              <a:spcBef>
                <a:spcPct val="0"/>
              </a:spcBef>
              <a:spcAft>
                <a:spcPct val="0"/>
              </a:spcAft>
              <a:defRPr sz="1500">
                <a:solidFill>
                  <a:schemeClr val="bg2"/>
                </a:solidFill>
                <a:latin typeface="Arial" charset="0"/>
                <a:ea typeface="Arial" charset="0"/>
                <a:cs typeface="Arial" charset="0"/>
              </a:defRPr>
            </a:lvl6pPr>
            <a:lvl7pPr marL="2810952" indent="-216227" defTabSz="912958" eaLnBrk="0" fontAlgn="base" hangingPunct="0">
              <a:spcBef>
                <a:spcPct val="0"/>
              </a:spcBef>
              <a:spcAft>
                <a:spcPct val="0"/>
              </a:spcAft>
              <a:defRPr sz="1500">
                <a:solidFill>
                  <a:schemeClr val="bg2"/>
                </a:solidFill>
                <a:latin typeface="Arial" charset="0"/>
                <a:ea typeface="Arial" charset="0"/>
                <a:cs typeface="Arial" charset="0"/>
              </a:defRPr>
            </a:lvl7pPr>
            <a:lvl8pPr marL="3243406" indent="-216227" defTabSz="912958" eaLnBrk="0" fontAlgn="base" hangingPunct="0">
              <a:spcBef>
                <a:spcPct val="0"/>
              </a:spcBef>
              <a:spcAft>
                <a:spcPct val="0"/>
              </a:spcAft>
              <a:defRPr sz="1500">
                <a:solidFill>
                  <a:schemeClr val="bg2"/>
                </a:solidFill>
                <a:latin typeface="Arial" charset="0"/>
                <a:ea typeface="Arial" charset="0"/>
                <a:cs typeface="Arial" charset="0"/>
              </a:defRPr>
            </a:lvl8pPr>
            <a:lvl9pPr marL="3675860" indent="-216227" defTabSz="912958" eaLnBrk="0" fontAlgn="base" hangingPunct="0">
              <a:spcBef>
                <a:spcPct val="0"/>
              </a:spcBef>
              <a:spcAft>
                <a:spcPct val="0"/>
              </a:spcAft>
              <a:defRPr sz="1500">
                <a:solidFill>
                  <a:schemeClr val="bg2"/>
                </a:solidFill>
                <a:latin typeface="Arial" charset="0"/>
                <a:ea typeface="Arial" charset="0"/>
                <a:cs typeface="Arial" charset="0"/>
              </a:defRPr>
            </a:lvl9pPr>
          </a:lstStyle>
          <a:p>
            <a:pPr eaLnBrk="1" hangingPunct="1"/>
            <a:fld id="{53A8A0CB-0D83-2B44-85F4-9467EC9CBCB7}" type="slidenum">
              <a:rPr lang="en-US" sz="1200">
                <a:solidFill>
                  <a:schemeClr val="tx1"/>
                </a:solidFill>
              </a:rPr>
              <a:pPr eaLnBrk="1" hangingPunct="1"/>
              <a:t>40</a:t>
            </a:fld>
            <a:endParaRPr lang="en-US" sz="1200">
              <a:solidFill>
                <a:schemeClr val="tx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323" eaLnBrk="0" hangingPunct="0">
              <a:defRPr sz="1500">
                <a:solidFill>
                  <a:schemeClr val="bg2"/>
                </a:solidFill>
                <a:latin typeface="Arial" charset="0"/>
                <a:cs typeface="Arial" charset="0"/>
              </a:defRPr>
            </a:lvl1pPr>
            <a:lvl2pPr marL="702635" indent="-270244" defTabSz="911323" eaLnBrk="0" hangingPunct="0">
              <a:defRPr sz="1500">
                <a:solidFill>
                  <a:schemeClr val="bg2"/>
                </a:solidFill>
                <a:latin typeface="Arial" charset="0"/>
                <a:cs typeface="Arial" charset="0"/>
              </a:defRPr>
            </a:lvl2pPr>
            <a:lvl3pPr marL="1080977" indent="-216196" defTabSz="911323" eaLnBrk="0" hangingPunct="0">
              <a:defRPr sz="1500">
                <a:solidFill>
                  <a:schemeClr val="bg2"/>
                </a:solidFill>
                <a:latin typeface="Arial" charset="0"/>
                <a:cs typeface="Arial" charset="0"/>
              </a:defRPr>
            </a:lvl3pPr>
            <a:lvl4pPr marL="1513367" indent="-216196" defTabSz="911323" eaLnBrk="0" hangingPunct="0">
              <a:defRPr sz="1500">
                <a:solidFill>
                  <a:schemeClr val="bg2"/>
                </a:solidFill>
                <a:latin typeface="Arial" charset="0"/>
                <a:cs typeface="Arial" charset="0"/>
              </a:defRPr>
            </a:lvl4pPr>
            <a:lvl5pPr marL="1945757" indent="-216196" defTabSz="911323" eaLnBrk="0" hangingPunct="0">
              <a:defRPr sz="1500">
                <a:solidFill>
                  <a:schemeClr val="bg2"/>
                </a:solidFill>
                <a:latin typeface="Arial" charset="0"/>
                <a:cs typeface="Arial" charset="0"/>
              </a:defRPr>
            </a:lvl5pPr>
            <a:lvl6pPr marL="2378148" indent="-216196" defTabSz="911323" eaLnBrk="0" fontAlgn="base" hangingPunct="0">
              <a:spcBef>
                <a:spcPct val="0"/>
              </a:spcBef>
              <a:spcAft>
                <a:spcPct val="0"/>
              </a:spcAft>
              <a:defRPr sz="1500">
                <a:solidFill>
                  <a:schemeClr val="bg2"/>
                </a:solidFill>
                <a:latin typeface="Arial" charset="0"/>
                <a:cs typeface="Arial" charset="0"/>
              </a:defRPr>
            </a:lvl6pPr>
            <a:lvl7pPr marL="2810538" indent="-216196" defTabSz="911323" eaLnBrk="0" fontAlgn="base" hangingPunct="0">
              <a:spcBef>
                <a:spcPct val="0"/>
              </a:spcBef>
              <a:spcAft>
                <a:spcPct val="0"/>
              </a:spcAft>
              <a:defRPr sz="1500">
                <a:solidFill>
                  <a:schemeClr val="bg2"/>
                </a:solidFill>
                <a:latin typeface="Arial" charset="0"/>
                <a:cs typeface="Arial" charset="0"/>
              </a:defRPr>
            </a:lvl7pPr>
            <a:lvl8pPr marL="3242929" indent="-216196" defTabSz="911323" eaLnBrk="0" fontAlgn="base" hangingPunct="0">
              <a:spcBef>
                <a:spcPct val="0"/>
              </a:spcBef>
              <a:spcAft>
                <a:spcPct val="0"/>
              </a:spcAft>
              <a:defRPr sz="1500">
                <a:solidFill>
                  <a:schemeClr val="bg2"/>
                </a:solidFill>
                <a:latin typeface="Arial" charset="0"/>
                <a:cs typeface="Arial" charset="0"/>
              </a:defRPr>
            </a:lvl8pPr>
            <a:lvl9pPr marL="3675319" indent="-216196" defTabSz="911323" eaLnBrk="0" fontAlgn="base" hangingPunct="0">
              <a:spcBef>
                <a:spcPct val="0"/>
              </a:spcBef>
              <a:spcAft>
                <a:spcPct val="0"/>
              </a:spcAft>
              <a:defRPr sz="1500">
                <a:solidFill>
                  <a:schemeClr val="bg2"/>
                </a:solidFill>
                <a:latin typeface="Arial" charset="0"/>
                <a:cs typeface="Arial" charset="0"/>
              </a:defRPr>
            </a:lvl9pPr>
          </a:lstStyle>
          <a:p>
            <a:pPr eaLnBrk="1" hangingPunct="1"/>
            <a:fld id="{B3A8B45E-2D15-4777-9349-7231FBE40934}" type="slidenum">
              <a:rPr lang="en-US" sz="1300">
                <a:solidFill>
                  <a:prstClr val="black"/>
                </a:solidFill>
              </a:rPr>
              <a:pPr eaLnBrk="1" hangingPunct="1"/>
              <a:t>41</a:t>
            </a:fld>
            <a:endParaRPr lang="en-US" sz="1300">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dirty="0"/>
              <a:t>Here we’ll take a look at some of the server validation rules that SecureCloud provides. </a:t>
            </a:r>
          </a:p>
          <a:p>
            <a:r>
              <a:rPr lang="en-US" dirty="0"/>
              <a:t>[click]</a:t>
            </a:r>
          </a:p>
          <a:p>
            <a:r>
              <a:rPr lang="en-US" dirty="0"/>
              <a:t>One set of server validation rules determines if the server belongs to the organization.  These rules look at embedded keys, location, start-up time, etc.  </a:t>
            </a:r>
          </a:p>
          <a:p>
            <a:r>
              <a:rPr lang="en-US" dirty="0"/>
              <a:t>[click]</a:t>
            </a:r>
          </a:p>
          <a:p>
            <a:r>
              <a:rPr lang="en-US" dirty="0"/>
              <a:t>The next set of rules look at the integrity of the server.  Even if the server belongs to the company, does it have the proper firewall, antivirus, and self integrity check status to ensure that decrypted data will remain secure.  </a:t>
            </a:r>
          </a:p>
          <a:p>
            <a:r>
              <a:rPr lang="en-US" dirty="0"/>
              <a:t>[click]</a:t>
            </a:r>
          </a:p>
          <a:p>
            <a:r>
              <a:rPr lang="en-US" dirty="0"/>
              <a:t>If all of these server validation rules are met, the key service can be set to automatically authorize the server and release the keys to ensure rapid data access.</a:t>
            </a:r>
          </a:p>
          <a:p>
            <a:r>
              <a:rPr lang="en-US" dirty="0"/>
              <a:t>[click]</a:t>
            </a:r>
          </a:p>
          <a:p>
            <a:r>
              <a:rPr lang="en-US" dirty="0"/>
              <a:t>Or the key service can be set to require manual approval and key release for additional security.</a:t>
            </a:r>
          </a:p>
          <a:p>
            <a:r>
              <a:rPr lang="en-US" dirty="0"/>
              <a:t>With either automated or manual key release, these server validation checks ensure that only authorized servers can decrypt protected data.  Data remains unreadable to all other sources. </a:t>
            </a:r>
          </a:p>
        </p:txBody>
      </p:sp>
      <p:sp>
        <p:nvSpPr>
          <p:cNvPr id="4" name="Slide Number Placeholder 3"/>
          <p:cNvSpPr>
            <a:spLocks noGrp="1"/>
          </p:cNvSpPr>
          <p:nvPr>
            <p:ph type="sldNum" sz="quarter" idx="10"/>
          </p:nvPr>
        </p:nvSpPr>
        <p:spPr/>
        <p:txBody>
          <a:bodyPr/>
          <a:lstStyle/>
          <a:p>
            <a:pPr>
              <a:defRPr/>
            </a:pPr>
            <a:fld id="{7DB0E042-89B4-4B4B-A239-C317D6DDC817}" type="slidenum">
              <a:rPr lang="en-US" altLang="zh-CN" smtClean="0">
                <a:solidFill>
                  <a:prstClr val="black"/>
                </a:solidFill>
              </a:rPr>
              <a:pPr>
                <a:defRPr/>
              </a:pPr>
              <a:t>42</a:t>
            </a:fld>
            <a:endParaRPr lang="en-US" altLang="zh-CN">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pPr eaLnBrk="1" hangingPunct="1"/>
            <a:r>
              <a:rPr lang="en-US" smtClean="0">
                <a:latin typeface="Arial" pitchFamily="34" charset="0"/>
                <a:ea typeface="ヒラギノ角ゴ Pro W3" pitchFamily="1" charset="-128"/>
              </a:rPr>
              <a:t>Virtual machines are dynamic. They can quickly be reverted to previous instances, paused and restarted, relatively easily. They can also be readily cloned and seamlessly moved between physical servers. This dynamic nature and potential for VM sprawl makes it difficult to achieve and maintain consistent security. Vulnerabilities or configuration errors may be unknowingly propagated. Also, it is difficult to maintain an auditable record of the security state of a virtual machine at any given point in time.</a:t>
            </a:r>
          </a:p>
          <a:p>
            <a:pPr eaLnBrk="1" hangingPunct="1"/>
            <a:endParaRPr lang="en-US" smtClean="0">
              <a:latin typeface="Arial" pitchFamily="34" charset="0"/>
              <a:ea typeface="ヒラギノ角ゴ Pro W3" pitchFamily="1" charset="-128"/>
            </a:endParaRPr>
          </a:p>
          <a:p>
            <a:pPr eaLnBrk="1" hangingPunct="1"/>
            <a:r>
              <a:rPr lang="en-US" smtClean="0">
                <a:latin typeface="Arial" pitchFamily="34" charset="0"/>
                <a:ea typeface="ヒラギノ角ゴ Pro W3" pitchFamily="1" charset="-128"/>
              </a:rPr>
              <a:t>Hypervisor introspection is needed for visibility and control.  Security that is coordinated with the hypervisor API can ensure that each guest VM on the host remains secure.  </a:t>
            </a:r>
          </a:p>
          <a:p>
            <a:pPr eaLnBrk="1" hangingPunct="1"/>
            <a:endParaRPr lang="en-US" smtClean="0">
              <a:latin typeface="Arial" pitchFamily="34" charset="0"/>
              <a:ea typeface="ヒラギノ角ゴ Pro W3" pitchFamily="1" charset="-128"/>
            </a:endParaRPr>
          </a:p>
        </p:txBody>
      </p:sp>
      <p:sp>
        <p:nvSpPr>
          <p:cNvPr id="20484" name="Slide Number Placeholder 3"/>
          <p:cNvSpPr>
            <a:spLocks noGrp="1"/>
          </p:cNvSpPr>
          <p:nvPr>
            <p:ph type="sldNum" sz="quarter" idx="5"/>
          </p:nvPr>
        </p:nvSpPr>
        <p:spPr/>
        <p:txBody>
          <a:bodyPr/>
          <a:lstStyle/>
          <a:p>
            <a:fld id="{8B5D00AC-38A1-44AE-A835-3BDDF4F4927D}" type="slidenum">
              <a:rPr lang="en-US" altLang="zh-CN">
                <a:ea typeface="SimSun" pitchFamily="2" charset="-122"/>
              </a:rPr>
              <a:pPr/>
              <a:t>5</a:t>
            </a:fld>
            <a:endParaRPr lang="en-US" altLang="zh-CN">
              <a:ea typeface="SimSun"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323" eaLnBrk="0" hangingPunct="0">
              <a:defRPr sz="1500">
                <a:solidFill>
                  <a:schemeClr val="bg2"/>
                </a:solidFill>
                <a:latin typeface="Arial" charset="0"/>
                <a:cs typeface="Arial" charset="0"/>
              </a:defRPr>
            </a:lvl1pPr>
            <a:lvl2pPr marL="702635" indent="-270244" defTabSz="911323" eaLnBrk="0" hangingPunct="0">
              <a:defRPr sz="1500">
                <a:solidFill>
                  <a:schemeClr val="bg2"/>
                </a:solidFill>
                <a:latin typeface="Arial" charset="0"/>
                <a:cs typeface="Arial" charset="0"/>
              </a:defRPr>
            </a:lvl2pPr>
            <a:lvl3pPr marL="1080977" indent="-216196" defTabSz="911323" eaLnBrk="0" hangingPunct="0">
              <a:defRPr sz="1500">
                <a:solidFill>
                  <a:schemeClr val="bg2"/>
                </a:solidFill>
                <a:latin typeface="Arial" charset="0"/>
                <a:cs typeface="Arial" charset="0"/>
              </a:defRPr>
            </a:lvl3pPr>
            <a:lvl4pPr marL="1513367" indent="-216196" defTabSz="911323" eaLnBrk="0" hangingPunct="0">
              <a:defRPr sz="1500">
                <a:solidFill>
                  <a:schemeClr val="bg2"/>
                </a:solidFill>
                <a:latin typeface="Arial" charset="0"/>
                <a:cs typeface="Arial" charset="0"/>
              </a:defRPr>
            </a:lvl4pPr>
            <a:lvl5pPr marL="1945757" indent="-216196" defTabSz="911323" eaLnBrk="0" hangingPunct="0">
              <a:defRPr sz="1500">
                <a:solidFill>
                  <a:schemeClr val="bg2"/>
                </a:solidFill>
                <a:latin typeface="Arial" charset="0"/>
                <a:cs typeface="Arial" charset="0"/>
              </a:defRPr>
            </a:lvl5pPr>
            <a:lvl6pPr marL="2378148" indent="-216196" defTabSz="911323" eaLnBrk="0" fontAlgn="base" hangingPunct="0">
              <a:spcBef>
                <a:spcPct val="0"/>
              </a:spcBef>
              <a:spcAft>
                <a:spcPct val="0"/>
              </a:spcAft>
              <a:defRPr sz="1500">
                <a:solidFill>
                  <a:schemeClr val="bg2"/>
                </a:solidFill>
                <a:latin typeface="Arial" charset="0"/>
                <a:cs typeface="Arial" charset="0"/>
              </a:defRPr>
            </a:lvl6pPr>
            <a:lvl7pPr marL="2810538" indent="-216196" defTabSz="911323" eaLnBrk="0" fontAlgn="base" hangingPunct="0">
              <a:spcBef>
                <a:spcPct val="0"/>
              </a:spcBef>
              <a:spcAft>
                <a:spcPct val="0"/>
              </a:spcAft>
              <a:defRPr sz="1500">
                <a:solidFill>
                  <a:schemeClr val="bg2"/>
                </a:solidFill>
                <a:latin typeface="Arial" charset="0"/>
                <a:cs typeface="Arial" charset="0"/>
              </a:defRPr>
            </a:lvl7pPr>
            <a:lvl8pPr marL="3242929" indent="-216196" defTabSz="911323" eaLnBrk="0" fontAlgn="base" hangingPunct="0">
              <a:spcBef>
                <a:spcPct val="0"/>
              </a:spcBef>
              <a:spcAft>
                <a:spcPct val="0"/>
              </a:spcAft>
              <a:defRPr sz="1500">
                <a:solidFill>
                  <a:schemeClr val="bg2"/>
                </a:solidFill>
                <a:latin typeface="Arial" charset="0"/>
                <a:cs typeface="Arial" charset="0"/>
              </a:defRPr>
            </a:lvl8pPr>
            <a:lvl9pPr marL="3675319" indent="-216196" defTabSz="911323" eaLnBrk="0" fontAlgn="base" hangingPunct="0">
              <a:spcBef>
                <a:spcPct val="0"/>
              </a:spcBef>
              <a:spcAft>
                <a:spcPct val="0"/>
              </a:spcAft>
              <a:defRPr sz="1500">
                <a:solidFill>
                  <a:schemeClr val="bg2"/>
                </a:solidFill>
                <a:latin typeface="Arial" charset="0"/>
                <a:cs typeface="Arial" charset="0"/>
              </a:defRPr>
            </a:lvl9pPr>
          </a:lstStyle>
          <a:p>
            <a:pPr eaLnBrk="1" hangingPunct="1"/>
            <a:fld id="{B3A8B45E-2D15-4777-9349-7231FBE40934}" type="slidenum">
              <a:rPr lang="en-US" sz="1300">
                <a:solidFill>
                  <a:schemeClr val="tx1"/>
                </a:solidFill>
              </a:rPr>
              <a:pPr eaLnBrk="1" hangingPunct="1"/>
              <a:t>43</a:t>
            </a:fld>
            <a:endParaRPr lang="en-US" sz="1300">
              <a:solidFill>
                <a:schemeClr val="tx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ea typeface="ＭＳ Ｐゴシック" pitchFamily="34" charset="-128"/>
                <a:cs typeface="Arial" pitchFamily="34" charset="0"/>
              </a:rPr>
              <a:t>SecureCloud offers a unique solution to data in the cloud. Compared to full-disk encryption, the volume in the cloud is encrypted, protecting the data at rest and throughout the CSP. Data is only ever decrypted within the VM. The SC-Agent establishes a secure connection to the SC-KMS, requesting the encryption key. The SC-KMS will then validate that the environment is safe to release the encryption key into by checking environment variables against a configurable set of rules that the admin has pre-configured. Once the environment is in compliance based on the SC-KMS rules, the SC-KMS will release the encryption to the SC-Agent, which will allow the mount process and data to be accessed. </a:t>
            </a:r>
          </a:p>
          <a:p>
            <a:endParaRPr 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p:spPr>
      </p:sp>
      <p:sp>
        <p:nvSpPr>
          <p:cNvPr id="1177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891B91E4-AF91-4AE8-AF8E-0CC3E6F14C58}" type="slidenum">
              <a:rPr lang="en-US" altLang="zh-CN" smtClean="0">
                <a:solidFill>
                  <a:prstClr val="black"/>
                </a:solidFill>
              </a:rPr>
              <a:pPr>
                <a:defRPr/>
              </a:pPr>
              <a:t>47</a:t>
            </a:fld>
            <a:endParaRPr lang="en-US" altLang="zh-CN" dirty="0" smtClean="0">
              <a:solidFill>
                <a:prstClr val="black"/>
              </a:solidFill>
            </a:endParaRPr>
          </a:p>
        </p:txBody>
      </p:sp>
      <p:sp>
        <p:nvSpPr>
          <p:cNvPr id="104452" name="Notes Placeholder 4"/>
          <p:cNvSpPr>
            <a:spLocks noGrp="1"/>
          </p:cNvSpPr>
          <p:nvPr/>
        </p:nvSpPr>
        <p:spPr bwMode="auto">
          <a:xfrm>
            <a:off x="685800" y="4343400"/>
            <a:ext cx="5486400" cy="4114800"/>
          </a:xfrm>
          <a:prstGeom prst="rect">
            <a:avLst/>
          </a:prstGeom>
          <a:noFill/>
          <a:ln w="9525">
            <a:noFill/>
            <a:miter lim="800000"/>
            <a:headEnd/>
            <a:tailEnd/>
          </a:ln>
        </p:spPr>
        <p:txBody>
          <a:bodyPr lIns="90631" tIns="45315" rIns="90631" bIns="45315"/>
          <a:lstStyle/>
          <a:p>
            <a:pPr algn="l" eaLnBrk="0" hangingPunct="0">
              <a:spcBef>
                <a:spcPct val="30000"/>
              </a:spcBef>
            </a:pPr>
            <a:endParaRPr lang="en-US" altLang="ja-JP" sz="1100" dirty="0">
              <a:solidFill>
                <a:prstClr val="black"/>
              </a:solidFill>
              <a:latin typeface="Calibri" pitchFamily="34" charset="0"/>
            </a:endParaRPr>
          </a:p>
        </p:txBody>
      </p:sp>
      <p:sp>
        <p:nvSpPr>
          <p:cNvPr id="2" name="Notes Placeholder 1"/>
          <p:cNvSpPr>
            <a:spLocks noGrp="1"/>
          </p:cNvSpPr>
          <p:nvPr>
            <p:ph type="body" idx="1"/>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pPr eaLnBrk="1" hangingPunct="1"/>
            <a:r>
              <a:rPr lang="en-US" smtClean="0">
                <a:latin typeface="Arial" pitchFamily="34" charset="0"/>
                <a:ea typeface="ヒラギノ角ゴ Pro W3" pitchFamily="1" charset="-128"/>
              </a:rPr>
              <a:t>Virtual machines are dynamic. They can quickly be reverted to previous instances, paused and restarted, relatively easily. They can also be readily cloned and seamlessly moved between physical servers. This dynamic nature and potential for VM sprawl makes it difficult to achieve and maintain consistent security. Vulnerabilities or configuration errors may be unknowingly propagated. Also, it is difficult to maintain an auditable record of the security state of a virtual machine at any given point in time.</a:t>
            </a:r>
          </a:p>
          <a:p>
            <a:pPr eaLnBrk="1" hangingPunct="1"/>
            <a:endParaRPr lang="en-US" smtClean="0">
              <a:latin typeface="Arial" pitchFamily="34" charset="0"/>
              <a:ea typeface="ヒラギノ角ゴ Pro W3" pitchFamily="1" charset="-128"/>
            </a:endParaRPr>
          </a:p>
          <a:p>
            <a:pPr eaLnBrk="1" hangingPunct="1"/>
            <a:r>
              <a:rPr lang="en-US" smtClean="0">
                <a:latin typeface="Arial" pitchFamily="34" charset="0"/>
                <a:ea typeface="ヒラギノ角ゴ Pro W3" pitchFamily="1" charset="-128"/>
              </a:rPr>
              <a:t>Hypervisor introspection is needed for visibility and control.  Security that is coordinated with the hypervisor API can ensure that each guest VM on the host remains secure.  </a:t>
            </a:r>
          </a:p>
          <a:p>
            <a:pPr eaLnBrk="1" hangingPunct="1"/>
            <a:endParaRPr lang="en-US" smtClean="0">
              <a:latin typeface="Arial" pitchFamily="34" charset="0"/>
              <a:ea typeface="ヒラギノ角ゴ Pro W3" pitchFamily="1" charset="-128"/>
            </a:endParaRPr>
          </a:p>
        </p:txBody>
      </p:sp>
      <p:sp>
        <p:nvSpPr>
          <p:cNvPr id="20484" name="Slide Number Placeholder 3"/>
          <p:cNvSpPr>
            <a:spLocks noGrp="1"/>
          </p:cNvSpPr>
          <p:nvPr>
            <p:ph type="sldNum" sz="quarter" idx="5"/>
          </p:nvPr>
        </p:nvSpPr>
        <p:spPr/>
        <p:txBody>
          <a:bodyPr/>
          <a:lstStyle/>
          <a:p>
            <a:fld id="{8B5D00AC-38A1-44AE-A835-3BDDF4F4927D}" type="slidenum">
              <a:rPr lang="en-US" altLang="zh-CN">
                <a:ea typeface="SimSun" pitchFamily="2" charset="-122"/>
              </a:rPr>
              <a:pPr/>
              <a:t>6</a:t>
            </a:fld>
            <a:endParaRPr lang="en-US" altLang="zh-CN">
              <a:ea typeface="SimSun"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p:spPr>
        <p:txBody>
          <a:bodyPr/>
          <a:lstStyle/>
          <a:p>
            <a:pPr eaLnBrk="1" hangingPunct="1"/>
            <a:endParaRPr lang="en-US" smtClean="0">
              <a:latin typeface="Arial" pitchFamily="34" charset="0"/>
              <a:ea typeface="ヒラギノ角ゴ Pro W3" pitchFamily="1" charset="-128"/>
            </a:endParaRPr>
          </a:p>
        </p:txBody>
      </p:sp>
      <p:sp>
        <p:nvSpPr>
          <p:cNvPr id="24580" name="Slide Number Placeholder 3"/>
          <p:cNvSpPr>
            <a:spLocks noGrp="1"/>
          </p:cNvSpPr>
          <p:nvPr>
            <p:ph type="sldNum" sz="quarter" idx="5"/>
          </p:nvPr>
        </p:nvSpPr>
        <p:spPr>
          <a:noFill/>
        </p:spPr>
        <p:txBody>
          <a:bodyPr/>
          <a:lstStyle/>
          <a:p>
            <a:pPr defTabSz="884838"/>
            <a:fld id="{8DD2EA31-2839-4F34-8A1A-BA26A95F83DF}" type="slidenum">
              <a:rPr lang="en-US">
                <a:ea typeface="ＭＳ Ｐゴシック" pitchFamily="34" charset="-128"/>
              </a:rPr>
              <a:pPr defTabSz="884838"/>
              <a:t>8</a:t>
            </a:fld>
            <a:endParaRPr lang="en-US">
              <a:ea typeface="ＭＳ Ｐゴシック"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txBox="1">
            <a:spLocks noGrp="1" noChangeArrowheads="1"/>
          </p:cNvSpPr>
          <p:nvPr/>
        </p:nvSpPr>
        <p:spPr bwMode="auto">
          <a:xfrm>
            <a:off x="3884028" y="8684926"/>
            <a:ext cx="2972421" cy="4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53" tIns="45779" rIns="91553" bIns="45779" anchor="b"/>
          <a:lstStyle>
            <a:lvl1pPr eaLnBrk="0" hangingPunct="0">
              <a:defRPr sz="1600" b="1">
                <a:solidFill>
                  <a:schemeClr val="tx1"/>
                </a:solidFill>
                <a:latin typeface="Arial" charset="0"/>
                <a:ea typeface="MS PGothic" charset="0"/>
                <a:cs typeface="MS PGothic" charset="0"/>
              </a:defRPr>
            </a:lvl1pPr>
            <a:lvl2pPr marL="742950" indent="-285750" eaLnBrk="0" hangingPunct="0">
              <a:defRPr sz="1600" b="1">
                <a:solidFill>
                  <a:schemeClr val="tx1"/>
                </a:solidFill>
                <a:latin typeface="Arial" charset="0"/>
                <a:ea typeface="MS PGothic" charset="0"/>
                <a:cs typeface="MS PGothic" charset="0"/>
              </a:defRPr>
            </a:lvl2pPr>
            <a:lvl3pPr marL="1143000" indent="-228600" eaLnBrk="0" hangingPunct="0">
              <a:defRPr sz="1600" b="1">
                <a:solidFill>
                  <a:schemeClr val="tx1"/>
                </a:solidFill>
                <a:latin typeface="Arial" charset="0"/>
                <a:ea typeface="MS PGothic" charset="0"/>
                <a:cs typeface="MS PGothic" charset="0"/>
              </a:defRPr>
            </a:lvl3pPr>
            <a:lvl4pPr marL="1600200" indent="-228600" eaLnBrk="0" hangingPunct="0">
              <a:defRPr sz="1600" b="1">
                <a:solidFill>
                  <a:schemeClr val="tx1"/>
                </a:solidFill>
                <a:latin typeface="Arial" charset="0"/>
                <a:ea typeface="MS PGothic" charset="0"/>
                <a:cs typeface="MS PGothic" charset="0"/>
              </a:defRPr>
            </a:lvl4pPr>
            <a:lvl5pPr marL="2057400" indent="-228600" eaLnBrk="0" hangingPunct="0">
              <a:defRPr sz="1600" b="1">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1600" b="1">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1600" b="1">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1600" b="1">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1600" b="1">
                <a:solidFill>
                  <a:schemeClr val="tx1"/>
                </a:solidFill>
                <a:latin typeface="Arial" charset="0"/>
                <a:ea typeface="MS PGothic" charset="0"/>
                <a:cs typeface="MS PGothic" charset="0"/>
              </a:defRPr>
            </a:lvl9pPr>
          </a:lstStyle>
          <a:p>
            <a:pPr algn="r" eaLnBrk="1" hangingPunct="1"/>
            <a:fld id="{E340AF58-EB70-A44F-8A38-FCEF2319160D}" type="slidenum">
              <a:rPr lang="en-US" sz="1000" i="1">
                <a:solidFill>
                  <a:srgbClr val="000000"/>
                </a:solidFill>
              </a:rPr>
              <a:pPr algn="r" eaLnBrk="1" hangingPunct="1"/>
              <a:t>9</a:t>
            </a:fld>
            <a:endParaRPr lang="en-US" sz="1000" i="1">
              <a:solidFill>
                <a:srgbClr val="000000"/>
              </a:solidFill>
            </a:endParaRPr>
          </a:p>
        </p:txBody>
      </p:sp>
      <p:sp>
        <p:nvSpPr>
          <p:cNvPr id="84994" name="Rectangle 7"/>
          <p:cNvSpPr txBox="1">
            <a:spLocks noGrp="1" noChangeArrowheads="1"/>
          </p:cNvSpPr>
          <p:nvPr/>
        </p:nvSpPr>
        <p:spPr bwMode="auto">
          <a:xfrm>
            <a:off x="3884028" y="8684926"/>
            <a:ext cx="2972421" cy="4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19" tIns="45760" rIns="91519" bIns="45760" anchor="b"/>
          <a:lstStyle>
            <a:lvl1pPr defTabSz="927100" eaLnBrk="0" hangingPunct="0">
              <a:defRPr sz="1600" b="1">
                <a:solidFill>
                  <a:schemeClr val="tx1"/>
                </a:solidFill>
                <a:latin typeface="Arial" charset="0"/>
                <a:ea typeface="MS PGothic" charset="0"/>
                <a:cs typeface="MS PGothic" charset="0"/>
              </a:defRPr>
            </a:lvl1pPr>
            <a:lvl2pPr marL="742950" indent="-285750" defTabSz="927100" eaLnBrk="0" hangingPunct="0">
              <a:defRPr sz="1600" b="1">
                <a:solidFill>
                  <a:schemeClr val="tx1"/>
                </a:solidFill>
                <a:latin typeface="Arial" charset="0"/>
                <a:ea typeface="MS PGothic" charset="0"/>
                <a:cs typeface="MS PGothic" charset="0"/>
              </a:defRPr>
            </a:lvl2pPr>
            <a:lvl3pPr marL="1143000" indent="-228600" defTabSz="927100" eaLnBrk="0" hangingPunct="0">
              <a:defRPr sz="1600" b="1">
                <a:solidFill>
                  <a:schemeClr val="tx1"/>
                </a:solidFill>
                <a:latin typeface="Arial" charset="0"/>
                <a:ea typeface="MS PGothic" charset="0"/>
                <a:cs typeface="MS PGothic" charset="0"/>
              </a:defRPr>
            </a:lvl3pPr>
            <a:lvl4pPr marL="1600200" indent="-228600" defTabSz="927100" eaLnBrk="0" hangingPunct="0">
              <a:defRPr sz="1600" b="1">
                <a:solidFill>
                  <a:schemeClr val="tx1"/>
                </a:solidFill>
                <a:latin typeface="Arial" charset="0"/>
                <a:ea typeface="MS PGothic" charset="0"/>
                <a:cs typeface="MS PGothic" charset="0"/>
              </a:defRPr>
            </a:lvl4pPr>
            <a:lvl5pPr marL="2057400" indent="-228600" defTabSz="927100" eaLnBrk="0" hangingPunct="0">
              <a:defRPr sz="1600" b="1">
                <a:solidFill>
                  <a:schemeClr val="tx1"/>
                </a:solidFill>
                <a:latin typeface="Arial" charset="0"/>
                <a:ea typeface="MS PGothic" charset="0"/>
                <a:cs typeface="MS PGothic" charset="0"/>
              </a:defRPr>
            </a:lvl5pPr>
            <a:lvl6pPr marL="2514600" indent="-228600" defTabSz="927100" eaLnBrk="0" fontAlgn="base" hangingPunct="0">
              <a:spcBef>
                <a:spcPct val="0"/>
              </a:spcBef>
              <a:spcAft>
                <a:spcPct val="0"/>
              </a:spcAft>
              <a:defRPr sz="1600" b="1">
                <a:solidFill>
                  <a:schemeClr val="tx1"/>
                </a:solidFill>
                <a:latin typeface="Arial" charset="0"/>
                <a:ea typeface="MS PGothic" charset="0"/>
                <a:cs typeface="MS PGothic" charset="0"/>
              </a:defRPr>
            </a:lvl6pPr>
            <a:lvl7pPr marL="2971800" indent="-228600" defTabSz="927100" eaLnBrk="0" fontAlgn="base" hangingPunct="0">
              <a:spcBef>
                <a:spcPct val="0"/>
              </a:spcBef>
              <a:spcAft>
                <a:spcPct val="0"/>
              </a:spcAft>
              <a:defRPr sz="1600" b="1">
                <a:solidFill>
                  <a:schemeClr val="tx1"/>
                </a:solidFill>
                <a:latin typeface="Arial" charset="0"/>
                <a:ea typeface="MS PGothic" charset="0"/>
                <a:cs typeface="MS PGothic" charset="0"/>
              </a:defRPr>
            </a:lvl7pPr>
            <a:lvl8pPr marL="3429000" indent="-228600" defTabSz="927100" eaLnBrk="0" fontAlgn="base" hangingPunct="0">
              <a:spcBef>
                <a:spcPct val="0"/>
              </a:spcBef>
              <a:spcAft>
                <a:spcPct val="0"/>
              </a:spcAft>
              <a:defRPr sz="1600" b="1">
                <a:solidFill>
                  <a:schemeClr val="tx1"/>
                </a:solidFill>
                <a:latin typeface="Arial" charset="0"/>
                <a:ea typeface="MS PGothic" charset="0"/>
                <a:cs typeface="MS PGothic" charset="0"/>
              </a:defRPr>
            </a:lvl8pPr>
            <a:lvl9pPr marL="3886200" indent="-228600" defTabSz="927100" eaLnBrk="0" fontAlgn="base" hangingPunct="0">
              <a:spcBef>
                <a:spcPct val="0"/>
              </a:spcBef>
              <a:spcAft>
                <a:spcPct val="0"/>
              </a:spcAft>
              <a:defRPr sz="1600" b="1">
                <a:solidFill>
                  <a:schemeClr val="tx1"/>
                </a:solidFill>
                <a:latin typeface="Arial" charset="0"/>
                <a:ea typeface="MS PGothic" charset="0"/>
                <a:cs typeface="MS PGothic" charset="0"/>
              </a:defRPr>
            </a:lvl9pPr>
          </a:lstStyle>
          <a:p>
            <a:pPr algn="r" eaLnBrk="1" hangingPunct="1"/>
            <a:fld id="{4697D99C-8F7C-EA4F-BA66-4436CB49233D}" type="slidenum">
              <a:rPr lang="en-US" sz="1200">
                <a:solidFill>
                  <a:srgbClr val="000000"/>
                </a:solidFill>
              </a:rPr>
              <a:pPr algn="r" eaLnBrk="1" hangingPunct="1"/>
              <a:t>9</a:t>
            </a:fld>
            <a:endParaRPr lang="en-US" sz="1200">
              <a:solidFill>
                <a:srgbClr val="000000"/>
              </a:solidFill>
            </a:endParaRPr>
          </a:p>
        </p:txBody>
      </p:sp>
      <p:sp>
        <p:nvSpPr>
          <p:cNvPr id="84995" name="Rectangle 7"/>
          <p:cNvSpPr txBox="1">
            <a:spLocks noGrp="1" noChangeArrowheads="1"/>
          </p:cNvSpPr>
          <p:nvPr/>
        </p:nvSpPr>
        <p:spPr bwMode="auto">
          <a:xfrm>
            <a:off x="3884028" y="8684926"/>
            <a:ext cx="2972421" cy="4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30" tIns="45765" rIns="91530" bIns="45765" anchor="b"/>
          <a:lstStyle>
            <a:lvl1pPr defTabSz="927100" eaLnBrk="0" hangingPunct="0">
              <a:defRPr sz="1600" b="1">
                <a:solidFill>
                  <a:schemeClr val="tx1"/>
                </a:solidFill>
                <a:latin typeface="Arial" charset="0"/>
                <a:ea typeface="MS PGothic" charset="0"/>
                <a:cs typeface="MS PGothic" charset="0"/>
              </a:defRPr>
            </a:lvl1pPr>
            <a:lvl2pPr marL="742950" indent="-285750" defTabSz="927100" eaLnBrk="0" hangingPunct="0">
              <a:defRPr sz="1600" b="1">
                <a:solidFill>
                  <a:schemeClr val="tx1"/>
                </a:solidFill>
                <a:latin typeface="Arial" charset="0"/>
                <a:ea typeface="MS PGothic" charset="0"/>
                <a:cs typeface="MS PGothic" charset="0"/>
              </a:defRPr>
            </a:lvl2pPr>
            <a:lvl3pPr marL="1143000" indent="-228600" defTabSz="927100" eaLnBrk="0" hangingPunct="0">
              <a:defRPr sz="1600" b="1">
                <a:solidFill>
                  <a:schemeClr val="tx1"/>
                </a:solidFill>
                <a:latin typeface="Arial" charset="0"/>
                <a:ea typeface="MS PGothic" charset="0"/>
                <a:cs typeface="MS PGothic" charset="0"/>
              </a:defRPr>
            </a:lvl3pPr>
            <a:lvl4pPr marL="1600200" indent="-228600" defTabSz="927100" eaLnBrk="0" hangingPunct="0">
              <a:defRPr sz="1600" b="1">
                <a:solidFill>
                  <a:schemeClr val="tx1"/>
                </a:solidFill>
                <a:latin typeface="Arial" charset="0"/>
                <a:ea typeface="MS PGothic" charset="0"/>
                <a:cs typeface="MS PGothic" charset="0"/>
              </a:defRPr>
            </a:lvl4pPr>
            <a:lvl5pPr marL="2057400" indent="-228600" defTabSz="927100" eaLnBrk="0" hangingPunct="0">
              <a:defRPr sz="1600" b="1">
                <a:solidFill>
                  <a:schemeClr val="tx1"/>
                </a:solidFill>
                <a:latin typeface="Arial" charset="0"/>
                <a:ea typeface="MS PGothic" charset="0"/>
                <a:cs typeface="MS PGothic" charset="0"/>
              </a:defRPr>
            </a:lvl5pPr>
            <a:lvl6pPr marL="2514600" indent="-228600" defTabSz="927100" eaLnBrk="0" fontAlgn="base" hangingPunct="0">
              <a:spcBef>
                <a:spcPct val="0"/>
              </a:spcBef>
              <a:spcAft>
                <a:spcPct val="0"/>
              </a:spcAft>
              <a:defRPr sz="1600" b="1">
                <a:solidFill>
                  <a:schemeClr val="tx1"/>
                </a:solidFill>
                <a:latin typeface="Arial" charset="0"/>
                <a:ea typeface="MS PGothic" charset="0"/>
                <a:cs typeface="MS PGothic" charset="0"/>
              </a:defRPr>
            </a:lvl6pPr>
            <a:lvl7pPr marL="2971800" indent="-228600" defTabSz="927100" eaLnBrk="0" fontAlgn="base" hangingPunct="0">
              <a:spcBef>
                <a:spcPct val="0"/>
              </a:spcBef>
              <a:spcAft>
                <a:spcPct val="0"/>
              </a:spcAft>
              <a:defRPr sz="1600" b="1">
                <a:solidFill>
                  <a:schemeClr val="tx1"/>
                </a:solidFill>
                <a:latin typeface="Arial" charset="0"/>
                <a:ea typeface="MS PGothic" charset="0"/>
                <a:cs typeface="MS PGothic" charset="0"/>
              </a:defRPr>
            </a:lvl7pPr>
            <a:lvl8pPr marL="3429000" indent="-228600" defTabSz="927100" eaLnBrk="0" fontAlgn="base" hangingPunct="0">
              <a:spcBef>
                <a:spcPct val="0"/>
              </a:spcBef>
              <a:spcAft>
                <a:spcPct val="0"/>
              </a:spcAft>
              <a:defRPr sz="1600" b="1">
                <a:solidFill>
                  <a:schemeClr val="tx1"/>
                </a:solidFill>
                <a:latin typeface="Arial" charset="0"/>
                <a:ea typeface="MS PGothic" charset="0"/>
                <a:cs typeface="MS PGothic" charset="0"/>
              </a:defRPr>
            </a:lvl8pPr>
            <a:lvl9pPr marL="3886200" indent="-228600" defTabSz="927100" eaLnBrk="0" fontAlgn="base" hangingPunct="0">
              <a:spcBef>
                <a:spcPct val="0"/>
              </a:spcBef>
              <a:spcAft>
                <a:spcPct val="0"/>
              </a:spcAft>
              <a:defRPr sz="1600" b="1">
                <a:solidFill>
                  <a:schemeClr val="tx1"/>
                </a:solidFill>
                <a:latin typeface="Arial" charset="0"/>
                <a:ea typeface="MS PGothic" charset="0"/>
                <a:cs typeface="MS PGothic" charset="0"/>
              </a:defRPr>
            </a:lvl9pPr>
          </a:lstStyle>
          <a:p>
            <a:pPr algn="r" eaLnBrk="1" hangingPunct="1"/>
            <a:fld id="{98401517-2A2D-C845-AD7B-0EDD564858B3}" type="slidenum">
              <a:rPr lang="en-US" sz="1200">
                <a:solidFill>
                  <a:srgbClr val="000000"/>
                </a:solidFill>
              </a:rPr>
              <a:pPr algn="r" eaLnBrk="1" hangingPunct="1"/>
              <a:t>9</a:t>
            </a:fld>
            <a:endParaRPr lang="en-US" sz="1200">
              <a:solidFill>
                <a:srgbClr val="000000"/>
              </a:solidFill>
            </a:endParaRPr>
          </a:p>
        </p:txBody>
      </p:sp>
      <p:sp>
        <p:nvSpPr>
          <p:cNvPr id="84996" name="Rectangle 2"/>
          <p:cNvSpPr>
            <a:spLocks noGrp="1" noRot="1" noChangeAspect="1" noChangeArrowheads="1" noTextEdit="1"/>
          </p:cNvSpPr>
          <p:nvPr>
            <p:ph type="sldImg"/>
          </p:nvPr>
        </p:nvSpPr>
        <p:spPr>
          <a:xfrm>
            <a:off x="1144588" y="684213"/>
            <a:ext cx="4573587" cy="3430587"/>
          </a:xfrm>
          <a:ln/>
        </p:spPr>
      </p:sp>
      <p:sp>
        <p:nvSpPr>
          <p:cNvPr id="84997" name="Rectangle 7"/>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ea typeface="MS PGothic" charset="0"/>
              </a:rPr>
              <a:t>To address the</a:t>
            </a:r>
            <a:r>
              <a:rPr lang="en-US" baseline="0" dirty="0" smtClean="0">
                <a:ea typeface="MS PGothic" charset="0"/>
              </a:rPr>
              <a:t> risks of evolving your data center, we have purpose-built a solution that provides deep security for servers, VMs and the cloud environment.</a:t>
            </a:r>
          </a:p>
          <a:p>
            <a:endParaRPr lang="en-US" baseline="0" dirty="0" smtClean="0">
              <a:ea typeface="MS PGothic" charset="0"/>
            </a:endParaRPr>
          </a:p>
          <a:p>
            <a:r>
              <a:rPr lang="en-US" baseline="0" dirty="0" smtClean="0">
                <a:ea typeface="MS PGothic" charset="0"/>
              </a:rPr>
              <a:t>&lt;click&gt;</a:t>
            </a:r>
          </a:p>
          <a:p>
            <a:endParaRPr lang="en-US" baseline="0" dirty="0" smtClean="0">
              <a:ea typeface="MS PGothic" charset="0"/>
            </a:endParaRPr>
          </a:p>
          <a:p>
            <a:r>
              <a:rPr lang="en-US" baseline="0" dirty="0" smtClean="0">
                <a:ea typeface="MS PGothic" charset="0"/>
              </a:rPr>
              <a:t>The foundation for our solution has been purpose-built for your data center security. The platform is open, automated and highly scalable, enabling to fit into your existing infrastructure, seamlessly integrating with key applications like </a:t>
            </a:r>
            <a:r>
              <a:rPr lang="en-US" baseline="0" dirty="0" err="1" smtClean="0">
                <a:ea typeface="MS PGothic" charset="0"/>
              </a:rPr>
              <a:t>VMWare</a:t>
            </a:r>
            <a:r>
              <a:rPr lang="en-US" baseline="0" dirty="0" smtClean="0">
                <a:ea typeface="MS PGothic" charset="0"/>
              </a:rPr>
              <a:t> or cloud environments like </a:t>
            </a:r>
            <a:r>
              <a:rPr lang="en-US" baseline="0" dirty="0" err="1" smtClean="0">
                <a:ea typeface="MS PGothic" charset="0"/>
              </a:rPr>
              <a:t>Amazon.com</a:t>
            </a:r>
            <a:r>
              <a:rPr lang="en-US" baseline="0" dirty="0" smtClean="0">
                <a:ea typeface="MS PGothic" charset="0"/>
              </a:rPr>
              <a:t>.</a:t>
            </a:r>
          </a:p>
          <a:p>
            <a:endParaRPr lang="en-US" baseline="0" dirty="0" smtClean="0">
              <a:ea typeface="MS PGothic" charset="0"/>
            </a:endParaRPr>
          </a:p>
          <a:p>
            <a:r>
              <a:rPr lang="en-US" baseline="0" dirty="0" smtClean="0">
                <a:ea typeface="MS PGothic" charset="0"/>
              </a:rPr>
              <a:t>&lt;click&gt;</a:t>
            </a:r>
          </a:p>
          <a:p>
            <a:r>
              <a:rPr lang="en-US" baseline="0" dirty="0" smtClean="0">
                <a:ea typeface="MS PGothic" charset="0"/>
              </a:rPr>
              <a:t>Like our end user protection solution, this solution is </a:t>
            </a:r>
            <a:r>
              <a:rPr lang="en-US" b="1" baseline="0" dirty="0" smtClean="0">
                <a:ea typeface="MS PGothic" charset="0"/>
              </a:rPr>
              <a:t>plug-and-play </a:t>
            </a:r>
            <a:r>
              <a:rPr lang="en-US" baseline="0" dirty="0" smtClean="0">
                <a:ea typeface="MS PGothic" charset="0"/>
              </a:rPr>
              <a:t>in nature – allowing you to extend and grow your solution as your business needs change.</a:t>
            </a:r>
          </a:p>
          <a:p>
            <a:endParaRPr lang="en-US" baseline="0" dirty="0" smtClean="0">
              <a:ea typeface="MS PGothic" charset="0"/>
            </a:endParaRPr>
          </a:p>
          <a:p>
            <a:r>
              <a:rPr lang="en-US" baseline="0" dirty="0" smtClean="0">
                <a:ea typeface="MS PGothic" charset="0"/>
              </a:rPr>
              <a:t>First, our solution delivers </a:t>
            </a:r>
            <a:r>
              <a:rPr lang="en-US" b="1" baseline="0" dirty="0" smtClean="0">
                <a:ea typeface="MS PGothic" charset="0"/>
              </a:rPr>
              <a:t>Anti-malware </a:t>
            </a:r>
            <a:r>
              <a:rPr lang="en-US" baseline="0" dirty="0" smtClean="0">
                <a:ea typeface="MS PGothic" charset="0"/>
              </a:rPr>
              <a:t>to prevent viruses and other malicious code from penetrating your data center. Trend was the first vendor to partner closely with </a:t>
            </a:r>
            <a:r>
              <a:rPr lang="en-US" baseline="0" dirty="0" err="1" smtClean="0">
                <a:ea typeface="MS PGothic" charset="0"/>
              </a:rPr>
              <a:t>VMWare</a:t>
            </a:r>
            <a:r>
              <a:rPr lang="en-US" baseline="0" dirty="0" smtClean="0">
                <a:ea typeface="MS PGothic" charset="0"/>
              </a:rPr>
              <a:t>, delivering a tightly integrated solution. We deliver an agentless anti-virus VM that provides superior scalability and security. </a:t>
            </a:r>
          </a:p>
          <a:p>
            <a:endParaRPr lang="en-US" baseline="0" dirty="0" smtClean="0">
              <a:ea typeface="MS PGothic" charset="0"/>
            </a:endParaRPr>
          </a:p>
          <a:p>
            <a:r>
              <a:rPr lang="en-US" baseline="0" dirty="0" smtClean="0">
                <a:ea typeface="MS PGothic" charset="0"/>
              </a:rPr>
              <a:t>&lt;click&gt;</a:t>
            </a:r>
          </a:p>
          <a:p>
            <a:endParaRPr lang="en-US" baseline="0" dirty="0" smtClean="0">
              <a:ea typeface="MS PGothic" charset="0"/>
            </a:endParaRPr>
          </a:p>
          <a:p>
            <a:r>
              <a:rPr lang="en-US" baseline="0" dirty="0" smtClean="0">
                <a:ea typeface="MS PGothic" charset="0"/>
              </a:rPr>
              <a:t>Uniquely, our security goes well beyond anti-malware, providing </a:t>
            </a:r>
            <a:r>
              <a:rPr lang="en-US" b="1" baseline="0" dirty="0" smtClean="0">
                <a:ea typeface="MS PGothic" charset="0"/>
              </a:rPr>
              <a:t>intrusion detection and prevention that protects against zero-day exploits </a:t>
            </a:r>
            <a:r>
              <a:rPr lang="en-US" baseline="0" dirty="0" smtClean="0">
                <a:ea typeface="MS PGothic" charset="0"/>
              </a:rPr>
              <a:t>– essentially delivering </a:t>
            </a:r>
            <a:r>
              <a:rPr lang="en-US" b="1" baseline="0" dirty="0" smtClean="0">
                <a:ea typeface="MS PGothic" charset="0"/>
              </a:rPr>
              <a:t>virtual patching </a:t>
            </a:r>
            <a:r>
              <a:rPr lang="en-US" baseline="0" dirty="0" smtClean="0">
                <a:ea typeface="MS PGothic" charset="0"/>
              </a:rPr>
              <a:t>capabilities that protect you long before patches for know vulnerabilities are available.</a:t>
            </a:r>
          </a:p>
          <a:p>
            <a:endParaRPr lang="en-US" baseline="0" dirty="0" smtClean="0">
              <a:ea typeface="MS PGothic" charset="0"/>
            </a:endParaRPr>
          </a:p>
          <a:p>
            <a:r>
              <a:rPr lang="en-US" baseline="0" dirty="0" smtClean="0">
                <a:ea typeface="MS PGothic" charset="0"/>
              </a:rPr>
              <a:t>&lt;click&gt;</a:t>
            </a:r>
          </a:p>
          <a:p>
            <a:endParaRPr lang="en-US" baseline="0" dirty="0" smtClean="0">
              <a:ea typeface="MS PGothic" charset="0"/>
            </a:endParaRPr>
          </a:p>
          <a:p>
            <a:r>
              <a:rPr lang="en-US" baseline="0" dirty="0" smtClean="0">
                <a:ea typeface="MS PGothic" charset="0"/>
              </a:rPr>
              <a:t>File integrity monitoring is included to ensure that your machine has not been altered</a:t>
            </a:r>
          </a:p>
          <a:p>
            <a:endParaRPr lang="en-US" baseline="0" dirty="0" smtClean="0">
              <a:ea typeface="MS PGothic" charset="0"/>
            </a:endParaRPr>
          </a:p>
          <a:p>
            <a:r>
              <a:rPr lang="en-US" baseline="0" dirty="0" smtClean="0">
                <a:ea typeface="MS PGothic" charset="0"/>
              </a:rPr>
              <a:t>&lt;click&gt;</a:t>
            </a:r>
          </a:p>
          <a:p>
            <a:endParaRPr lang="en-US" baseline="0" dirty="0" smtClean="0">
              <a:ea typeface="MS PGothic" charset="0"/>
            </a:endParaRPr>
          </a:p>
          <a:p>
            <a:r>
              <a:rPr lang="en-US" baseline="0" dirty="0" smtClean="0">
                <a:ea typeface="MS PGothic" charset="0"/>
              </a:rPr>
              <a:t>Our solution also provides a firewall for local host protection.</a:t>
            </a:r>
          </a:p>
          <a:p>
            <a:endParaRPr lang="en-US" baseline="0" dirty="0" smtClean="0">
              <a:ea typeface="MS PGothic" charset="0"/>
            </a:endParaRPr>
          </a:p>
          <a:p>
            <a:r>
              <a:rPr lang="en-US" baseline="0" dirty="0" smtClean="0">
                <a:ea typeface="MS PGothic" charset="0"/>
              </a:rPr>
              <a:t>&lt;click&gt;</a:t>
            </a:r>
          </a:p>
          <a:p>
            <a:endParaRPr lang="en-US" baseline="0" dirty="0" smtClean="0">
              <a:ea typeface="MS PGothic" charset="0"/>
            </a:endParaRPr>
          </a:p>
          <a:p>
            <a:pPr defTabSz="914350">
              <a:defRPr/>
            </a:pPr>
            <a:r>
              <a:rPr lang="en-US" baseline="0" dirty="0" smtClean="0">
                <a:ea typeface="MS PGothic" charset="0"/>
              </a:rPr>
              <a:t>There is also built-in log inspection to augment the monitoring of your data center environment.</a:t>
            </a:r>
          </a:p>
          <a:p>
            <a:pPr defTabSz="914350">
              <a:defRPr/>
            </a:pPr>
            <a:endParaRPr lang="en-US" baseline="0" dirty="0" smtClean="0">
              <a:ea typeface="MS PGothic" charset="0"/>
            </a:endParaRPr>
          </a:p>
          <a:p>
            <a:pPr defTabSz="914350">
              <a:defRPr/>
            </a:pPr>
            <a:r>
              <a:rPr lang="en-US" baseline="0" dirty="0" smtClean="0">
                <a:ea typeface="MS PGothic" charset="0"/>
              </a:rPr>
              <a:t>&lt;click&gt;</a:t>
            </a:r>
          </a:p>
          <a:p>
            <a:pPr defTabSz="914350">
              <a:defRPr/>
            </a:pPr>
            <a:endParaRPr lang="en-US" baseline="0" dirty="0" smtClean="0">
              <a:ea typeface="MS PGothic" charset="0"/>
            </a:endParaRPr>
          </a:p>
          <a:p>
            <a:pPr defTabSz="914350">
              <a:defRPr/>
            </a:pPr>
            <a:r>
              <a:rPr lang="en-US" baseline="0" dirty="0" smtClean="0">
                <a:ea typeface="MS PGothic" charset="0"/>
              </a:rPr>
              <a:t>And importantly, the solution also includes </a:t>
            </a:r>
            <a:r>
              <a:rPr lang="en-US" b="1" baseline="0" dirty="0" smtClean="0">
                <a:ea typeface="MS PGothic" charset="0"/>
              </a:rPr>
              <a:t>data encryption </a:t>
            </a:r>
            <a:r>
              <a:rPr lang="en-US" baseline="0" dirty="0" smtClean="0">
                <a:ea typeface="MS PGothic" charset="0"/>
              </a:rPr>
              <a:t>– providing complete </a:t>
            </a:r>
            <a:r>
              <a:rPr lang="en-US" b="1" baseline="0" dirty="0" smtClean="0">
                <a:ea typeface="MS PGothic" charset="0"/>
              </a:rPr>
              <a:t>data</a:t>
            </a:r>
            <a:r>
              <a:rPr lang="en-US" baseline="0" dirty="0" smtClean="0">
                <a:ea typeface="MS PGothic" charset="0"/>
              </a:rPr>
              <a:t> </a:t>
            </a:r>
            <a:r>
              <a:rPr lang="en-US" b="1" baseline="0" dirty="0" smtClean="0">
                <a:ea typeface="MS PGothic" charset="0"/>
              </a:rPr>
              <a:t>confidentiality</a:t>
            </a:r>
            <a:r>
              <a:rPr lang="en-US" baseline="0" dirty="0" smtClean="0">
                <a:ea typeface="MS PGothic" charset="0"/>
              </a:rPr>
              <a:t> in the cloud. With the decryption keys stored offsite, and </a:t>
            </a:r>
            <a:r>
              <a:rPr lang="en-US" b="1" baseline="0" dirty="0" smtClean="0">
                <a:ea typeface="MS PGothic" charset="0"/>
              </a:rPr>
              <a:t>policy-based key management</a:t>
            </a:r>
            <a:r>
              <a:rPr lang="en-US" baseline="0" dirty="0" smtClean="0">
                <a:ea typeface="MS PGothic" charset="0"/>
              </a:rPr>
              <a:t>, only you will have access to your data – not the your cloud provider or tenants sharing your environment.</a:t>
            </a:r>
          </a:p>
          <a:p>
            <a:pPr defTabSz="914350">
              <a:defRPr/>
            </a:pPr>
            <a:endParaRPr lang="en-US" baseline="0" dirty="0" smtClean="0">
              <a:ea typeface="MS PGothic" charset="0"/>
            </a:endParaRPr>
          </a:p>
          <a:p>
            <a:r>
              <a:rPr lang="en-US" baseline="0" dirty="0" smtClean="0">
                <a:ea typeface="MS PGothic" charset="0"/>
              </a:rPr>
              <a:t>&lt;click&gt;</a:t>
            </a:r>
          </a:p>
          <a:p>
            <a:endParaRPr lang="en-US" baseline="0" dirty="0" smtClean="0">
              <a:ea typeface="MS PGothic" charset="0"/>
            </a:endParaRPr>
          </a:p>
          <a:p>
            <a:endParaRPr lang="en-US" baseline="0" dirty="0" smtClean="0">
              <a:ea typeface="MS PGothic" charset="0"/>
            </a:endParaRPr>
          </a:p>
          <a:p>
            <a:r>
              <a:rPr lang="en-US" baseline="0" dirty="0" smtClean="0">
                <a:ea typeface="MS PGothic" charset="0"/>
              </a:rPr>
              <a:t>These capabilities are provided through an open platform, seamlessly fitting into your infrastructure, and allowing you to tie into key applications like SIEM, </a:t>
            </a:r>
            <a:r>
              <a:rPr lang="en-US" baseline="0" dirty="0" err="1" smtClean="0">
                <a:ea typeface="MS PGothic" charset="0"/>
              </a:rPr>
              <a:t>VMWare</a:t>
            </a:r>
            <a:r>
              <a:rPr lang="en-US" baseline="0" dirty="0" smtClean="0">
                <a:ea typeface="MS PGothic" charset="0"/>
              </a:rPr>
              <a:t> or cloud provider solutions already in place.</a:t>
            </a:r>
          </a:p>
          <a:p>
            <a:endParaRPr lang="en-US" baseline="0" dirty="0" smtClean="0">
              <a:ea typeface="MS PGothic" charset="0"/>
            </a:endParaRPr>
          </a:p>
          <a:p>
            <a:endParaRPr lang="en-US" dirty="0">
              <a:ea typeface="MS PGothic"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Slide Image Placeholder 1"/>
          <p:cNvSpPr>
            <a:spLocks noGrp="1" noRot="1" noChangeAspect="1" noTextEdit="1"/>
          </p:cNvSpPr>
          <p:nvPr>
            <p:ph type="sldImg"/>
          </p:nvPr>
        </p:nvSpPr>
        <p:spPr>
          <a:ln/>
        </p:spPr>
      </p:sp>
      <p:sp>
        <p:nvSpPr>
          <p:cNvPr id="138242" name="Notes Placeholder 2"/>
          <p:cNvSpPr>
            <a:spLocks noGrp="1"/>
          </p:cNvSpPr>
          <p:nvPr>
            <p:ph type="body" idx="1"/>
          </p:nvPr>
        </p:nvSpPr>
        <p:spPr>
          <a:noFill/>
          <a:ln/>
        </p:spPr>
        <p:txBody>
          <a:bodyPr/>
          <a:lstStyle/>
          <a:p>
            <a:endParaRPr lang="de-DE" smtClean="0">
              <a:latin typeface="Arial" pitchFamily="34" charset="0"/>
              <a:ea typeface="ＭＳ Ｐゴシック" pitchFamily="34" charset="-128"/>
            </a:endParaRPr>
          </a:p>
        </p:txBody>
      </p:sp>
      <p:sp>
        <p:nvSpPr>
          <p:cNvPr id="138243" name="Slide Number Placeholder 3"/>
          <p:cNvSpPr>
            <a:spLocks noGrp="1"/>
          </p:cNvSpPr>
          <p:nvPr>
            <p:ph type="sldNum" sz="quarter" idx="5"/>
          </p:nvPr>
        </p:nvSpPr>
        <p:spPr>
          <a:noFill/>
        </p:spPr>
        <p:txBody>
          <a:bodyPr/>
          <a:lstStyle/>
          <a:p>
            <a:pPr defTabSz="923784"/>
            <a:fld id="{F21B22FF-CAF7-4DC1-9801-91095A83EB72}" type="slidenum">
              <a:rPr lang="en-US">
                <a:ea typeface="ＭＳ Ｐゴシック" pitchFamily="34" charset="-128"/>
              </a:rPr>
              <a:pPr defTabSz="923784"/>
              <a:t>10</a:t>
            </a:fld>
            <a:endParaRPr lang="en-US">
              <a:ea typeface="ＭＳ Ｐゴシック"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p:spPr>
        <p:txBody>
          <a:bodyPr/>
          <a:lstStyle/>
          <a:p>
            <a:pPr eaLnBrk="1" hangingPunct="1"/>
            <a:endParaRPr lang="en-US" smtClean="0">
              <a:latin typeface="Arial" pitchFamily="34" charset="0"/>
              <a:ea typeface="ヒラギノ角ゴ Pro W3" pitchFamily="1" charset="-128"/>
            </a:endParaRPr>
          </a:p>
        </p:txBody>
      </p:sp>
      <p:sp>
        <p:nvSpPr>
          <p:cNvPr id="26628" name="Slide Number Placeholder 3"/>
          <p:cNvSpPr>
            <a:spLocks noGrp="1"/>
          </p:cNvSpPr>
          <p:nvPr>
            <p:ph type="sldNum" sz="quarter" idx="5"/>
          </p:nvPr>
        </p:nvSpPr>
        <p:spPr>
          <a:noFill/>
        </p:spPr>
        <p:txBody>
          <a:bodyPr/>
          <a:lstStyle/>
          <a:p>
            <a:pPr defTabSz="912879"/>
            <a:fld id="{C951A45F-B6D5-4E15-BE0E-7C93206DE8DE}" type="slidenum">
              <a:rPr lang="en-US">
                <a:ea typeface="SimSun" pitchFamily="2" charset="-122"/>
              </a:rPr>
              <a:pPr defTabSz="912879"/>
              <a:t>11</a:t>
            </a:fld>
            <a:endParaRPr lang="en-US">
              <a:ea typeface="SimSun"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pPr eaLnBrk="1" hangingPunct="1"/>
            <a:endParaRPr lang="en-US" smtClean="0">
              <a:latin typeface="Arial" pitchFamily="34" charset="0"/>
              <a:ea typeface="ヒラギノ角ゴ Pro W3" pitchFamily="1" charset="-128"/>
            </a:endParaRPr>
          </a:p>
        </p:txBody>
      </p:sp>
      <p:sp>
        <p:nvSpPr>
          <p:cNvPr id="32772" name="Slide Number Placeholder 3"/>
          <p:cNvSpPr>
            <a:spLocks noGrp="1"/>
          </p:cNvSpPr>
          <p:nvPr>
            <p:ph type="sldNum" sz="quarter" idx="5"/>
          </p:nvPr>
        </p:nvSpPr>
        <p:spPr>
          <a:noFill/>
        </p:spPr>
        <p:txBody>
          <a:bodyPr/>
          <a:lstStyle/>
          <a:p>
            <a:pPr defTabSz="909763"/>
            <a:fld id="{9CD8812E-E927-459E-A1EF-DD1908C53BB0}" type="slidenum">
              <a:rPr lang="en-US">
                <a:ea typeface="SimSun" pitchFamily="2" charset="-122"/>
              </a:rPr>
              <a:pPr defTabSz="909763"/>
              <a:t>12</a:t>
            </a:fld>
            <a:endParaRPr lang="en-US">
              <a:ea typeface="SimSun"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A4AF9934-2736-4A6D-8A25-519A964B494E}" type="datetimeFigureOut">
              <a:rPr lang="zh-TW" altLang="en-US" smtClean="0"/>
              <a:t>20.6.2013</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50F08474-7217-43FB-B7E8-1994F47ED0A6}" type="slidenum">
              <a:rPr lang="zh-TW" altLang="en-US" smtClean="0"/>
              <a:t>‹#›</a:t>
            </a:fld>
            <a:endParaRPr lang="zh-TW" altLang="en-US"/>
          </a:p>
        </p:txBody>
      </p:sp>
    </p:spTree>
    <p:extLst>
      <p:ext uri="{BB962C8B-B14F-4D97-AF65-F5344CB8AC3E}">
        <p14:creationId xmlns:p14="http://schemas.microsoft.com/office/powerpoint/2010/main" val="3019357071"/>
      </p:ext>
    </p:extLst>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A4AF9934-2736-4A6D-8A25-519A964B494E}" type="datetimeFigureOut">
              <a:rPr lang="zh-TW" altLang="en-US" smtClean="0"/>
              <a:t>20.6.2013</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50F08474-7217-43FB-B7E8-1994F47ED0A6}" type="slidenum">
              <a:rPr lang="zh-TW" altLang="en-US" smtClean="0"/>
              <a:t>‹#›</a:t>
            </a:fld>
            <a:endParaRPr lang="zh-TW" altLang="en-US"/>
          </a:p>
        </p:txBody>
      </p:sp>
    </p:spTree>
    <p:extLst>
      <p:ext uri="{BB962C8B-B14F-4D97-AF65-F5344CB8AC3E}">
        <p14:creationId xmlns:p14="http://schemas.microsoft.com/office/powerpoint/2010/main" val="2448948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A4AF9934-2736-4A6D-8A25-519A964B494E}" type="datetimeFigureOut">
              <a:rPr lang="zh-TW" altLang="en-US" smtClean="0"/>
              <a:t>20.6.2013</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50F08474-7217-43FB-B7E8-1994F47ED0A6}" type="slidenum">
              <a:rPr lang="zh-TW" altLang="en-US" smtClean="0"/>
              <a:t>‹#›</a:t>
            </a:fld>
            <a:endParaRPr lang="zh-TW" altLang="en-US"/>
          </a:p>
        </p:txBody>
      </p:sp>
    </p:spTree>
    <p:extLst>
      <p:ext uri="{BB962C8B-B14F-4D97-AF65-F5344CB8AC3E}">
        <p14:creationId xmlns:p14="http://schemas.microsoft.com/office/powerpoint/2010/main" val="33896379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pic>
        <p:nvPicPr>
          <p:cNvPr id="13" name="Picture 12" descr="Divider_960.png"/>
          <p:cNvPicPr>
            <a:picLocks noChangeAspect="1"/>
          </p:cNvPicPr>
          <p:nvPr userDrawn="1"/>
        </p:nvPicPr>
        <p:blipFill>
          <a:blip r:embed="rId2" cstate="email"/>
          <a:stretch>
            <a:fillRect/>
          </a:stretch>
        </p:blipFill>
        <p:spPr bwMode="ltGray">
          <a:xfrm>
            <a:off x="571" y="428"/>
            <a:ext cx="9142858" cy="6857143"/>
          </a:xfrm>
          <a:prstGeom prst="rect">
            <a:avLst/>
          </a:prstGeom>
        </p:spPr>
      </p:pic>
      <p:sp>
        <p:nvSpPr>
          <p:cNvPr id="3" name="Text Placeholder 2"/>
          <p:cNvSpPr>
            <a:spLocks noGrp="1"/>
          </p:cNvSpPr>
          <p:nvPr>
            <p:ph type="body" idx="1"/>
          </p:nvPr>
        </p:nvSpPr>
        <p:spPr>
          <a:xfrm>
            <a:off x="595881" y="3456233"/>
            <a:ext cx="5009749" cy="1500187"/>
          </a:xfrm>
          <a:noFill/>
          <a:ln w="9525" algn="ctr">
            <a:noFill/>
            <a:miter lim="800000"/>
            <a:headEnd/>
            <a:tailEnd/>
          </a:ln>
          <a:effectLst/>
        </p:spPr>
        <p:txBody>
          <a:bodyPr vert="horz" wrap="square" lIns="91440" tIns="45720" rIns="91440" bIns="45720" numCol="1" anchor="t" anchorCtr="0" compatLnSpc="1">
            <a:prstTxWarp prst="textNoShape">
              <a:avLst/>
            </a:prstTxWarp>
          </a:bodyPr>
          <a:lstStyle>
            <a:lvl1pPr marL="0" indent="0" algn="l" rtl="0" eaLnBrk="1" fontAlgn="base" hangingPunct="1">
              <a:lnSpc>
                <a:spcPct val="90000"/>
              </a:lnSpc>
              <a:spcBef>
                <a:spcPct val="50000"/>
              </a:spcBef>
              <a:spcAft>
                <a:spcPct val="0"/>
              </a:spcAft>
              <a:buClr>
                <a:schemeClr val="accent4"/>
              </a:buClr>
              <a:buFontTx/>
              <a:buNone/>
              <a:defRPr lang="en-US" sz="1600" smtClean="0">
                <a:solidFill>
                  <a:schemeClr val="bg1"/>
                </a:solidFill>
                <a:latin typeface="+mn-lt"/>
                <a:ea typeface="+mn-ea"/>
                <a:cs typeface="+mn-cs"/>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2" name="Title 1"/>
          <p:cNvSpPr>
            <a:spLocks noGrp="1"/>
          </p:cNvSpPr>
          <p:nvPr>
            <p:ph type="title"/>
          </p:nvPr>
        </p:nvSpPr>
        <p:spPr>
          <a:xfrm>
            <a:off x="595882" y="1772128"/>
            <a:ext cx="6224400" cy="1362075"/>
          </a:xfrm>
          <a:noFill/>
          <a:ln w="9525" algn="ctr">
            <a:noFill/>
            <a:miter lim="800000"/>
            <a:headEnd/>
            <a:tailEnd/>
          </a:ln>
          <a:effectLst/>
        </p:spPr>
        <p:txBody>
          <a:bodyPr vert="horz" wrap="square" lIns="91440" tIns="45720" rIns="91440" bIns="45720" numCol="1" anchor="b" anchorCtr="0" compatLnSpc="1">
            <a:prstTxWarp prst="textNoShape">
              <a:avLst/>
            </a:prstTxWarp>
          </a:bodyPr>
          <a:lstStyle>
            <a:lvl1pPr algn="l">
              <a:defRPr kumimoji="0" lang="en-US" sz="2800" b="0" i="0" u="none" strike="noStrike" kern="0" cap="none" spc="0" normalizeH="0" baseline="0" noProof="0" dirty="0" smtClean="0">
                <a:ln>
                  <a:noFill/>
                </a:ln>
                <a:solidFill>
                  <a:schemeClr val="bg1"/>
                </a:solidFill>
                <a:effectLst/>
                <a:uLnTx/>
                <a:uFillTx/>
                <a:latin typeface="+mj-lt"/>
                <a:ea typeface="+mj-ea"/>
                <a:cs typeface="+mj-cs"/>
              </a:defRPr>
            </a:lvl1p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smtClean="0"/>
              <a:t>Click to edit Master title style</a:t>
            </a:r>
            <a:endParaRPr lang="en-US"/>
          </a:p>
        </p:txBody>
      </p:sp>
      <p:sp>
        <p:nvSpPr>
          <p:cNvPr id="12" name="Rectangle 3755"/>
          <p:cNvSpPr>
            <a:spLocks noGrp="1" noChangeArrowheads="1"/>
          </p:cNvSpPr>
          <p:nvPr>
            <p:ph type="dt" sz="quarter" idx="2"/>
          </p:nvPr>
        </p:nvSpPr>
        <p:spPr>
          <a:xfrm>
            <a:off x="63064" y="6546243"/>
            <a:ext cx="1089431" cy="219075"/>
          </a:xfrm>
          <a:prstGeom prst="rect">
            <a:avLst/>
          </a:prstGeom>
        </p:spPr>
        <p:txBody>
          <a:bodyPr/>
          <a:lstStyle>
            <a:lvl1pPr algn="l">
              <a:defRPr sz="900" b="0">
                <a:solidFill>
                  <a:schemeClr val="bg1"/>
                </a:solidFill>
              </a:defRPr>
            </a:lvl1pPr>
          </a:lstStyle>
          <a:p>
            <a:fld id="{179F61A1-86A2-47CD-A732-80F60DD27CF0}" type="datetime1">
              <a:rPr lang="en-US" smtClean="0"/>
              <a:pPr/>
              <a:t>20.6.2013</a:t>
            </a:fld>
            <a:endParaRPr lang="en-US" dirty="0"/>
          </a:p>
        </p:txBody>
      </p:sp>
      <p:sp>
        <p:nvSpPr>
          <p:cNvPr id="14" name="Rectangle 3768"/>
          <p:cNvSpPr>
            <a:spLocks noGrp="1" noChangeArrowheads="1"/>
          </p:cNvSpPr>
          <p:nvPr>
            <p:ph type="sldNum" sz="quarter" idx="4"/>
          </p:nvPr>
        </p:nvSpPr>
        <p:spPr>
          <a:xfrm>
            <a:off x="4385891" y="6473825"/>
            <a:ext cx="372218" cy="276999"/>
          </a:xfrm>
          <a:prstGeom prst="rect">
            <a:avLst/>
          </a:prstGeom>
        </p:spPr>
        <p:txBody>
          <a:bodyPr/>
          <a:lstStyle>
            <a:lvl1pPr>
              <a:defRPr sz="1200">
                <a:solidFill>
                  <a:schemeClr val="bg1"/>
                </a:solidFill>
              </a:defRPr>
            </a:lvl1pPr>
          </a:lstStyle>
          <a:p>
            <a:fld id="{DC51072A-1C61-4434-9B52-DAD29CA38CF7}" type="slidenum">
              <a:rPr lang="en-US" smtClean="0"/>
              <a:pPr/>
              <a:t>‹#›</a:t>
            </a:fld>
            <a:endParaRPr lang="en-US"/>
          </a:p>
        </p:txBody>
      </p:sp>
      <p:sp>
        <p:nvSpPr>
          <p:cNvPr id="15" name="Footer Placeholder 17"/>
          <p:cNvSpPr>
            <a:spLocks noGrp="1"/>
          </p:cNvSpPr>
          <p:nvPr>
            <p:ph type="ftr" sz="quarter" idx="3"/>
          </p:nvPr>
        </p:nvSpPr>
        <p:spPr>
          <a:xfrm>
            <a:off x="1062240" y="6547468"/>
            <a:ext cx="2895600" cy="180880"/>
          </a:xfrm>
          <a:prstGeom prst="rect">
            <a:avLst/>
          </a:prstGeom>
        </p:spPr>
        <p:txBody>
          <a:bodyPr/>
          <a:lstStyle>
            <a:lvl1pPr algn="l" rtl="0" fontAlgn="base">
              <a:spcBef>
                <a:spcPct val="0"/>
              </a:spcBef>
              <a:spcAft>
                <a:spcPct val="0"/>
              </a:spcAft>
              <a:defRPr lang="en-US" sz="900" b="0" kern="1200" dirty="0" smtClean="0">
                <a:solidFill>
                  <a:schemeClr val="bg1"/>
                </a:solidFill>
                <a:latin typeface="Arial" charset="0"/>
                <a:ea typeface="+mn-ea"/>
                <a:cs typeface="Arial" charset="0"/>
              </a:defRPr>
            </a:lvl1pPr>
          </a:lstStyle>
          <a:p>
            <a:r>
              <a:rPr lang="en-US" smtClean="0"/>
              <a:t>Confidential | Copyright 2012 Trend Micro Inc.</a:t>
            </a:r>
            <a:endParaRPr lang="en-US"/>
          </a:p>
        </p:txBody>
      </p:sp>
    </p:spTree>
    <p:extLst>
      <p:ext uri="{BB962C8B-B14F-4D97-AF65-F5344CB8AC3E}">
        <p14:creationId xmlns:p14="http://schemas.microsoft.com/office/powerpoint/2010/main" val="3836996908"/>
      </p:ext>
    </p:extLst>
  </p:cSld>
  <p:clrMapOvr>
    <a:masterClrMapping/>
  </p:clrMapOvr>
  <p:transition xmlns:p14="http://schemas.microsoft.com/office/powerpoint/2010/mai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1078695"/>
      </p:ext>
    </p:extLst>
  </p:cSld>
  <p:clrMapOvr>
    <a:overrideClrMapping bg1="lt1" tx1="dk1" bg2="lt2" tx2="dk2" accent1="accent1" accent2="accent2" accent3="accent3" accent4="accent4" accent5="accent5" accent6="accent6" hlink="hlink" folHlink="folHlink"/>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 Background Elem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stretch>
            <a:fillRect/>
          </a:stretch>
        </p:blipFill>
        <p:spPr>
          <a:xfrm>
            <a:off x="0" y="1807635"/>
            <a:ext cx="9144000" cy="1701800"/>
          </a:xfrm>
          <a:prstGeom prst="rect">
            <a:avLst/>
          </a:prstGeom>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Title 9"/>
          <p:cNvSpPr>
            <a:spLocks noGrp="1"/>
          </p:cNvSpPr>
          <p:nvPr>
            <p:ph type="title"/>
          </p:nvPr>
        </p:nvSpPr>
        <p:spPr/>
        <p:txBody>
          <a:bodyPr/>
          <a:lstStyle/>
          <a:p>
            <a:r>
              <a:rPr lang="en-US" smtClean="0"/>
              <a:t>Click to edit Master title style</a:t>
            </a:r>
            <a:endParaRPr lang="en-US"/>
          </a:p>
        </p:txBody>
      </p:sp>
      <p:sp>
        <p:nvSpPr>
          <p:cNvPr id="17" name="Date Placeholder 16"/>
          <p:cNvSpPr>
            <a:spLocks noGrp="1"/>
          </p:cNvSpPr>
          <p:nvPr>
            <p:ph type="dt" sz="half" idx="10"/>
          </p:nvPr>
        </p:nvSpPr>
        <p:spPr/>
        <p:txBody>
          <a:bodyPr/>
          <a:lstStyle/>
          <a:p>
            <a:fld id="{4FA9BC95-D994-43F0-85BC-852C945C684F}" type="datetimeFigureOut">
              <a:rPr lang="en-US" smtClean="0">
                <a:solidFill>
                  <a:srgbClr val="636466">
                    <a:tint val="75000"/>
                  </a:srgbClr>
                </a:solidFill>
              </a:rPr>
              <a:pPr/>
              <a:t>20.6.2013</a:t>
            </a:fld>
            <a:endParaRPr lang="en-US" dirty="0">
              <a:solidFill>
                <a:srgbClr val="636466">
                  <a:tint val="75000"/>
                </a:srgbClr>
              </a:solidFill>
            </a:endParaRPr>
          </a:p>
        </p:txBody>
      </p:sp>
      <p:sp>
        <p:nvSpPr>
          <p:cNvPr id="18" name="Footer Placeholder 17"/>
          <p:cNvSpPr>
            <a:spLocks noGrp="1"/>
          </p:cNvSpPr>
          <p:nvPr>
            <p:ph type="ftr" sz="quarter" idx="11"/>
          </p:nvPr>
        </p:nvSpPr>
        <p:spPr/>
        <p:txBody>
          <a:bodyPr/>
          <a:lstStyle/>
          <a:p>
            <a:r>
              <a:rPr lang="en-US" smtClean="0">
                <a:solidFill>
                  <a:srgbClr val="636466">
                    <a:tint val="75000"/>
                  </a:srgbClr>
                </a:solidFill>
              </a:rPr>
              <a:t>Copyright 2013 Trend Micro Inc.       SALES KICKOFF 2013</a:t>
            </a:r>
            <a:endParaRPr lang="en-US" dirty="0" smtClean="0">
              <a:solidFill>
                <a:srgbClr val="636466">
                  <a:tint val="75000"/>
                </a:srgbClr>
              </a:solidFill>
            </a:endParaRPr>
          </a:p>
        </p:txBody>
      </p:sp>
    </p:spTree>
    <p:extLst>
      <p:ext uri="{BB962C8B-B14F-4D97-AF65-F5344CB8AC3E}">
        <p14:creationId xmlns:p14="http://schemas.microsoft.com/office/powerpoint/2010/main" val="256043768"/>
      </p:ext>
    </p:extLst>
  </p:cSld>
  <p:clrMapOvr>
    <a:masterClrMapping/>
  </p:clrMapOvr>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16" name="Date Placeholder 15"/>
          <p:cNvSpPr>
            <a:spLocks noGrp="1"/>
          </p:cNvSpPr>
          <p:nvPr>
            <p:ph type="dt" sz="half" idx="10"/>
          </p:nvPr>
        </p:nvSpPr>
        <p:spPr/>
        <p:txBody>
          <a:bodyPr/>
          <a:lstStyle/>
          <a:p>
            <a:fld id="{4FA9BC95-D994-43F0-85BC-852C945C684F}" type="datetimeFigureOut">
              <a:rPr lang="en-US" smtClean="0">
                <a:solidFill>
                  <a:srgbClr val="636466">
                    <a:tint val="75000"/>
                  </a:srgbClr>
                </a:solidFill>
              </a:rPr>
              <a:pPr/>
              <a:t>20.6.2013</a:t>
            </a:fld>
            <a:endParaRPr lang="en-US" dirty="0">
              <a:solidFill>
                <a:srgbClr val="636466">
                  <a:tint val="75000"/>
                </a:srgbClr>
              </a:solidFill>
            </a:endParaRPr>
          </a:p>
        </p:txBody>
      </p:sp>
      <p:sp>
        <p:nvSpPr>
          <p:cNvPr id="17" name="Footer Placeholder 16"/>
          <p:cNvSpPr>
            <a:spLocks noGrp="1"/>
          </p:cNvSpPr>
          <p:nvPr>
            <p:ph type="ftr" sz="quarter" idx="11"/>
          </p:nvPr>
        </p:nvSpPr>
        <p:spPr/>
        <p:txBody>
          <a:bodyPr/>
          <a:lstStyle/>
          <a:p>
            <a:r>
              <a:rPr lang="en-US" smtClean="0">
                <a:solidFill>
                  <a:srgbClr val="636466">
                    <a:tint val="75000"/>
                  </a:srgbClr>
                </a:solidFill>
              </a:rPr>
              <a:t>Copyright 2013 Trend Micro Inc.       SALES KICKOFF 2013</a:t>
            </a:r>
            <a:endParaRPr lang="en-US" dirty="0" smtClean="0">
              <a:solidFill>
                <a:srgbClr val="636466">
                  <a:tint val="75000"/>
                </a:srgbClr>
              </a:solidFill>
            </a:endParaRPr>
          </a:p>
        </p:txBody>
      </p:sp>
    </p:spTree>
    <p:extLst>
      <p:ext uri="{BB962C8B-B14F-4D97-AF65-F5344CB8AC3E}">
        <p14:creationId xmlns:p14="http://schemas.microsoft.com/office/powerpoint/2010/main" val="3436684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Date Placeholder 12"/>
          <p:cNvSpPr>
            <a:spLocks noGrp="1"/>
          </p:cNvSpPr>
          <p:nvPr>
            <p:ph type="dt" sz="half" idx="10"/>
          </p:nvPr>
        </p:nvSpPr>
        <p:spPr/>
        <p:txBody>
          <a:bodyPr/>
          <a:lstStyle/>
          <a:p>
            <a:fld id="{4FA9BC95-D994-43F0-85BC-852C945C684F}" type="datetimeFigureOut">
              <a:rPr lang="en-US" smtClean="0">
                <a:solidFill>
                  <a:srgbClr val="636466">
                    <a:tint val="75000"/>
                  </a:srgbClr>
                </a:solidFill>
              </a:rPr>
              <a:pPr/>
              <a:t>20.6.2013</a:t>
            </a:fld>
            <a:endParaRPr lang="en-US" dirty="0">
              <a:solidFill>
                <a:srgbClr val="636466">
                  <a:tint val="75000"/>
                </a:srgbClr>
              </a:solidFill>
            </a:endParaRPr>
          </a:p>
        </p:txBody>
      </p:sp>
      <p:sp>
        <p:nvSpPr>
          <p:cNvPr id="14" name="Footer Placeholder 13"/>
          <p:cNvSpPr>
            <a:spLocks noGrp="1"/>
          </p:cNvSpPr>
          <p:nvPr>
            <p:ph type="ftr" sz="quarter" idx="11"/>
          </p:nvPr>
        </p:nvSpPr>
        <p:spPr/>
        <p:txBody>
          <a:bodyPr/>
          <a:lstStyle/>
          <a:p>
            <a:r>
              <a:rPr lang="en-US" smtClean="0">
                <a:solidFill>
                  <a:srgbClr val="636466">
                    <a:tint val="75000"/>
                  </a:srgbClr>
                </a:solidFill>
              </a:rPr>
              <a:t>Copyright 2013 Trend Micro Inc.       SALES KICKOFF 2013</a:t>
            </a:r>
            <a:endParaRPr lang="en-US" dirty="0" smtClean="0">
              <a:solidFill>
                <a:srgbClr val="636466">
                  <a:tint val="75000"/>
                </a:srgbClr>
              </a:solidFill>
            </a:endParaRPr>
          </a:p>
        </p:txBody>
      </p:sp>
    </p:spTree>
    <p:extLst>
      <p:ext uri="{BB962C8B-B14F-4D97-AF65-F5344CB8AC3E}">
        <p14:creationId xmlns:p14="http://schemas.microsoft.com/office/powerpoint/2010/main" val="32005666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38151" y="1259263"/>
            <a:ext cx="4091517" cy="4463605"/>
          </a:xfrm>
        </p:spPr>
        <p:txBody>
          <a:bodyPr/>
          <a:lstStyle>
            <a:lvl1pPr>
              <a:spcBef>
                <a:spcPts val="2400"/>
              </a:spcBef>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2"/>
          <p:cNvSpPr>
            <a:spLocks noGrp="1"/>
          </p:cNvSpPr>
          <p:nvPr>
            <p:ph idx="10"/>
          </p:nvPr>
        </p:nvSpPr>
        <p:spPr>
          <a:xfrm>
            <a:off x="4688421" y="1259263"/>
            <a:ext cx="4091517" cy="4463605"/>
          </a:xfrm>
        </p:spPr>
        <p:txBody>
          <a:bodyPr/>
          <a:lstStyle>
            <a:lvl1pPr>
              <a:spcBef>
                <a:spcPts val="2400"/>
              </a:spcBef>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Date Placeholder 11"/>
          <p:cNvSpPr>
            <a:spLocks noGrp="1"/>
          </p:cNvSpPr>
          <p:nvPr>
            <p:ph type="dt" sz="half" idx="11"/>
          </p:nvPr>
        </p:nvSpPr>
        <p:spPr/>
        <p:txBody>
          <a:bodyPr/>
          <a:lstStyle/>
          <a:p>
            <a:fld id="{4FA9BC95-D994-43F0-85BC-852C945C684F}" type="datetimeFigureOut">
              <a:rPr lang="en-US" smtClean="0">
                <a:solidFill>
                  <a:srgbClr val="636466">
                    <a:tint val="75000"/>
                  </a:srgbClr>
                </a:solidFill>
              </a:rPr>
              <a:pPr/>
              <a:t>20.6.2013</a:t>
            </a:fld>
            <a:endParaRPr lang="en-US" dirty="0">
              <a:solidFill>
                <a:srgbClr val="636466">
                  <a:tint val="75000"/>
                </a:srgbClr>
              </a:solidFill>
            </a:endParaRPr>
          </a:p>
        </p:txBody>
      </p:sp>
      <p:sp>
        <p:nvSpPr>
          <p:cNvPr id="13" name="Footer Placeholder 12"/>
          <p:cNvSpPr>
            <a:spLocks noGrp="1"/>
          </p:cNvSpPr>
          <p:nvPr>
            <p:ph type="ftr" sz="quarter" idx="12"/>
          </p:nvPr>
        </p:nvSpPr>
        <p:spPr/>
        <p:txBody>
          <a:bodyPr/>
          <a:lstStyle/>
          <a:p>
            <a:r>
              <a:rPr lang="en-US" smtClean="0">
                <a:solidFill>
                  <a:srgbClr val="636466">
                    <a:tint val="75000"/>
                  </a:srgbClr>
                </a:solidFill>
              </a:rPr>
              <a:t>Copyright 2013 Trend Micro Inc.       SALES KICKOFF 2013</a:t>
            </a:r>
            <a:endParaRPr lang="en-US" dirty="0" smtClean="0">
              <a:solidFill>
                <a:srgbClr val="636466">
                  <a:tint val="75000"/>
                </a:srgbClr>
              </a:solidFill>
            </a:endParaRPr>
          </a:p>
        </p:txBody>
      </p:sp>
    </p:spTree>
    <p:extLst>
      <p:ext uri="{BB962C8B-B14F-4D97-AF65-F5344CB8AC3E}">
        <p14:creationId xmlns:p14="http://schemas.microsoft.com/office/powerpoint/2010/main" val="22191192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38151" y="1259263"/>
            <a:ext cx="2753780" cy="4463605"/>
          </a:xfrm>
        </p:spPr>
        <p:txBody>
          <a:bodyPr/>
          <a:lstStyle>
            <a:lvl1pPr>
              <a:spcBef>
                <a:spcPts val="2400"/>
              </a:spcBef>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2"/>
          <p:cNvSpPr>
            <a:spLocks noGrp="1"/>
          </p:cNvSpPr>
          <p:nvPr>
            <p:ph idx="10"/>
          </p:nvPr>
        </p:nvSpPr>
        <p:spPr>
          <a:xfrm>
            <a:off x="3350635" y="1259263"/>
            <a:ext cx="2753780" cy="4463605"/>
          </a:xfrm>
        </p:spPr>
        <p:txBody>
          <a:bodyPr/>
          <a:lstStyle>
            <a:lvl1pPr>
              <a:spcBef>
                <a:spcPts val="2400"/>
              </a:spcBef>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2"/>
          <p:cNvSpPr>
            <a:spLocks noGrp="1"/>
          </p:cNvSpPr>
          <p:nvPr>
            <p:ph idx="11"/>
          </p:nvPr>
        </p:nvSpPr>
        <p:spPr>
          <a:xfrm>
            <a:off x="6229409" y="1259263"/>
            <a:ext cx="2753780" cy="4463605"/>
          </a:xfrm>
        </p:spPr>
        <p:txBody>
          <a:bodyPr/>
          <a:lstStyle>
            <a:lvl1pPr>
              <a:spcBef>
                <a:spcPts val="2400"/>
              </a:spcBef>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7"/>
          <p:cNvSpPr>
            <a:spLocks noGrp="1"/>
          </p:cNvSpPr>
          <p:nvPr>
            <p:ph type="dt" sz="half" idx="12"/>
          </p:nvPr>
        </p:nvSpPr>
        <p:spPr/>
        <p:txBody>
          <a:bodyPr/>
          <a:lstStyle/>
          <a:p>
            <a:fld id="{4FA9BC95-D994-43F0-85BC-852C945C684F}" type="datetimeFigureOut">
              <a:rPr lang="en-US" smtClean="0">
                <a:solidFill>
                  <a:srgbClr val="636466">
                    <a:tint val="75000"/>
                  </a:srgbClr>
                </a:solidFill>
              </a:rPr>
              <a:pPr/>
              <a:t>20.6.2013</a:t>
            </a:fld>
            <a:endParaRPr lang="en-US" dirty="0">
              <a:solidFill>
                <a:srgbClr val="636466">
                  <a:tint val="75000"/>
                </a:srgbClr>
              </a:solidFill>
            </a:endParaRPr>
          </a:p>
        </p:txBody>
      </p:sp>
      <p:sp>
        <p:nvSpPr>
          <p:cNvPr id="12" name="Footer Placeholder 11"/>
          <p:cNvSpPr>
            <a:spLocks noGrp="1"/>
          </p:cNvSpPr>
          <p:nvPr>
            <p:ph type="ftr" sz="quarter" idx="13"/>
          </p:nvPr>
        </p:nvSpPr>
        <p:spPr/>
        <p:txBody>
          <a:bodyPr/>
          <a:lstStyle/>
          <a:p>
            <a:r>
              <a:rPr lang="en-US" smtClean="0">
                <a:solidFill>
                  <a:srgbClr val="636466">
                    <a:tint val="75000"/>
                  </a:srgbClr>
                </a:solidFill>
              </a:rPr>
              <a:t>Copyright 2013 Trend Micro Inc.       SALES KICKOFF 2013</a:t>
            </a:r>
            <a:endParaRPr lang="en-US" dirty="0" smtClean="0">
              <a:solidFill>
                <a:srgbClr val="636466">
                  <a:tint val="75000"/>
                </a:srgbClr>
              </a:solidFill>
            </a:endParaRPr>
          </a:p>
        </p:txBody>
      </p:sp>
    </p:spTree>
    <p:extLst>
      <p:ext uri="{BB962C8B-B14F-4D97-AF65-F5344CB8AC3E}">
        <p14:creationId xmlns:p14="http://schemas.microsoft.com/office/powerpoint/2010/main" val="29222333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ank Yo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85833" y="496711"/>
            <a:ext cx="8778299" cy="2020712"/>
          </a:xfrm>
          <a:noFill/>
          <a:ln w="9525" algn="ctr">
            <a:noFill/>
            <a:miter lim="800000"/>
            <a:headEnd/>
            <a:tailEnd/>
          </a:ln>
          <a:effectLst/>
        </p:spPr>
        <p:txBody>
          <a:bodyPr vert="horz" wrap="square" lIns="91440" tIns="45720" rIns="91440" bIns="45720" numCol="1" anchor="b" anchorCtr="0" compatLnSpc="1">
            <a:prstTxWarp prst="textNoShape">
              <a:avLst/>
            </a:prstTxWarp>
          </a:bodyPr>
          <a:lstStyle>
            <a:lvl1pPr algn="l">
              <a:defRPr kumimoji="0" lang="en-US" sz="4400" b="0" i="1" u="none" strike="noStrike" kern="0" cap="none"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smtClean="0"/>
              <a:t>Click to edit Master title style</a:t>
            </a:r>
            <a:endParaRPr lang="en-US" dirty="0"/>
          </a:p>
        </p:txBody>
      </p:sp>
    </p:spTree>
    <p:extLst>
      <p:ext uri="{BB962C8B-B14F-4D97-AF65-F5344CB8AC3E}">
        <p14:creationId xmlns:p14="http://schemas.microsoft.com/office/powerpoint/2010/main" val="1255086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A4AF9934-2736-4A6D-8A25-519A964B494E}" type="datetimeFigureOut">
              <a:rPr lang="zh-TW" altLang="en-US" smtClean="0"/>
              <a:t>20.6.2013</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50F08474-7217-43FB-B7E8-1994F47ED0A6}" type="slidenum">
              <a:rPr lang="zh-TW" altLang="en-US" smtClean="0"/>
              <a:t>‹#›</a:t>
            </a:fld>
            <a:endParaRPr lang="zh-TW" altLang="en-US"/>
          </a:p>
        </p:txBody>
      </p:sp>
    </p:spTree>
    <p:extLst>
      <p:ext uri="{BB962C8B-B14F-4D97-AF65-F5344CB8AC3E}">
        <p14:creationId xmlns:p14="http://schemas.microsoft.com/office/powerpoint/2010/main" val="655530288"/>
      </p:ext>
    </p:extLst>
  </p:cSld>
  <p:clrMapOvr>
    <a:masterClrMapping/>
  </p:clrMapOvr>
  <p:timing>
    <p:tnLst>
      <p:par>
        <p:cTn xmlns:p14="http://schemas.microsoft.com/office/powerpoint/2010/mai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7" name="Rectangle 3755"/>
          <p:cNvSpPr>
            <a:spLocks noGrp="1" noChangeArrowheads="1"/>
          </p:cNvSpPr>
          <p:nvPr>
            <p:ph type="dt" sz="quarter" idx="2"/>
          </p:nvPr>
        </p:nvSpPr>
        <p:spPr>
          <a:xfrm>
            <a:off x="63065" y="6546244"/>
            <a:ext cx="1089431" cy="219075"/>
          </a:xfrm>
          <a:prstGeom prst="rect">
            <a:avLst/>
          </a:prstGeom>
        </p:spPr>
        <p:txBody>
          <a:bodyPr/>
          <a:lstStyle>
            <a:lvl1pPr algn="l">
              <a:defRPr sz="900" b="0">
                <a:solidFill>
                  <a:schemeClr val="bg2"/>
                </a:solidFill>
              </a:defRPr>
            </a:lvl1pPr>
          </a:lstStyle>
          <a:p>
            <a:fld id="{87EC26B8-5E7E-40A6-B3B8-20B3EF5A6DCE}" type="datetime1">
              <a:rPr lang="en-US" smtClean="0">
                <a:solidFill>
                  <a:srgbClr val="767779"/>
                </a:solidFill>
              </a:rPr>
              <a:pPr/>
              <a:t>20.6.2013</a:t>
            </a:fld>
            <a:endParaRPr lang="en-US" dirty="0">
              <a:solidFill>
                <a:srgbClr val="767779"/>
              </a:solidFill>
            </a:endParaRPr>
          </a:p>
        </p:txBody>
      </p:sp>
      <p:sp>
        <p:nvSpPr>
          <p:cNvPr id="8" name="Footer Placeholder 17"/>
          <p:cNvSpPr>
            <a:spLocks noGrp="1"/>
          </p:cNvSpPr>
          <p:nvPr>
            <p:ph type="ftr" sz="quarter" idx="3"/>
          </p:nvPr>
        </p:nvSpPr>
        <p:spPr>
          <a:xfrm>
            <a:off x="1062240" y="6547467"/>
            <a:ext cx="3340427" cy="310532"/>
          </a:xfrm>
          <a:prstGeom prst="rect">
            <a:avLst/>
          </a:prstGeom>
        </p:spPr>
        <p:txBody>
          <a:bodyPr/>
          <a:lstStyle>
            <a:lvl1pPr algn="l" rtl="0" fontAlgn="base">
              <a:spcBef>
                <a:spcPct val="0"/>
              </a:spcBef>
              <a:spcAft>
                <a:spcPct val="0"/>
              </a:spcAft>
              <a:defRPr lang="en-US" sz="900" b="0" kern="1200" dirty="0" smtClean="0">
                <a:solidFill>
                  <a:schemeClr val="bg2"/>
                </a:solidFill>
                <a:latin typeface="Arial" charset="0"/>
                <a:ea typeface="+mn-ea"/>
                <a:cs typeface="Arial" charset="0"/>
              </a:defRPr>
            </a:lvl1pPr>
          </a:lstStyle>
          <a:p>
            <a:r>
              <a:rPr>
                <a:solidFill>
                  <a:srgbClr val="767779"/>
                </a:solidFill>
              </a:rPr>
              <a:t>|Copyright 2013 Trend Micro Inc.  SALES KICKOFF 2013</a:t>
            </a:r>
          </a:p>
        </p:txBody>
      </p:sp>
    </p:spTree>
    <p:extLst>
      <p:ext uri="{BB962C8B-B14F-4D97-AF65-F5344CB8AC3E}">
        <p14:creationId xmlns:p14="http://schemas.microsoft.com/office/powerpoint/2010/main" val="28254867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22148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57827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pic>
        <p:nvPicPr>
          <p:cNvPr id="13" name="Picture 12" descr="Divider_960.png"/>
          <p:cNvPicPr>
            <a:picLocks noChangeAspect="1"/>
          </p:cNvPicPr>
          <p:nvPr userDrawn="1"/>
        </p:nvPicPr>
        <p:blipFill>
          <a:blip r:embed="rId2" cstate="email"/>
          <a:stretch>
            <a:fillRect/>
          </a:stretch>
        </p:blipFill>
        <p:spPr bwMode="ltGray">
          <a:xfrm>
            <a:off x="571" y="428"/>
            <a:ext cx="9142858" cy="6857143"/>
          </a:xfrm>
          <a:prstGeom prst="rect">
            <a:avLst/>
          </a:prstGeom>
        </p:spPr>
      </p:pic>
      <p:sp>
        <p:nvSpPr>
          <p:cNvPr id="3" name="Text Placeholder 2"/>
          <p:cNvSpPr>
            <a:spLocks noGrp="1"/>
          </p:cNvSpPr>
          <p:nvPr>
            <p:ph type="body" idx="1"/>
          </p:nvPr>
        </p:nvSpPr>
        <p:spPr>
          <a:xfrm>
            <a:off x="595881" y="3456233"/>
            <a:ext cx="5009749" cy="1500187"/>
          </a:xfrm>
          <a:noFill/>
          <a:ln w="9525" algn="ctr">
            <a:noFill/>
            <a:miter lim="800000"/>
            <a:headEnd/>
            <a:tailEnd/>
          </a:ln>
          <a:effectLst/>
        </p:spPr>
        <p:txBody>
          <a:bodyPr vert="horz" wrap="square" lIns="91440" tIns="45720" rIns="91440" bIns="45720" numCol="1" anchor="t" anchorCtr="0" compatLnSpc="1">
            <a:prstTxWarp prst="textNoShape">
              <a:avLst/>
            </a:prstTxWarp>
          </a:bodyPr>
          <a:lstStyle>
            <a:lvl1pPr marL="0" indent="0" algn="l" rtl="0" eaLnBrk="1" fontAlgn="base" hangingPunct="1">
              <a:lnSpc>
                <a:spcPct val="90000"/>
              </a:lnSpc>
              <a:spcBef>
                <a:spcPct val="50000"/>
              </a:spcBef>
              <a:spcAft>
                <a:spcPct val="0"/>
              </a:spcAft>
              <a:buClr>
                <a:schemeClr val="accent4"/>
              </a:buClr>
              <a:buFontTx/>
              <a:buNone/>
              <a:defRPr lang="en-US" sz="1600" smtClean="0">
                <a:solidFill>
                  <a:schemeClr val="bg1"/>
                </a:solidFill>
                <a:latin typeface="+mn-lt"/>
                <a:ea typeface="+mn-ea"/>
                <a:cs typeface="+mn-cs"/>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2" name="Title 1"/>
          <p:cNvSpPr>
            <a:spLocks noGrp="1"/>
          </p:cNvSpPr>
          <p:nvPr>
            <p:ph type="title"/>
          </p:nvPr>
        </p:nvSpPr>
        <p:spPr>
          <a:xfrm>
            <a:off x="595882" y="1772128"/>
            <a:ext cx="6224400" cy="1362075"/>
          </a:xfrm>
          <a:noFill/>
          <a:ln w="9525" algn="ctr">
            <a:noFill/>
            <a:miter lim="800000"/>
            <a:headEnd/>
            <a:tailEnd/>
          </a:ln>
          <a:effectLst/>
        </p:spPr>
        <p:txBody>
          <a:bodyPr vert="horz" wrap="square" lIns="91440" tIns="45720" rIns="91440" bIns="45720" numCol="1" anchor="b" anchorCtr="0" compatLnSpc="1">
            <a:prstTxWarp prst="textNoShape">
              <a:avLst/>
            </a:prstTxWarp>
          </a:bodyPr>
          <a:lstStyle>
            <a:lvl1pPr algn="l">
              <a:defRPr kumimoji="0" lang="en-US" sz="2800" b="0" i="0" u="none" strike="noStrike" kern="0" cap="none" spc="0" normalizeH="0" baseline="0" noProof="0" dirty="0" smtClean="0">
                <a:ln>
                  <a:noFill/>
                </a:ln>
                <a:solidFill>
                  <a:schemeClr val="bg1"/>
                </a:solidFill>
                <a:effectLst/>
                <a:uLnTx/>
                <a:uFillTx/>
                <a:latin typeface="+mj-lt"/>
                <a:ea typeface="+mj-ea"/>
                <a:cs typeface="+mj-cs"/>
              </a:defRPr>
            </a:lvl1p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smtClean="0"/>
              <a:t>Click to edit Master title style</a:t>
            </a:r>
            <a:endParaRPr lang="en-US"/>
          </a:p>
        </p:txBody>
      </p:sp>
      <p:sp>
        <p:nvSpPr>
          <p:cNvPr id="12" name="Rectangle 3755"/>
          <p:cNvSpPr>
            <a:spLocks noGrp="1" noChangeArrowheads="1"/>
          </p:cNvSpPr>
          <p:nvPr>
            <p:ph type="dt" sz="quarter" idx="2"/>
          </p:nvPr>
        </p:nvSpPr>
        <p:spPr>
          <a:xfrm>
            <a:off x="63064" y="6546243"/>
            <a:ext cx="1089431" cy="219075"/>
          </a:xfrm>
          <a:prstGeom prst="rect">
            <a:avLst/>
          </a:prstGeom>
        </p:spPr>
        <p:txBody>
          <a:bodyPr/>
          <a:lstStyle>
            <a:lvl1pPr algn="l">
              <a:defRPr sz="900" b="0">
                <a:solidFill>
                  <a:schemeClr val="bg1"/>
                </a:solidFill>
              </a:defRPr>
            </a:lvl1pPr>
          </a:lstStyle>
          <a:p>
            <a:fld id="{179F61A1-86A2-47CD-A732-80F60DD27CF0}" type="datetime1">
              <a:rPr lang="en-US" smtClean="0"/>
              <a:pPr/>
              <a:t>20.6.2013</a:t>
            </a:fld>
            <a:endParaRPr lang="en-US" dirty="0"/>
          </a:p>
        </p:txBody>
      </p:sp>
      <p:sp>
        <p:nvSpPr>
          <p:cNvPr id="14" name="Rectangle 3768"/>
          <p:cNvSpPr>
            <a:spLocks noGrp="1" noChangeArrowheads="1"/>
          </p:cNvSpPr>
          <p:nvPr>
            <p:ph type="sldNum" sz="quarter" idx="4"/>
          </p:nvPr>
        </p:nvSpPr>
        <p:spPr>
          <a:xfrm>
            <a:off x="4385891" y="6473825"/>
            <a:ext cx="372218" cy="276999"/>
          </a:xfrm>
          <a:prstGeom prst="rect">
            <a:avLst/>
          </a:prstGeom>
        </p:spPr>
        <p:txBody>
          <a:bodyPr/>
          <a:lstStyle>
            <a:lvl1pPr>
              <a:defRPr sz="1200">
                <a:solidFill>
                  <a:schemeClr val="bg1"/>
                </a:solidFill>
              </a:defRPr>
            </a:lvl1pPr>
          </a:lstStyle>
          <a:p>
            <a:fld id="{DC51072A-1C61-4434-9B52-DAD29CA38CF7}" type="slidenum">
              <a:rPr lang="en-US" smtClean="0"/>
              <a:pPr/>
              <a:t>‹#›</a:t>
            </a:fld>
            <a:endParaRPr lang="en-US"/>
          </a:p>
        </p:txBody>
      </p:sp>
      <p:sp>
        <p:nvSpPr>
          <p:cNvPr id="15" name="Footer Placeholder 17"/>
          <p:cNvSpPr>
            <a:spLocks noGrp="1"/>
          </p:cNvSpPr>
          <p:nvPr>
            <p:ph type="ftr" sz="quarter" idx="3"/>
          </p:nvPr>
        </p:nvSpPr>
        <p:spPr>
          <a:xfrm>
            <a:off x="1062240" y="6547468"/>
            <a:ext cx="2895600" cy="180880"/>
          </a:xfrm>
          <a:prstGeom prst="rect">
            <a:avLst/>
          </a:prstGeom>
        </p:spPr>
        <p:txBody>
          <a:bodyPr/>
          <a:lstStyle>
            <a:lvl1pPr algn="l" rtl="0" fontAlgn="base">
              <a:spcBef>
                <a:spcPct val="0"/>
              </a:spcBef>
              <a:spcAft>
                <a:spcPct val="0"/>
              </a:spcAft>
              <a:defRPr lang="en-US" sz="900" b="0" kern="1200" dirty="0" smtClean="0">
                <a:solidFill>
                  <a:schemeClr val="bg1"/>
                </a:solidFill>
                <a:latin typeface="Arial" charset="0"/>
                <a:ea typeface="+mn-ea"/>
                <a:cs typeface="Arial" charset="0"/>
              </a:defRPr>
            </a:lvl1pPr>
          </a:lstStyle>
          <a:p>
            <a:r>
              <a:rPr lang="en-US" smtClean="0"/>
              <a:t>Confidential | Copyright 2012 Trend Micro Inc.</a:t>
            </a:r>
            <a:endParaRPr lang="en-US"/>
          </a:p>
        </p:txBody>
      </p:sp>
    </p:spTree>
    <p:extLst>
      <p:ext uri="{BB962C8B-B14F-4D97-AF65-F5344CB8AC3E}">
        <p14:creationId xmlns:p14="http://schemas.microsoft.com/office/powerpoint/2010/main" val="2751850305"/>
      </p:ext>
    </p:extLst>
  </p:cSld>
  <p:clrMapOvr>
    <a:masterClrMapping/>
  </p:clrMapOvr>
  <p:transition xmlns:p14="http://schemas.microsoft.com/office/powerpoint/2010/main">
    <p:wipe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Section Header">
    <p:spTree>
      <p:nvGrpSpPr>
        <p:cNvPr id="1" name=""/>
        <p:cNvGrpSpPr/>
        <p:nvPr/>
      </p:nvGrpSpPr>
      <p:grpSpPr>
        <a:xfrm>
          <a:off x="0" y="0"/>
          <a:ext cx="0" cy="0"/>
          <a:chOff x="0" y="0"/>
          <a:chExt cx="0" cy="0"/>
        </a:xfrm>
      </p:grpSpPr>
      <p:pic>
        <p:nvPicPr>
          <p:cNvPr id="13" name="Picture 12" descr="Divider_960.png"/>
          <p:cNvPicPr>
            <a:picLocks noChangeAspect="1"/>
          </p:cNvPicPr>
          <p:nvPr userDrawn="1"/>
        </p:nvPicPr>
        <p:blipFill>
          <a:blip r:embed="rId2" cstate="email"/>
          <a:stretch>
            <a:fillRect/>
          </a:stretch>
        </p:blipFill>
        <p:spPr bwMode="ltGray">
          <a:xfrm>
            <a:off x="571" y="428"/>
            <a:ext cx="9142858" cy="6857143"/>
          </a:xfrm>
          <a:prstGeom prst="rect">
            <a:avLst/>
          </a:prstGeom>
        </p:spPr>
      </p:pic>
      <p:sp>
        <p:nvSpPr>
          <p:cNvPr id="3" name="Text Placeholder 2"/>
          <p:cNvSpPr>
            <a:spLocks noGrp="1"/>
          </p:cNvSpPr>
          <p:nvPr>
            <p:ph type="body" idx="1"/>
          </p:nvPr>
        </p:nvSpPr>
        <p:spPr>
          <a:xfrm>
            <a:off x="595881" y="3456233"/>
            <a:ext cx="5009749" cy="1500187"/>
          </a:xfrm>
          <a:noFill/>
          <a:ln w="9525" algn="ctr">
            <a:noFill/>
            <a:miter lim="800000"/>
            <a:headEnd/>
            <a:tailEnd/>
          </a:ln>
          <a:effectLst/>
        </p:spPr>
        <p:txBody>
          <a:bodyPr vert="horz" wrap="square" lIns="91440" tIns="45720" rIns="91440" bIns="45720" numCol="1" anchor="t" anchorCtr="0" compatLnSpc="1">
            <a:prstTxWarp prst="textNoShape">
              <a:avLst/>
            </a:prstTxWarp>
          </a:bodyPr>
          <a:lstStyle>
            <a:lvl1pPr marL="0" indent="0" algn="l" rtl="0" eaLnBrk="1" fontAlgn="base" hangingPunct="1">
              <a:lnSpc>
                <a:spcPct val="90000"/>
              </a:lnSpc>
              <a:spcBef>
                <a:spcPct val="50000"/>
              </a:spcBef>
              <a:spcAft>
                <a:spcPct val="0"/>
              </a:spcAft>
              <a:buClr>
                <a:schemeClr val="accent4"/>
              </a:buClr>
              <a:buFontTx/>
              <a:buNone/>
              <a:defRPr lang="en-US" sz="1600" smtClean="0">
                <a:solidFill>
                  <a:schemeClr val="bg1"/>
                </a:solidFill>
                <a:latin typeface="+mn-lt"/>
                <a:ea typeface="+mn-ea"/>
                <a:cs typeface="+mn-cs"/>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2" name="Title 1"/>
          <p:cNvSpPr>
            <a:spLocks noGrp="1"/>
          </p:cNvSpPr>
          <p:nvPr>
            <p:ph type="title"/>
          </p:nvPr>
        </p:nvSpPr>
        <p:spPr>
          <a:xfrm>
            <a:off x="595882" y="1772128"/>
            <a:ext cx="6224400" cy="1362075"/>
          </a:xfrm>
          <a:noFill/>
          <a:ln w="9525" algn="ctr">
            <a:noFill/>
            <a:miter lim="800000"/>
            <a:headEnd/>
            <a:tailEnd/>
          </a:ln>
          <a:effectLst/>
        </p:spPr>
        <p:txBody>
          <a:bodyPr vert="horz" wrap="square" lIns="91440" tIns="45720" rIns="91440" bIns="45720" numCol="1" anchor="b" anchorCtr="0" compatLnSpc="1">
            <a:prstTxWarp prst="textNoShape">
              <a:avLst/>
            </a:prstTxWarp>
          </a:bodyPr>
          <a:lstStyle>
            <a:lvl1pPr algn="l">
              <a:defRPr kumimoji="0" lang="en-US" sz="2800" b="0" i="0" u="none" strike="noStrike" kern="0" cap="none" spc="0" normalizeH="0" baseline="0" noProof="0" dirty="0" smtClean="0">
                <a:ln>
                  <a:noFill/>
                </a:ln>
                <a:solidFill>
                  <a:schemeClr val="bg1"/>
                </a:solidFill>
                <a:effectLst/>
                <a:uLnTx/>
                <a:uFillTx/>
                <a:latin typeface="+mj-lt"/>
                <a:ea typeface="+mj-ea"/>
                <a:cs typeface="+mj-cs"/>
              </a:defRPr>
            </a:lvl1p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smtClean="0"/>
              <a:t>Click to edit Master title style</a:t>
            </a:r>
            <a:endParaRPr lang="en-US"/>
          </a:p>
        </p:txBody>
      </p:sp>
      <p:sp>
        <p:nvSpPr>
          <p:cNvPr id="12" name="Rectangle 3755"/>
          <p:cNvSpPr>
            <a:spLocks noGrp="1" noChangeArrowheads="1"/>
          </p:cNvSpPr>
          <p:nvPr>
            <p:ph type="dt" sz="quarter" idx="2"/>
          </p:nvPr>
        </p:nvSpPr>
        <p:spPr>
          <a:xfrm>
            <a:off x="63064" y="6546243"/>
            <a:ext cx="1089431" cy="219075"/>
          </a:xfrm>
          <a:prstGeom prst="rect">
            <a:avLst/>
          </a:prstGeom>
        </p:spPr>
        <p:txBody>
          <a:bodyPr/>
          <a:lstStyle>
            <a:lvl1pPr algn="l">
              <a:defRPr sz="900" b="0">
                <a:solidFill>
                  <a:schemeClr val="bg1"/>
                </a:solidFill>
              </a:defRPr>
            </a:lvl1pPr>
          </a:lstStyle>
          <a:p>
            <a:fld id="{179F61A1-86A2-47CD-A732-80F60DD27CF0}" type="datetime1">
              <a:rPr lang="en-US" smtClean="0"/>
              <a:pPr/>
              <a:t>20.6.2013</a:t>
            </a:fld>
            <a:endParaRPr lang="en-US" dirty="0"/>
          </a:p>
        </p:txBody>
      </p:sp>
      <p:sp>
        <p:nvSpPr>
          <p:cNvPr id="14" name="Rectangle 3768"/>
          <p:cNvSpPr>
            <a:spLocks noGrp="1" noChangeArrowheads="1"/>
          </p:cNvSpPr>
          <p:nvPr>
            <p:ph type="sldNum" sz="quarter" idx="4"/>
          </p:nvPr>
        </p:nvSpPr>
        <p:spPr>
          <a:xfrm>
            <a:off x="4385891" y="6473825"/>
            <a:ext cx="372218" cy="276999"/>
          </a:xfrm>
          <a:prstGeom prst="rect">
            <a:avLst/>
          </a:prstGeom>
        </p:spPr>
        <p:txBody>
          <a:bodyPr/>
          <a:lstStyle>
            <a:lvl1pPr>
              <a:defRPr sz="1200">
                <a:solidFill>
                  <a:schemeClr val="bg1"/>
                </a:solidFill>
              </a:defRPr>
            </a:lvl1pPr>
          </a:lstStyle>
          <a:p>
            <a:fld id="{DC51072A-1C61-4434-9B52-DAD29CA38CF7}" type="slidenum">
              <a:rPr lang="en-US" smtClean="0"/>
              <a:pPr/>
              <a:t>‹#›</a:t>
            </a:fld>
            <a:endParaRPr lang="en-US"/>
          </a:p>
        </p:txBody>
      </p:sp>
      <p:sp>
        <p:nvSpPr>
          <p:cNvPr id="15" name="Footer Placeholder 17"/>
          <p:cNvSpPr>
            <a:spLocks noGrp="1"/>
          </p:cNvSpPr>
          <p:nvPr>
            <p:ph type="ftr" sz="quarter" idx="3"/>
          </p:nvPr>
        </p:nvSpPr>
        <p:spPr>
          <a:xfrm>
            <a:off x="1062240" y="6547468"/>
            <a:ext cx="2895600" cy="180880"/>
          </a:xfrm>
          <a:prstGeom prst="rect">
            <a:avLst/>
          </a:prstGeom>
        </p:spPr>
        <p:txBody>
          <a:bodyPr/>
          <a:lstStyle>
            <a:lvl1pPr algn="l" rtl="0" fontAlgn="base">
              <a:spcBef>
                <a:spcPct val="0"/>
              </a:spcBef>
              <a:spcAft>
                <a:spcPct val="0"/>
              </a:spcAft>
              <a:defRPr lang="en-US" sz="900" b="0" kern="1200" dirty="0" smtClean="0">
                <a:solidFill>
                  <a:schemeClr val="bg1"/>
                </a:solidFill>
                <a:latin typeface="Arial" charset="0"/>
                <a:ea typeface="+mn-ea"/>
                <a:cs typeface="Arial" charset="0"/>
              </a:defRPr>
            </a:lvl1pPr>
          </a:lstStyle>
          <a:p>
            <a:r>
              <a:rPr lang="en-US" smtClean="0"/>
              <a:t>Confidential | Copyright 2012 Trend Micro Inc.</a:t>
            </a:r>
            <a:endParaRPr lang="en-US"/>
          </a:p>
        </p:txBody>
      </p:sp>
    </p:spTree>
    <p:extLst>
      <p:ext uri="{BB962C8B-B14F-4D97-AF65-F5344CB8AC3E}">
        <p14:creationId xmlns:p14="http://schemas.microsoft.com/office/powerpoint/2010/main" val="2751850305"/>
      </p:ext>
    </p:extLst>
  </p:cSld>
  <p:clrMapOvr>
    <a:masterClrMapping/>
  </p:clrMapOvr>
  <p:transition xmlns:p14="http://schemas.microsoft.com/office/powerpoint/2010/mai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A4AF9934-2736-4A6D-8A25-519A964B494E}" type="datetimeFigureOut">
              <a:rPr lang="zh-TW" altLang="en-US" smtClean="0"/>
              <a:t>20.6.2013</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50F08474-7217-43FB-B7E8-1994F47ED0A6}" type="slidenum">
              <a:rPr lang="zh-TW" altLang="en-US" smtClean="0"/>
              <a:t>‹#›</a:t>
            </a:fld>
            <a:endParaRPr lang="zh-TW" altLang="en-US"/>
          </a:p>
        </p:txBody>
      </p:sp>
    </p:spTree>
    <p:extLst>
      <p:ext uri="{BB962C8B-B14F-4D97-AF65-F5344CB8AC3E}">
        <p14:creationId xmlns:p14="http://schemas.microsoft.com/office/powerpoint/2010/main" val="1396923576"/>
      </p:ext>
    </p:extLst>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A4AF9934-2736-4A6D-8A25-519A964B494E}" type="datetimeFigureOut">
              <a:rPr lang="zh-TW" altLang="en-US" smtClean="0"/>
              <a:t>20.6.2013</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50F08474-7217-43FB-B7E8-1994F47ED0A6}" type="slidenum">
              <a:rPr lang="zh-TW" altLang="en-US" smtClean="0"/>
              <a:t>‹#›</a:t>
            </a:fld>
            <a:endParaRPr lang="zh-TW" altLang="en-US"/>
          </a:p>
        </p:txBody>
      </p:sp>
    </p:spTree>
    <p:extLst>
      <p:ext uri="{BB962C8B-B14F-4D97-AF65-F5344CB8AC3E}">
        <p14:creationId xmlns:p14="http://schemas.microsoft.com/office/powerpoint/2010/main" val="14423104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A4AF9934-2736-4A6D-8A25-519A964B494E}" type="datetimeFigureOut">
              <a:rPr lang="zh-TW" altLang="en-US" smtClean="0"/>
              <a:t>20.6.2013</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50F08474-7217-43FB-B7E8-1994F47ED0A6}" type="slidenum">
              <a:rPr lang="zh-TW" altLang="en-US" smtClean="0"/>
              <a:t>‹#›</a:t>
            </a:fld>
            <a:endParaRPr lang="zh-TW" altLang="en-US"/>
          </a:p>
        </p:txBody>
      </p:sp>
    </p:spTree>
    <p:extLst>
      <p:ext uri="{BB962C8B-B14F-4D97-AF65-F5344CB8AC3E}">
        <p14:creationId xmlns:p14="http://schemas.microsoft.com/office/powerpoint/2010/main" val="3613232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A4AF9934-2736-4A6D-8A25-519A964B494E}" type="datetimeFigureOut">
              <a:rPr lang="zh-TW" altLang="en-US" smtClean="0"/>
              <a:t>20.6.2013</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50F08474-7217-43FB-B7E8-1994F47ED0A6}" type="slidenum">
              <a:rPr lang="zh-TW" altLang="en-US" smtClean="0"/>
              <a:t>‹#›</a:t>
            </a:fld>
            <a:endParaRPr lang="zh-TW" altLang="en-US"/>
          </a:p>
        </p:txBody>
      </p:sp>
    </p:spTree>
    <p:extLst>
      <p:ext uri="{BB962C8B-B14F-4D97-AF65-F5344CB8AC3E}">
        <p14:creationId xmlns:p14="http://schemas.microsoft.com/office/powerpoint/2010/main" val="3348810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A4AF9934-2736-4A6D-8A25-519A964B494E}" type="datetimeFigureOut">
              <a:rPr lang="zh-TW" altLang="en-US" smtClean="0"/>
              <a:t>20.6.2013</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50F08474-7217-43FB-B7E8-1994F47ED0A6}" type="slidenum">
              <a:rPr lang="zh-TW" altLang="en-US" smtClean="0"/>
              <a:t>‹#›</a:t>
            </a:fld>
            <a:endParaRPr lang="zh-TW" altLang="en-US"/>
          </a:p>
        </p:txBody>
      </p:sp>
    </p:spTree>
    <p:extLst>
      <p:ext uri="{BB962C8B-B14F-4D97-AF65-F5344CB8AC3E}">
        <p14:creationId xmlns:p14="http://schemas.microsoft.com/office/powerpoint/2010/main" val="1934991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A4AF9934-2736-4A6D-8A25-519A964B494E}" type="datetimeFigureOut">
              <a:rPr lang="zh-TW" altLang="en-US" smtClean="0"/>
              <a:t>20.6.2013</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50F08474-7217-43FB-B7E8-1994F47ED0A6}" type="slidenum">
              <a:rPr lang="zh-TW" altLang="en-US" smtClean="0"/>
              <a:t>‹#›</a:t>
            </a:fld>
            <a:endParaRPr lang="zh-TW" altLang="en-US"/>
          </a:p>
        </p:txBody>
      </p:sp>
    </p:spTree>
    <p:extLst>
      <p:ext uri="{BB962C8B-B14F-4D97-AF65-F5344CB8AC3E}">
        <p14:creationId xmlns:p14="http://schemas.microsoft.com/office/powerpoint/2010/main" val="3243830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A4AF9934-2736-4A6D-8A25-519A964B494E}" type="datetimeFigureOut">
              <a:rPr lang="zh-TW" altLang="en-US" smtClean="0"/>
              <a:t>20.6.2013</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50F08474-7217-43FB-B7E8-1994F47ED0A6}" type="slidenum">
              <a:rPr lang="zh-TW" altLang="en-US" smtClean="0"/>
              <a:t>‹#›</a:t>
            </a:fld>
            <a:endParaRPr lang="zh-TW" altLang="en-US"/>
          </a:p>
        </p:txBody>
      </p:sp>
    </p:spTree>
    <p:extLst>
      <p:ext uri="{BB962C8B-B14F-4D97-AF65-F5344CB8AC3E}">
        <p14:creationId xmlns:p14="http://schemas.microsoft.com/office/powerpoint/2010/main" val="106322558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 Id="rId14" Type="http://schemas.openxmlformats.org/officeDocument/2006/relationships/image" Target="../media/image4.jpe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AF9934-2736-4A6D-8A25-519A964B494E}" type="datetimeFigureOut">
              <a:rPr lang="zh-TW" altLang="en-US" smtClean="0"/>
              <a:t>20.6.2013</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F08474-7217-43FB-B7E8-1994F47ED0A6}" type="slidenum">
              <a:rPr lang="zh-TW" altLang="en-US" smtClean="0"/>
              <a:t>‹#›</a:t>
            </a:fld>
            <a:endParaRPr lang="zh-TW" altLang="en-US"/>
          </a:p>
        </p:txBody>
      </p:sp>
      <p:pic>
        <p:nvPicPr>
          <p:cNvPr id="7" name="圖片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08520" y="0"/>
            <a:ext cx="9252520" cy="6858000"/>
          </a:xfrm>
          <a:prstGeom prst="rect">
            <a:avLst/>
          </a:prstGeom>
        </p:spPr>
      </p:pic>
      <p:pic>
        <p:nvPicPr>
          <p:cNvPr id="8" name="圖片 7"/>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7308304" y="188640"/>
            <a:ext cx="1533525" cy="419100"/>
          </a:xfrm>
          <a:prstGeom prst="rect">
            <a:avLst/>
          </a:prstGeom>
        </p:spPr>
      </p:pic>
      <p:sp>
        <p:nvSpPr>
          <p:cNvPr id="9" name="文字方塊 8"/>
          <p:cNvSpPr txBox="1"/>
          <p:nvPr userDrawn="1"/>
        </p:nvSpPr>
        <p:spPr>
          <a:xfrm>
            <a:off x="107504" y="6309320"/>
            <a:ext cx="3672408" cy="461864"/>
          </a:xfrm>
          <a:prstGeom prst="rect">
            <a:avLst/>
          </a:prstGeom>
          <a:noFill/>
        </p:spPr>
        <p:txBody>
          <a:bodyPr wrap="square" rtlCol="0">
            <a:spAutoFit/>
          </a:bodyPr>
          <a:lstStyle/>
          <a:p>
            <a:r>
              <a:rPr lang="en-US" altLang="zh-TW" sz="1200" dirty="0" smtClean="0">
                <a:solidFill>
                  <a:schemeClr val="bg1"/>
                </a:solidFill>
                <a:latin typeface="Arial" pitchFamily="34" charset="0"/>
                <a:cs typeface="Arial" pitchFamily="34" charset="0"/>
              </a:rPr>
              <a:t>2013 Trend Micro </a:t>
            </a:r>
          </a:p>
          <a:p>
            <a:r>
              <a:rPr lang="en-US" altLang="zh-TW" sz="1200" dirty="0" smtClean="0">
                <a:solidFill>
                  <a:schemeClr val="bg1"/>
                </a:solidFill>
                <a:latin typeface="Arial" pitchFamily="34" charset="0"/>
                <a:cs typeface="Arial" pitchFamily="34" charset="0"/>
              </a:rPr>
              <a:t>                 </a:t>
            </a:r>
            <a:r>
              <a:rPr lang="en-US" altLang="zh-TW" sz="1200" b="1" i="1" dirty="0" smtClean="0">
                <a:solidFill>
                  <a:schemeClr val="bg1"/>
                </a:solidFill>
                <a:latin typeface="Arial" pitchFamily="34" charset="0"/>
                <a:cs typeface="Arial" pitchFamily="34" charset="0"/>
              </a:rPr>
              <a:t>25th Anniversary</a:t>
            </a:r>
            <a:endParaRPr lang="zh-TW" altLang="en-US" sz="1200" b="1" i="1" dirty="0">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22909155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6" r:id="rId12"/>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18986" name="Rectangle 554"/>
          <p:cNvSpPr>
            <a:spLocks noGrp="1" noChangeArrowheads="1"/>
          </p:cNvSpPr>
          <p:nvPr>
            <p:ph type="body" idx="1"/>
          </p:nvPr>
        </p:nvSpPr>
        <p:spPr bwMode="auto">
          <a:xfrm>
            <a:off x="438151" y="1259263"/>
            <a:ext cx="8027933" cy="4463605"/>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8985" name="Rectangle 553"/>
          <p:cNvSpPr>
            <a:spLocks noGrp="1" noChangeArrowheads="1"/>
          </p:cNvSpPr>
          <p:nvPr>
            <p:ph type="title"/>
          </p:nvPr>
        </p:nvSpPr>
        <p:spPr bwMode="auto">
          <a:xfrm>
            <a:off x="397092" y="269318"/>
            <a:ext cx="8100522" cy="714375"/>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Title</a:t>
            </a:r>
          </a:p>
        </p:txBody>
      </p:sp>
      <p:sp>
        <p:nvSpPr>
          <p:cNvPr id="11" name="Date Placeholder 10"/>
          <p:cNvSpPr>
            <a:spLocks noGrp="1"/>
          </p:cNvSpPr>
          <p:nvPr>
            <p:ph type="dt" sz="half" idx="2"/>
          </p:nvPr>
        </p:nvSpPr>
        <p:spPr>
          <a:xfrm>
            <a:off x="364063" y="6558845"/>
            <a:ext cx="939802" cy="299161"/>
          </a:xfrm>
          <a:prstGeom prst="rect">
            <a:avLst/>
          </a:prstGeom>
        </p:spPr>
        <p:txBody>
          <a:bodyPr vert="horz" lIns="91440" tIns="45720" rIns="91440" bIns="45720" rtlCol="0" anchor="ctr"/>
          <a:lstStyle>
            <a:lvl1pPr algn="l">
              <a:defRPr sz="900" b="0">
                <a:solidFill>
                  <a:schemeClr val="tx1">
                    <a:tint val="75000"/>
                  </a:schemeClr>
                </a:solidFill>
              </a:defRPr>
            </a:lvl1pPr>
          </a:lstStyle>
          <a:p>
            <a:pPr fontAlgn="base">
              <a:spcBef>
                <a:spcPct val="0"/>
              </a:spcBef>
              <a:spcAft>
                <a:spcPct val="0"/>
              </a:spcAft>
            </a:pPr>
            <a:fld id="{4FA9BC95-D994-43F0-85BC-852C945C684F}" type="datetimeFigureOut">
              <a:rPr lang="en-US" smtClean="0">
                <a:solidFill>
                  <a:srgbClr val="636466">
                    <a:tint val="75000"/>
                  </a:srgbClr>
                </a:solidFill>
                <a:latin typeface="Arial" charset="0"/>
                <a:cs typeface="Arial" charset="0"/>
              </a:rPr>
              <a:pPr fontAlgn="base">
                <a:spcBef>
                  <a:spcPct val="0"/>
                </a:spcBef>
                <a:spcAft>
                  <a:spcPct val="0"/>
                </a:spcAft>
              </a:pPr>
              <a:t>20.6.2013</a:t>
            </a:fld>
            <a:endParaRPr lang="en-US" dirty="0">
              <a:solidFill>
                <a:srgbClr val="636466">
                  <a:tint val="75000"/>
                </a:srgbClr>
              </a:solidFill>
              <a:latin typeface="Arial" charset="0"/>
              <a:cs typeface="Arial" charset="0"/>
            </a:endParaRPr>
          </a:p>
        </p:txBody>
      </p:sp>
      <p:sp>
        <p:nvSpPr>
          <p:cNvPr id="12" name="Footer Placeholder 11"/>
          <p:cNvSpPr>
            <a:spLocks noGrp="1"/>
          </p:cNvSpPr>
          <p:nvPr>
            <p:ph type="ftr" sz="quarter" idx="3"/>
          </p:nvPr>
        </p:nvSpPr>
        <p:spPr>
          <a:xfrm>
            <a:off x="1413918" y="6558845"/>
            <a:ext cx="4182533" cy="299161"/>
          </a:xfrm>
          <a:prstGeom prst="rect">
            <a:avLst/>
          </a:prstGeom>
        </p:spPr>
        <p:txBody>
          <a:bodyPr vert="horz" lIns="91440" tIns="45720" rIns="91440" bIns="45720" rtlCol="0" anchor="ctr"/>
          <a:lstStyle>
            <a:lvl1pPr algn="l">
              <a:defRPr sz="900" b="0">
                <a:solidFill>
                  <a:schemeClr val="tx1">
                    <a:tint val="75000"/>
                  </a:schemeClr>
                </a:solidFill>
              </a:defRPr>
            </a:lvl1pPr>
          </a:lstStyle>
          <a:p>
            <a:pPr fontAlgn="base">
              <a:spcBef>
                <a:spcPct val="0"/>
              </a:spcBef>
              <a:spcAft>
                <a:spcPct val="0"/>
              </a:spcAft>
            </a:pPr>
            <a:r>
              <a:rPr lang="en-US" smtClean="0">
                <a:solidFill>
                  <a:srgbClr val="636466">
                    <a:tint val="75000"/>
                  </a:srgbClr>
                </a:solidFill>
                <a:latin typeface="Arial" charset="0"/>
                <a:cs typeface="Arial" charset="0"/>
              </a:rPr>
              <a:t>Copyright 2013 Trend Micro Inc.       SALES KICKOFF 2013</a:t>
            </a:r>
            <a:endParaRPr lang="en-US" dirty="0" smtClean="0">
              <a:solidFill>
                <a:srgbClr val="636466">
                  <a:tint val="75000"/>
                </a:srgbClr>
              </a:solidFill>
              <a:latin typeface="Arial" charset="0"/>
              <a:cs typeface="Arial" charset="0"/>
            </a:endParaRPr>
          </a:p>
        </p:txBody>
      </p:sp>
    </p:spTree>
    <p:extLst>
      <p:ext uri="{BB962C8B-B14F-4D97-AF65-F5344CB8AC3E}">
        <p14:creationId xmlns:p14="http://schemas.microsoft.com/office/powerpoint/2010/main" val="4741813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4" r:id="rId11"/>
    <p:sldLayoutId id="2147483675" r:id="rId12"/>
  </p:sldLayoutIdLst>
  <p:timing>
    <p:tnLst>
      <p:par>
        <p:cTn xmlns:p14="http://schemas.microsoft.com/office/powerpoint/2010/main" id="1" dur="indefinite" restart="never" nodeType="tmRoot"/>
      </p:par>
    </p:tnLst>
  </p:timing>
  <p:hf hdr="0"/>
  <p:txStyles>
    <p:titleStyle>
      <a:lvl1pPr algn="l" rtl="0" eaLnBrk="1" fontAlgn="base" hangingPunct="1">
        <a:lnSpc>
          <a:spcPct val="90000"/>
        </a:lnSpc>
        <a:spcBef>
          <a:spcPct val="0"/>
        </a:spcBef>
        <a:spcAft>
          <a:spcPct val="0"/>
        </a:spcAft>
        <a:defRPr sz="3200" b="0">
          <a:solidFill>
            <a:schemeClr val="tx2"/>
          </a:solidFill>
          <a:latin typeface="+mj-lt"/>
          <a:ea typeface="+mj-ea"/>
          <a:cs typeface="+mj-cs"/>
        </a:defRPr>
      </a:lvl1pPr>
      <a:lvl2pPr algn="l" rtl="0" eaLnBrk="1" fontAlgn="base" hangingPunct="1">
        <a:lnSpc>
          <a:spcPct val="90000"/>
        </a:lnSpc>
        <a:spcBef>
          <a:spcPct val="0"/>
        </a:spcBef>
        <a:spcAft>
          <a:spcPct val="0"/>
        </a:spcAft>
        <a:defRPr sz="2800" b="1">
          <a:solidFill>
            <a:schemeClr val="tx2"/>
          </a:solidFill>
          <a:latin typeface="Arial" charset="0"/>
          <a:cs typeface="Arial" charset="0"/>
        </a:defRPr>
      </a:lvl2pPr>
      <a:lvl3pPr algn="l" rtl="0" eaLnBrk="1" fontAlgn="base" hangingPunct="1">
        <a:lnSpc>
          <a:spcPct val="90000"/>
        </a:lnSpc>
        <a:spcBef>
          <a:spcPct val="0"/>
        </a:spcBef>
        <a:spcAft>
          <a:spcPct val="0"/>
        </a:spcAft>
        <a:defRPr sz="2800" b="1">
          <a:solidFill>
            <a:schemeClr val="tx2"/>
          </a:solidFill>
          <a:latin typeface="Arial" charset="0"/>
          <a:cs typeface="Arial" charset="0"/>
        </a:defRPr>
      </a:lvl3pPr>
      <a:lvl4pPr algn="l" rtl="0" eaLnBrk="1" fontAlgn="base" hangingPunct="1">
        <a:lnSpc>
          <a:spcPct val="90000"/>
        </a:lnSpc>
        <a:spcBef>
          <a:spcPct val="0"/>
        </a:spcBef>
        <a:spcAft>
          <a:spcPct val="0"/>
        </a:spcAft>
        <a:defRPr sz="2800" b="1">
          <a:solidFill>
            <a:schemeClr val="tx2"/>
          </a:solidFill>
          <a:latin typeface="Arial" charset="0"/>
          <a:cs typeface="Arial" charset="0"/>
        </a:defRPr>
      </a:lvl4pPr>
      <a:lvl5pPr algn="l" rtl="0" eaLnBrk="1" fontAlgn="base" hangingPunct="1">
        <a:lnSpc>
          <a:spcPct val="90000"/>
        </a:lnSpc>
        <a:spcBef>
          <a:spcPct val="0"/>
        </a:spcBef>
        <a:spcAft>
          <a:spcPct val="0"/>
        </a:spcAft>
        <a:defRPr sz="2800" b="1">
          <a:solidFill>
            <a:schemeClr val="tx2"/>
          </a:solidFill>
          <a:latin typeface="Arial" charset="0"/>
          <a:cs typeface="Arial" charset="0"/>
        </a:defRPr>
      </a:lvl5pPr>
      <a:lvl6pPr marL="457200" algn="l" rtl="0" eaLnBrk="1" fontAlgn="base" hangingPunct="1">
        <a:lnSpc>
          <a:spcPct val="90000"/>
        </a:lnSpc>
        <a:spcBef>
          <a:spcPct val="0"/>
        </a:spcBef>
        <a:spcAft>
          <a:spcPct val="0"/>
        </a:spcAft>
        <a:defRPr sz="2800" b="1">
          <a:solidFill>
            <a:schemeClr val="tx2"/>
          </a:solidFill>
          <a:latin typeface="Arial" charset="0"/>
          <a:cs typeface="Arial" charset="0"/>
        </a:defRPr>
      </a:lvl6pPr>
      <a:lvl7pPr marL="914400" algn="l" rtl="0" eaLnBrk="1" fontAlgn="base" hangingPunct="1">
        <a:lnSpc>
          <a:spcPct val="90000"/>
        </a:lnSpc>
        <a:spcBef>
          <a:spcPct val="0"/>
        </a:spcBef>
        <a:spcAft>
          <a:spcPct val="0"/>
        </a:spcAft>
        <a:defRPr sz="2800" b="1">
          <a:solidFill>
            <a:schemeClr val="tx2"/>
          </a:solidFill>
          <a:latin typeface="Arial" charset="0"/>
          <a:cs typeface="Arial" charset="0"/>
        </a:defRPr>
      </a:lvl7pPr>
      <a:lvl8pPr marL="1371600" algn="l" rtl="0" eaLnBrk="1" fontAlgn="base" hangingPunct="1">
        <a:lnSpc>
          <a:spcPct val="90000"/>
        </a:lnSpc>
        <a:spcBef>
          <a:spcPct val="0"/>
        </a:spcBef>
        <a:spcAft>
          <a:spcPct val="0"/>
        </a:spcAft>
        <a:defRPr sz="2800" b="1">
          <a:solidFill>
            <a:schemeClr val="tx2"/>
          </a:solidFill>
          <a:latin typeface="Arial" charset="0"/>
          <a:cs typeface="Arial" charset="0"/>
        </a:defRPr>
      </a:lvl8pPr>
      <a:lvl9pPr marL="1828800" algn="l" rtl="0" eaLnBrk="1" fontAlgn="base" hangingPunct="1">
        <a:lnSpc>
          <a:spcPct val="90000"/>
        </a:lnSpc>
        <a:spcBef>
          <a:spcPct val="0"/>
        </a:spcBef>
        <a:spcAft>
          <a:spcPct val="0"/>
        </a:spcAft>
        <a:defRPr sz="2800" b="1">
          <a:solidFill>
            <a:schemeClr val="tx2"/>
          </a:solidFill>
          <a:latin typeface="Arial" charset="0"/>
          <a:cs typeface="Arial" charset="0"/>
        </a:defRPr>
      </a:lvl9pPr>
    </p:titleStyle>
    <p:bodyStyle>
      <a:lvl1pPr marL="231775" indent="-231775" algn="l" rtl="0" eaLnBrk="1" fontAlgn="base" hangingPunct="1">
        <a:lnSpc>
          <a:spcPct val="90000"/>
        </a:lnSpc>
        <a:spcBef>
          <a:spcPct val="50000"/>
        </a:spcBef>
        <a:spcAft>
          <a:spcPct val="0"/>
        </a:spcAft>
        <a:buClr>
          <a:schemeClr val="tx2"/>
        </a:buClr>
        <a:buChar char="•"/>
        <a:defRPr sz="2400">
          <a:solidFill>
            <a:schemeClr val="tx1"/>
          </a:solidFill>
          <a:latin typeface="+mn-lt"/>
          <a:ea typeface="+mn-ea"/>
          <a:cs typeface="+mn-cs"/>
        </a:defRPr>
      </a:lvl1pPr>
      <a:lvl2pPr marL="574675" indent="-228600" algn="l" rtl="0" eaLnBrk="1" fontAlgn="base" hangingPunct="1">
        <a:lnSpc>
          <a:spcPct val="90000"/>
        </a:lnSpc>
        <a:spcBef>
          <a:spcPct val="25000"/>
        </a:spcBef>
        <a:spcAft>
          <a:spcPct val="0"/>
        </a:spcAft>
        <a:buClr>
          <a:schemeClr val="tx2"/>
        </a:buClr>
        <a:buChar char="–"/>
        <a:defRPr sz="2000">
          <a:solidFill>
            <a:schemeClr val="tx1"/>
          </a:solidFill>
          <a:latin typeface="+mn-lt"/>
          <a:cs typeface="+mn-cs"/>
        </a:defRPr>
      </a:lvl2pPr>
      <a:lvl3pPr marL="860425" indent="-171450" algn="l" rtl="0" eaLnBrk="1" fontAlgn="base" hangingPunct="1">
        <a:lnSpc>
          <a:spcPct val="90000"/>
        </a:lnSpc>
        <a:spcBef>
          <a:spcPct val="25000"/>
        </a:spcBef>
        <a:spcAft>
          <a:spcPct val="0"/>
        </a:spcAft>
        <a:buClr>
          <a:schemeClr val="tx2"/>
        </a:buClr>
        <a:buChar char="•"/>
        <a:defRPr>
          <a:solidFill>
            <a:schemeClr val="tx1"/>
          </a:solidFill>
          <a:latin typeface="+mn-lt"/>
          <a:cs typeface="+mn-cs"/>
        </a:defRPr>
      </a:lvl3pPr>
      <a:lvl4pPr marL="1146175" indent="-171450" algn="l" rtl="0" eaLnBrk="1" fontAlgn="base" hangingPunct="1">
        <a:lnSpc>
          <a:spcPct val="90000"/>
        </a:lnSpc>
        <a:spcBef>
          <a:spcPct val="25000"/>
        </a:spcBef>
        <a:spcAft>
          <a:spcPct val="0"/>
        </a:spcAft>
        <a:buClr>
          <a:schemeClr val="tx2"/>
        </a:buClr>
        <a:buChar char="–"/>
        <a:defRPr sz="1600">
          <a:solidFill>
            <a:schemeClr val="tx1"/>
          </a:solidFill>
          <a:latin typeface="+mn-lt"/>
          <a:cs typeface="+mn-cs"/>
        </a:defRPr>
      </a:lvl4pPr>
      <a:lvl5pPr marL="1431925" indent="-171450" algn="l" rtl="0" eaLnBrk="1" fontAlgn="base" hangingPunct="1">
        <a:lnSpc>
          <a:spcPct val="90000"/>
        </a:lnSpc>
        <a:spcBef>
          <a:spcPct val="25000"/>
        </a:spcBef>
        <a:spcAft>
          <a:spcPct val="0"/>
        </a:spcAft>
        <a:buClr>
          <a:schemeClr val="tx2"/>
        </a:buClr>
        <a:buChar char="»"/>
        <a:defRPr sz="1600">
          <a:solidFill>
            <a:schemeClr val="tx1"/>
          </a:solidFill>
          <a:latin typeface="+mn-lt"/>
          <a:cs typeface="+mn-cs"/>
        </a:defRPr>
      </a:lvl5pPr>
      <a:lvl6pPr marL="1889125" indent="-171450" algn="l" rtl="0" eaLnBrk="1" fontAlgn="base" hangingPunct="1">
        <a:lnSpc>
          <a:spcPct val="90000"/>
        </a:lnSpc>
        <a:spcBef>
          <a:spcPct val="25000"/>
        </a:spcBef>
        <a:spcAft>
          <a:spcPct val="0"/>
        </a:spcAft>
        <a:buClr>
          <a:schemeClr val="tx2"/>
        </a:buClr>
        <a:buChar char="»"/>
        <a:defRPr sz="1600">
          <a:solidFill>
            <a:schemeClr val="tx1"/>
          </a:solidFill>
          <a:latin typeface="+mn-lt"/>
          <a:cs typeface="+mn-cs"/>
        </a:defRPr>
      </a:lvl6pPr>
      <a:lvl7pPr marL="2346325" indent="-171450" algn="l" rtl="0" eaLnBrk="1" fontAlgn="base" hangingPunct="1">
        <a:lnSpc>
          <a:spcPct val="90000"/>
        </a:lnSpc>
        <a:spcBef>
          <a:spcPct val="25000"/>
        </a:spcBef>
        <a:spcAft>
          <a:spcPct val="0"/>
        </a:spcAft>
        <a:buClr>
          <a:schemeClr val="tx2"/>
        </a:buClr>
        <a:buChar char="»"/>
        <a:defRPr sz="1600">
          <a:solidFill>
            <a:schemeClr val="tx1"/>
          </a:solidFill>
          <a:latin typeface="+mn-lt"/>
          <a:cs typeface="+mn-cs"/>
        </a:defRPr>
      </a:lvl7pPr>
      <a:lvl8pPr marL="2803525" indent="-171450" algn="l" rtl="0" eaLnBrk="1" fontAlgn="base" hangingPunct="1">
        <a:lnSpc>
          <a:spcPct val="90000"/>
        </a:lnSpc>
        <a:spcBef>
          <a:spcPct val="25000"/>
        </a:spcBef>
        <a:spcAft>
          <a:spcPct val="0"/>
        </a:spcAft>
        <a:buClr>
          <a:schemeClr val="tx2"/>
        </a:buClr>
        <a:buChar char="»"/>
        <a:defRPr sz="1600">
          <a:solidFill>
            <a:schemeClr val="tx1"/>
          </a:solidFill>
          <a:latin typeface="+mn-lt"/>
          <a:cs typeface="+mn-cs"/>
        </a:defRPr>
      </a:lvl8pPr>
      <a:lvl9pPr marL="3260725" indent="-171450" algn="l" rtl="0" eaLnBrk="1" fontAlgn="base" hangingPunct="1">
        <a:lnSpc>
          <a:spcPct val="90000"/>
        </a:lnSpc>
        <a:spcBef>
          <a:spcPct val="25000"/>
        </a:spcBef>
        <a:spcAft>
          <a:spcPct val="0"/>
        </a:spcAft>
        <a:buClr>
          <a:schemeClr val="tx2"/>
        </a:buClr>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jpg"/><Relationship Id="rId3" Type="http://schemas.openxmlformats.org/officeDocument/2006/relationships/image" Target="../media/image9.png"/></Relationships>
</file>

<file path=ppt/slides/_rels/slide10.xml.rels><?xml version="1.0" encoding="UTF-8" standalone="yes"?>
<Relationships xmlns="http://schemas.openxmlformats.org/package/2006/relationships"><Relationship Id="rId11" Type="http://schemas.openxmlformats.org/officeDocument/2006/relationships/image" Target="../media/image60.png"/><Relationship Id="rId12" Type="http://schemas.openxmlformats.org/officeDocument/2006/relationships/image" Target="../media/image61.png"/><Relationship Id="rId13" Type="http://schemas.openxmlformats.org/officeDocument/2006/relationships/image" Target="../media/image62.png"/><Relationship Id="rId14" Type="http://schemas.openxmlformats.org/officeDocument/2006/relationships/image" Target="../media/image63.png"/><Relationship Id="rId15" Type="http://schemas.openxmlformats.org/officeDocument/2006/relationships/image" Target="../media/image64.jpeg"/><Relationship Id="rId16" Type="http://schemas.openxmlformats.org/officeDocument/2006/relationships/image" Target="../media/image65.jpeg"/><Relationship Id="rId17" Type="http://schemas.openxmlformats.org/officeDocument/2006/relationships/image" Target="../media/image66.jpeg"/><Relationship Id="rId18" Type="http://schemas.openxmlformats.org/officeDocument/2006/relationships/image" Target="../media/image67.png"/><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52.jpeg"/><Relationship Id="rId4" Type="http://schemas.openxmlformats.org/officeDocument/2006/relationships/image" Target="../media/image53.png"/><Relationship Id="rId5" Type="http://schemas.openxmlformats.org/officeDocument/2006/relationships/image" Target="../media/image54.jpeg"/><Relationship Id="rId6" Type="http://schemas.openxmlformats.org/officeDocument/2006/relationships/image" Target="../media/image55.jpeg"/><Relationship Id="rId7" Type="http://schemas.openxmlformats.org/officeDocument/2006/relationships/image" Target="../media/image56.png"/><Relationship Id="rId8" Type="http://schemas.openxmlformats.org/officeDocument/2006/relationships/image" Target="../media/image57.png"/><Relationship Id="rId9" Type="http://schemas.openxmlformats.org/officeDocument/2006/relationships/image" Target="../media/image58.png"/><Relationship Id="rId10" Type="http://schemas.openxmlformats.org/officeDocument/2006/relationships/image" Target="../media/image59.png"/></Relationships>
</file>

<file path=ppt/slides/_rels/slide11.xml.rels><?xml version="1.0" encoding="UTF-8" standalone="yes"?>
<Relationships xmlns="http://schemas.openxmlformats.org/package/2006/relationships"><Relationship Id="rId3" Type="http://schemas.openxmlformats.org/officeDocument/2006/relationships/image" Target="../media/image68.png"/><Relationship Id="rId4" Type="http://schemas.openxmlformats.org/officeDocument/2006/relationships/image" Target="../media/image69.png"/><Relationship Id="rId5" Type="http://schemas.openxmlformats.org/officeDocument/2006/relationships/image" Target="../media/image12.png"/><Relationship Id="rId6" Type="http://schemas.openxmlformats.org/officeDocument/2006/relationships/image" Target="../media/image14.png"/><Relationship Id="rId7" Type="http://schemas.openxmlformats.org/officeDocument/2006/relationships/image" Target="../media/image70.png"/><Relationship Id="rId8" Type="http://schemas.openxmlformats.org/officeDocument/2006/relationships/image" Target="../media/image71.png"/><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73.png"/><Relationship Id="rId5" Type="http://schemas.openxmlformats.org/officeDocument/2006/relationships/image" Target="../media/image74.png"/><Relationship Id="rId6" Type="http://schemas.openxmlformats.org/officeDocument/2006/relationships/image" Target="../media/image75.png"/><Relationship Id="rId7" Type="http://schemas.openxmlformats.org/officeDocument/2006/relationships/image" Target="../media/image76.png"/><Relationship Id="rId8" Type="http://schemas.openxmlformats.org/officeDocument/2006/relationships/image" Target="../media/image77.png"/><Relationship Id="rId9" Type="http://schemas.openxmlformats.org/officeDocument/2006/relationships/image" Target="../media/image78.png"/><Relationship Id="rId10" Type="http://schemas.openxmlformats.org/officeDocument/2006/relationships/image" Target="../media/image79.png"/><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0.png"/><Relationship Id="rId4" Type="http://schemas.openxmlformats.org/officeDocument/2006/relationships/chart" Target="../charts/chart1.xml"/><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8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8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83.pn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84.png"/><Relationship Id="rId5" Type="http://schemas.openxmlformats.org/officeDocument/2006/relationships/image" Target="../media/image85.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jpeg"/><Relationship Id="rId6" Type="http://schemas.openxmlformats.org/officeDocument/2006/relationships/image" Target="../media/image35.png"/><Relationship Id="rId7" Type="http://schemas.openxmlformats.org/officeDocument/2006/relationships/image" Target="../media/image23.png"/><Relationship Id="rId8" Type="http://schemas.openxmlformats.org/officeDocument/2006/relationships/image" Target="../media/image86.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2.png"/><Relationship Id="rId5" Type="http://schemas.openxmlformats.org/officeDocument/2006/relationships/image" Target="../media/image87.png"/><Relationship Id="rId6" Type="http://schemas.openxmlformats.org/officeDocument/2006/relationships/image" Target="../media/image88.png"/><Relationship Id="rId7" Type="http://schemas.openxmlformats.org/officeDocument/2006/relationships/image" Target="../media/image18.png"/><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28.xml.rels><?xml version="1.0" encoding="UTF-8" standalone="yes"?>
<Relationships xmlns="http://schemas.openxmlformats.org/package/2006/relationships"><Relationship Id="rId3" Type="http://schemas.openxmlformats.org/officeDocument/2006/relationships/image" Target="../media/image89.png"/><Relationship Id="rId4" Type="http://schemas.openxmlformats.org/officeDocument/2006/relationships/image" Target="../media/image90.png"/><Relationship Id="rId5" Type="http://schemas.openxmlformats.org/officeDocument/2006/relationships/hyperlink" Target="http://nvd.nist.gov/" TargetMode="External"/><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9.xml.rels><?xml version="1.0" encoding="UTF-8" standalone="yes"?>
<Relationships xmlns="http://schemas.openxmlformats.org/package/2006/relationships"><Relationship Id="rId3" Type="http://schemas.openxmlformats.org/officeDocument/2006/relationships/image" Target="../media/image91.png"/><Relationship Id="rId4" Type="http://schemas.openxmlformats.org/officeDocument/2006/relationships/hyperlink" Target="http://www.dsd.gov.au/infosec/top35mitigationstrategies.htm" TargetMode="External"/><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15.png"/><Relationship Id="rId8" Type="http://schemas.openxmlformats.org/officeDocument/2006/relationships/image" Target="../media/image16.png"/><Relationship Id="rId9" Type="http://schemas.openxmlformats.org/officeDocument/2006/relationships/image" Target="../media/image17.png"/><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32.xml.rels><?xml version="1.0" encoding="UTF-8" standalone="yes"?>
<Relationships xmlns="http://schemas.openxmlformats.org/package/2006/relationships"><Relationship Id="rId3" Type="http://schemas.openxmlformats.org/officeDocument/2006/relationships/image" Target="../media/image93.png"/><Relationship Id="rId4" Type="http://schemas.openxmlformats.org/officeDocument/2006/relationships/image" Target="../media/image94.png"/><Relationship Id="rId5" Type="http://schemas.openxmlformats.org/officeDocument/2006/relationships/image" Target="../media/image95.png"/><Relationship Id="rId6" Type="http://schemas.openxmlformats.org/officeDocument/2006/relationships/image" Target="../media/image96.png"/><Relationship Id="rId1" Type="http://schemas.openxmlformats.org/officeDocument/2006/relationships/slideLayout" Target="../slideLayouts/slideLayout6.xml"/><Relationship Id="rId2" Type="http://schemas.openxmlformats.org/officeDocument/2006/relationships/image" Target="../media/image92.png"/></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hyperlink" Target="http://www.techshout.com/images/red-hat-logo-may08.jpg" TargetMode="External"/><Relationship Id="rId5" Type="http://schemas.openxmlformats.org/officeDocument/2006/relationships/image" Target="../media/image98.jpeg"/><Relationship Id="rId6" Type="http://schemas.openxmlformats.org/officeDocument/2006/relationships/image" Target="../media/image45.png"/><Relationship Id="rId7" Type="http://schemas.openxmlformats.org/officeDocument/2006/relationships/image" Target="../media/image99.png"/><Relationship Id="rId8" Type="http://schemas.openxmlformats.org/officeDocument/2006/relationships/image" Target="../media/image100.jpeg"/><Relationship Id="rId9" Type="http://schemas.openxmlformats.org/officeDocument/2006/relationships/hyperlink" Target="http://www.eweek.com/c/a/Security/Microsoft-Warns-of-Windows-Security-Vulnerability-734012/" TargetMode="External"/><Relationship Id="rId1" Type="http://schemas.openxmlformats.org/officeDocument/2006/relationships/slideLayout" Target="../slideLayouts/slideLayout6.xml"/><Relationship Id="rId2" Type="http://schemas.openxmlformats.org/officeDocument/2006/relationships/image" Target="../media/image97.png"/></Relationships>
</file>

<file path=ppt/slides/_rels/slide34.xml.rels><?xml version="1.0" encoding="UTF-8" standalone="yes"?>
<Relationships xmlns="http://schemas.openxmlformats.org/package/2006/relationships"><Relationship Id="rId3" Type="http://schemas.openxmlformats.org/officeDocument/2006/relationships/image" Target="../media/image101.jpeg"/><Relationship Id="rId4" Type="http://schemas.openxmlformats.org/officeDocument/2006/relationships/image" Target="../media/image102.jpeg"/><Relationship Id="rId5" Type="http://schemas.openxmlformats.org/officeDocument/2006/relationships/image" Target="../media/image103.jpeg"/><Relationship Id="rId1" Type="http://schemas.openxmlformats.org/officeDocument/2006/relationships/slideLayout" Target="../slideLayouts/slideLayout6.xml"/><Relationship Id="rId2" Type="http://schemas.openxmlformats.org/officeDocument/2006/relationships/hyperlink" Target="http://www.google.ca/imgres?imgurl=http://www.eltrade.com/uf/pictures/NCR_RealPOS70.jpg&amp;imgrefurl=http://www.eltrade.com/en/products/hardware/POS-terminals&amp;usg=__3gttfYyVFAX1lRlbqMhUE9tNxhs=&amp;h=573&amp;w=500&amp;sz=57&amp;hl=en&amp;start=4&amp;um=1&amp;itbs=1&amp;tbnid=HPw3DBDUQJR6sM:&amp;tbnh=134&amp;tbnw=117&amp;prev=/images?q=POS+device&amp;um=1&amp;hl=en&amp;sa=N&amp;rlz=1T4DBCA_enCA240CA242&amp;tbs=isch:1"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104.png"/><Relationship Id="rId4" Type="http://schemas.openxmlformats.org/officeDocument/2006/relationships/image" Target="../media/image105.png"/><Relationship Id="rId5" Type="http://schemas.openxmlformats.org/officeDocument/2006/relationships/image" Target="../media/image87.png"/><Relationship Id="rId6" Type="http://schemas.openxmlformats.org/officeDocument/2006/relationships/image" Target="../media/image106.png"/><Relationship Id="rId7" Type="http://schemas.openxmlformats.org/officeDocument/2006/relationships/image" Target="../media/image107.png"/><Relationship Id="rId8" Type="http://schemas.openxmlformats.org/officeDocument/2006/relationships/image" Target="../media/image108.png"/><Relationship Id="rId9" Type="http://schemas.openxmlformats.org/officeDocument/2006/relationships/image" Target="../media/image109.png"/><Relationship Id="rId10" Type="http://schemas.openxmlformats.org/officeDocument/2006/relationships/image" Target="../media/image56.png"/><Relationship Id="rId11" Type="http://schemas.openxmlformats.org/officeDocument/2006/relationships/image" Target="../media/image57.png"/><Relationship Id="rId1" Type="http://schemas.openxmlformats.org/officeDocument/2006/relationships/slideLayout" Target="../slideLayouts/slideLayout4.xml"/><Relationship Id="rId2" Type="http://schemas.openxmlformats.org/officeDocument/2006/relationships/notesSlide" Target="../notesSlides/notesSlide2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1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s>
</file>

<file path=ppt/slides/_rels/slide38.xml.rels><?xml version="1.0" encoding="UTF-8" standalone="yes"?>
<Relationships xmlns="http://schemas.openxmlformats.org/package/2006/relationships"><Relationship Id="rId3" Type="http://schemas.openxmlformats.org/officeDocument/2006/relationships/image" Target="../media/image104.png"/><Relationship Id="rId4" Type="http://schemas.openxmlformats.org/officeDocument/2006/relationships/image" Target="../media/image105.png"/><Relationship Id="rId5" Type="http://schemas.openxmlformats.org/officeDocument/2006/relationships/image" Target="../media/image87.png"/><Relationship Id="rId6" Type="http://schemas.openxmlformats.org/officeDocument/2006/relationships/image" Target="../media/image106.png"/><Relationship Id="rId7" Type="http://schemas.openxmlformats.org/officeDocument/2006/relationships/image" Target="../media/image107.png"/><Relationship Id="rId8" Type="http://schemas.openxmlformats.org/officeDocument/2006/relationships/image" Target="../media/image108.png"/><Relationship Id="rId9" Type="http://schemas.openxmlformats.org/officeDocument/2006/relationships/image" Target="../media/image109.png"/><Relationship Id="rId10" Type="http://schemas.openxmlformats.org/officeDocument/2006/relationships/image" Target="../media/image56.png"/><Relationship Id="rId11" Type="http://schemas.openxmlformats.org/officeDocument/2006/relationships/image" Target="../media/image57.png"/><Relationship Id="rId1" Type="http://schemas.openxmlformats.org/officeDocument/2006/relationships/slideLayout" Target="../slideLayouts/slideLayout4.xml"/><Relationship Id="rId2" Type="http://schemas.openxmlformats.org/officeDocument/2006/relationships/notesSlide" Target="../notesSlides/notesSlide2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3.png"/><Relationship Id="rId5" Type="http://schemas.openxmlformats.org/officeDocument/2006/relationships/image" Target="../media/image12.png"/><Relationship Id="rId6" Type="http://schemas.openxmlformats.org/officeDocument/2006/relationships/image" Target="../media/image18.pn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87.png"/><Relationship Id="rId5" Type="http://schemas.openxmlformats.org/officeDocument/2006/relationships/image" Target="../media/image12.png"/><Relationship Id="rId6" Type="http://schemas.openxmlformats.org/officeDocument/2006/relationships/image" Target="../media/image18.png"/><Relationship Id="rId1" Type="http://schemas.openxmlformats.org/officeDocument/2006/relationships/slideLayout" Target="../slideLayouts/slideLayout23.xml"/><Relationship Id="rId2" Type="http://schemas.openxmlformats.org/officeDocument/2006/relationships/notesSlide" Target="../notesSlides/notesSlide2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9.xml"/><Relationship Id="rId3" Type="http://schemas.openxmlformats.org/officeDocument/2006/relationships/image" Target="../media/image111.png"/></Relationships>
</file>

<file path=ppt/slides/_rels/slide43.xml.rels><?xml version="1.0" encoding="UTF-8" standalone="yes"?>
<Relationships xmlns="http://schemas.openxmlformats.org/package/2006/relationships"><Relationship Id="rId3" Type="http://schemas.openxmlformats.org/officeDocument/2006/relationships/image" Target="../media/image109.png"/><Relationship Id="rId4" Type="http://schemas.openxmlformats.org/officeDocument/2006/relationships/image" Target="../media/image112.png"/><Relationship Id="rId1" Type="http://schemas.openxmlformats.org/officeDocument/2006/relationships/slideLayout" Target="../slideLayouts/slideLayout24.xml"/><Relationship Id="rId2" Type="http://schemas.openxmlformats.org/officeDocument/2006/relationships/notesSlide" Target="../notesSlides/notesSlide30.xml"/></Relationships>
</file>

<file path=ppt/slides/_rels/slide44.xml.rels><?xml version="1.0" encoding="UTF-8" standalone="yes"?>
<Relationships xmlns="http://schemas.openxmlformats.org/package/2006/relationships"><Relationship Id="rId3" Type="http://schemas.openxmlformats.org/officeDocument/2006/relationships/image" Target="../media/image114.png"/><Relationship Id="rId4" Type="http://schemas.openxmlformats.org/officeDocument/2006/relationships/image" Target="../media/image115.png"/><Relationship Id="rId1" Type="http://schemas.openxmlformats.org/officeDocument/2006/relationships/slideLayout" Target="../slideLayouts/slideLayout16.xml"/><Relationship Id="rId2" Type="http://schemas.openxmlformats.org/officeDocument/2006/relationships/image" Target="../media/image11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14.png"/><Relationship Id="rId3" Type="http://schemas.openxmlformats.org/officeDocument/2006/relationships/image" Target="../media/image115.png"/></Relationships>
</file>

<file path=ppt/slides/_rels/slide46.xml.rels><?xml version="1.0" encoding="UTF-8" standalone="yes"?>
<Relationships xmlns="http://schemas.openxmlformats.org/package/2006/relationships"><Relationship Id="rId11" Type="http://schemas.openxmlformats.org/officeDocument/2006/relationships/diagramColors" Target="../diagrams/colors1.xml"/><Relationship Id="rId12" Type="http://schemas.microsoft.com/office/2007/relationships/diagramDrawing" Target="../diagrams/drawing1.xml"/><Relationship Id="rId13" Type="http://schemas.openxmlformats.org/officeDocument/2006/relationships/image" Target="../media/image112.png"/><Relationship Id="rId14" Type="http://schemas.openxmlformats.org/officeDocument/2006/relationships/image" Target="../media/image120.png"/><Relationship Id="rId1" Type="http://schemas.openxmlformats.org/officeDocument/2006/relationships/slideLayout" Target="../slideLayouts/slideLayout15.xml"/><Relationship Id="rId2" Type="http://schemas.openxmlformats.org/officeDocument/2006/relationships/notesSlide" Target="../notesSlides/notesSlide31.xml"/><Relationship Id="rId3" Type="http://schemas.openxmlformats.org/officeDocument/2006/relationships/image" Target="../media/image116.jpeg"/><Relationship Id="rId4" Type="http://schemas.openxmlformats.org/officeDocument/2006/relationships/image" Target="../media/image109.png"/><Relationship Id="rId5" Type="http://schemas.openxmlformats.org/officeDocument/2006/relationships/image" Target="../media/image117.png"/><Relationship Id="rId6" Type="http://schemas.openxmlformats.org/officeDocument/2006/relationships/image" Target="../media/image118.png"/><Relationship Id="rId7" Type="http://schemas.openxmlformats.org/officeDocument/2006/relationships/image" Target="../media/image119.png"/><Relationship Id="rId8" Type="http://schemas.openxmlformats.org/officeDocument/2006/relationships/diagramData" Target="../diagrams/data1.xml"/><Relationship Id="rId9" Type="http://schemas.openxmlformats.org/officeDocument/2006/relationships/diagramLayout" Target="../diagrams/layout1.xml"/><Relationship Id="rId10" Type="http://schemas.openxmlformats.org/officeDocument/2006/relationships/diagramQuickStyle" Target="../diagrams/quickStyle1.xml"/></Relationships>
</file>

<file path=ppt/slides/_rels/slide47.xml.rels><?xml version="1.0" encoding="UTF-8" standalone="yes"?>
<Relationships xmlns="http://schemas.openxmlformats.org/package/2006/relationships"><Relationship Id="rId9" Type="http://schemas.openxmlformats.org/officeDocument/2006/relationships/image" Target="../media/image126.png"/><Relationship Id="rId20" Type="http://schemas.openxmlformats.org/officeDocument/2006/relationships/image" Target="../media/image134.png"/><Relationship Id="rId10" Type="http://schemas.openxmlformats.org/officeDocument/2006/relationships/hyperlink" Target="http://aws.amazon.com/" TargetMode="External"/><Relationship Id="rId11" Type="http://schemas.openxmlformats.org/officeDocument/2006/relationships/image" Target="../media/image127.gif"/><Relationship Id="rId12" Type="http://schemas.openxmlformats.org/officeDocument/2006/relationships/hyperlink" Target="http://www.eucalyptus.com/" TargetMode="External"/><Relationship Id="rId13" Type="http://schemas.openxmlformats.org/officeDocument/2006/relationships/image" Target="../media/image128.png"/><Relationship Id="rId14" Type="http://schemas.openxmlformats.org/officeDocument/2006/relationships/image" Target="../media/image129.png"/><Relationship Id="rId15" Type="http://schemas.openxmlformats.org/officeDocument/2006/relationships/hyperlink" Target="http://www.rightscale.com/index.php" TargetMode="External"/><Relationship Id="rId16" Type="http://schemas.openxmlformats.org/officeDocument/2006/relationships/image" Target="../media/image130.gif"/><Relationship Id="rId17" Type="http://schemas.openxmlformats.org/officeDocument/2006/relationships/image" Target="../media/image131.png"/><Relationship Id="rId18" Type="http://schemas.openxmlformats.org/officeDocument/2006/relationships/image" Target="../media/image132.png"/><Relationship Id="rId19" Type="http://schemas.openxmlformats.org/officeDocument/2006/relationships/image" Target="../media/image133.png"/><Relationship Id="rId1" Type="http://schemas.openxmlformats.org/officeDocument/2006/relationships/slideLayout" Target="../slideLayouts/slideLayout21.xml"/><Relationship Id="rId2" Type="http://schemas.openxmlformats.org/officeDocument/2006/relationships/notesSlide" Target="../notesSlides/notesSlide32.xml"/><Relationship Id="rId3" Type="http://schemas.openxmlformats.org/officeDocument/2006/relationships/image" Target="../media/image121.png"/><Relationship Id="rId4" Type="http://schemas.openxmlformats.org/officeDocument/2006/relationships/image" Target="../media/image116.jpeg"/><Relationship Id="rId5" Type="http://schemas.openxmlformats.org/officeDocument/2006/relationships/image" Target="../media/image122.png"/><Relationship Id="rId6" Type="http://schemas.openxmlformats.org/officeDocument/2006/relationships/image" Target="../media/image123.png"/><Relationship Id="rId7" Type="http://schemas.openxmlformats.org/officeDocument/2006/relationships/image" Target="../media/image124.png"/><Relationship Id="rId8" Type="http://schemas.openxmlformats.org/officeDocument/2006/relationships/image" Target="../media/image12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35.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3.png"/><Relationship Id="rId5" Type="http://schemas.openxmlformats.org/officeDocument/2006/relationships/image" Target="../media/image12.png"/><Relationship Id="rId6" Type="http://schemas.openxmlformats.org/officeDocument/2006/relationships/image" Target="../media/image18.png"/><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3.png"/><Relationship Id="rId5" Type="http://schemas.openxmlformats.org/officeDocument/2006/relationships/image" Target="../media/image12.png"/><Relationship Id="rId6" Type="http://schemas.openxmlformats.org/officeDocument/2006/relationships/image" Target="../media/image18.png"/><Relationship Id="rId7" Type="http://schemas.openxmlformats.org/officeDocument/2006/relationships/image" Target="../media/image19.png"/><Relationship Id="rId8" Type="http://schemas.openxmlformats.org/officeDocument/2006/relationships/image" Target="../media/image20.png"/><Relationship Id="rId9" Type="http://schemas.openxmlformats.org/officeDocument/2006/relationships/image" Target="../media/image21.png"/><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8.xml.rels><?xml version="1.0" encoding="UTF-8" standalone="yes"?>
<Relationships xmlns="http://schemas.openxmlformats.org/package/2006/relationships"><Relationship Id="rId11" Type="http://schemas.openxmlformats.org/officeDocument/2006/relationships/image" Target="../media/image30.png"/><Relationship Id="rId12" Type="http://schemas.openxmlformats.org/officeDocument/2006/relationships/image" Target="../media/image31.png"/><Relationship Id="rId13" Type="http://schemas.openxmlformats.org/officeDocument/2006/relationships/image" Target="../media/image32.jpeg"/><Relationship Id="rId14" Type="http://schemas.openxmlformats.org/officeDocument/2006/relationships/image" Target="../media/image33.jpeg"/><Relationship Id="rId15" Type="http://schemas.openxmlformats.org/officeDocument/2006/relationships/image" Target="../media/image34.jpeg"/><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7" Type="http://schemas.openxmlformats.org/officeDocument/2006/relationships/image" Target="../media/image26.png"/><Relationship Id="rId8" Type="http://schemas.openxmlformats.org/officeDocument/2006/relationships/image" Target="../media/image27.png"/><Relationship Id="rId9" Type="http://schemas.openxmlformats.org/officeDocument/2006/relationships/image" Target="../media/image28.png"/><Relationship Id="rId10" Type="http://schemas.openxmlformats.org/officeDocument/2006/relationships/image" Target="../media/image29.jpeg"/></Relationships>
</file>

<file path=ppt/slides/_rels/slide9.xml.rels><?xml version="1.0" encoding="UTF-8" standalone="yes"?>
<Relationships xmlns="http://schemas.openxmlformats.org/package/2006/relationships"><Relationship Id="rId9" Type="http://schemas.openxmlformats.org/officeDocument/2006/relationships/image" Target="../media/image40.jpeg"/><Relationship Id="rId20" Type="http://schemas.openxmlformats.org/officeDocument/2006/relationships/image" Target="../media/image48.png"/><Relationship Id="rId21" Type="http://schemas.openxmlformats.org/officeDocument/2006/relationships/image" Target="../media/image49.png"/><Relationship Id="rId22" Type="http://schemas.openxmlformats.org/officeDocument/2006/relationships/image" Target="../media/image50.png"/><Relationship Id="rId23" Type="http://schemas.openxmlformats.org/officeDocument/2006/relationships/image" Target="../media/image51.png"/><Relationship Id="rId10" Type="http://schemas.openxmlformats.org/officeDocument/2006/relationships/image" Target="../media/image41.png"/><Relationship Id="rId11" Type="http://schemas.openxmlformats.org/officeDocument/2006/relationships/image" Target="../media/image31.png"/><Relationship Id="rId12" Type="http://schemas.openxmlformats.org/officeDocument/2006/relationships/image" Target="../media/image30.png"/><Relationship Id="rId13" Type="http://schemas.openxmlformats.org/officeDocument/2006/relationships/hyperlink" Target="http://aws.amazon.com/" TargetMode="External"/><Relationship Id="rId14" Type="http://schemas.openxmlformats.org/officeDocument/2006/relationships/image" Target="../media/image42.jpeg"/><Relationship Id="rId15" Type="http://schemas.openxmlformats.org/officeDocument/2006/relationships/image" Target="../media/image43.png"/><Relationship Id="rId16" Type="http://schemas.openxmlformats.org/officeDocument/2006/relationships/image" Target="../media/image44.png"/><Relationship Id="rId17" Type="http://schemas.openxmlformats.org/officeDocument/2006/relationships/image" Target="../media/image45.png"/><Relationship Id="rId18" Type="http://schemas.openxmlformats.org/officeDocument/2006/relationships/image" Target="../media/image46.png"/><Relationship Id="rId19" Type="http://schemas.openxmlformats.org/officeDocument/2006/relationships/image" Target="../media/image47.png"/><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38.jpeg"/><Relationship Id="rId7" Type="http://schemas.openxmlformats.org/officeDocument/2006/relationships/image" Target="../media/image23.png"/><Relationship Id="rId8" Type="http://schemas.openxmlformats.org/officeDocument/2006/relationships/image" Target="../media/image3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08" y="27384"/>
            <a:ext cx="9252520" cy="6858000"/>
          </a:xfrm>
          <a:prstGeom prst="rect">
            <a:avLst/>
          </a:prstGeom>
        </p:spPr>
      </p:pic>
      <p:sp>
        <p:nvSpPr>
          <p:cNvPr id="7" name="文字方塊 6"/>
          <p:cNvSpPr txBox="1"/>
          <p:nvPr/>
        </p:nvSpPr>
        <p:spPr>
          <a:xfrm>
            <a:off x="1259632" y="5922155"/>
            <a:ext cx="7632848" cy="584776"/>
          </a:xfrm>
          <a:prstGeom prst="rect">
            <a:avLst/>
          </a:prstGeom>
          <a:noFill/>
        </p:spPr>
        <p:txBody>
          <a:bodyPr wrap="square" rtlCol="0">
            <a:spAutoFit/>
          </a:bodyPr>
          <a:lstStyle/>
          <a:p>
            <a:pPr algn="ctr"/>
            <a:r>
              <a:rPr lang="en-US" altLang="zh-TW" sz="3200" dirty="0" smtClean="0"/>
              <a:t>Daniel </a:t>
            </a:r>
            <a:r>
              <a:rPr lang="en-US" altLang="zh-TW" sz="3200" dirty="0" smtClean="0"/>
              <a:t>Hetenyi – </a:t>
            </a:r>
            <a:r>
              <a:rPr lang="en-US" altLang="zh-TW" dirty="0" err="1" smtClean="0"/>
              <a:t>daniel</a:t>
            </a:r>
            <a:r>
              <a:rPr lang="en-US" altLang="zh-TW" dirty="0" err="1" smtClean="0"/>
              <a:t>_hetenyi@trendmicro.com</a:t>
            </a:r>
            <a:endParaRPr lang="zh-TW" altLang="en-US" dirty="0"/>
          </a:p>
        </p:txBody>
      </p:sp>
      <p:pic>
        <p:nvPicPr>
          <p:cNvPr id="10" name="圖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1574" y="4675245"/>
            <a:ext cx="7148619" cy="1305744"/>
          </a:xfrm>
          <a:prstGeom prst="rect">
            <a:avLst/>
          </a:prstGeom>
        </p:spPr>
      </p:pic>
    </p:spTree>
    <p:extLst>
      <p:ext uri="{BB962C8B-B14F-4D97-AF65-F5344CB8AC3E}">
        <p14:creationId xmlns:p14="http://schemas.microsoft.com/office/powerpoint/2010/main" val="219531401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7" name="Picture 2" descr="http://t1.gstatic.com/images?q=tbn:ANd9GcS2j1Bx2RYiwGEeY-LTVXSIsINMZF0h7tsydrVvY9XjfbWrqozI"/>
          <p:cNvPicPr>
            <a:picLocks noChangeAspect="1" noChangeArrowheads="1"/>
          </p:cNvPicPr>
          <p:nvPr/>
        </p:nvPicPr>
        <p:blipFill>
          <a:blip r:embed="rId3" cstate="print"/>
          <a:srcRect/>
          <a:stretch>
            <a:fillRect/>
          </a:stretch>
        </p:blipFill>
        <p:spPr bwMode="auto">
          <a:xfrm>
            <a:off x="7329488" y="2628900"/>
            <a:ext cx="828675" cy="719138"/>
          </a:xfrm>
          <a:prstGeom prst="rect">
            <a:avLst/>
          </a:prstGeom>
          <a:noFill/>
          <a:ln w="9525">
            <a:noFill/>
            <a:miter lim="800000"/>
            <a:headEnd/>
            <a:tailEnd/>
          </a:ln>
        </p:spPr>
      </p:pic>
      <p:pic>
        <p:nvPicPr>
          <p:cNvPr id="121858" name="Picture 2" descr="http://t1.gstatic.com/images?q=tbn:ANd9GcS2j1Bx2RYiwGEeY-LTVXSIsINMZF0h7tsydrVvY9XjfbWrqozI"/>
          <p:cNvPicPr>
            <a:picLocks noChangeAspect="1" noChangeArrowheads="1"/>
          </p:cNvPicPr>
          <p:nvPr/>
        </p:nvPicPr>
        <p:blipFill>
          <a:blip r:embed="rId3" cstate="print"/>
          <a:srcRect/>
          <a:stretch>
            <a:fillRect/>
          </a:stretch>
        </p:blipFill>
        <p:spPr bwMode="auto">
          <a:xfrm>
            <a:off x="1681255" y="5262563"/>
            <a:ext cx="828675" cy="719137"/>
          </a:xfrm>
          <a:prstGeom prst="rect">
            <a:avLst/>
          </a:prstGeom>
          <a:noFill/>
          <a:ln w="9525">
            <a:noFill/>
            <a:miter lim="800000"/>
            <a:headEnd/>
            <a:tailEnd/>
          </a:ln>
        </p:spPr>
      </p:pic>
      <p:pic>
        <p:nvPicPr>
          <p:cNvPr id="56" name="Picture 2"/>
          <p:cNvPicPr>
            <a:picLocks noChangeAspect="1" noChangeArrowheads="1"/>
          </p:cNvPicPr>
          <p:nvPr/>
        </p:nvPicPr>
        <p:blipFill>
          <a:blip r:embed="rId4" cstate="print">
            <a:clrChange>
              <a:clrFrom>
                <a:srgbClr val="FFFFFF"/>
              </a:clrFrom>
              <a:clrTo>
                <a:srgbClr val="FFFFFF">
                  <a:alpha val="0"/>
                </a:srgbClr>
              </a:clrTo>
            </a:clrChange>
          </a:blip>
          <a:srcRect l="10278" t="56573" r="76527" b="20699"/>
          <a:stretch>
            <a:fillRect/>
          </a:stretch>
        </p:blipFill>
        <p:spPr bwMode="auto">
          <a:xfrm>
            <a:off x="1530350" y="4127500"/>
            <a:ext cx="1322388" cy="1350963"/>
          </a:xfrm>
          <a:prstGeom prst="rect">
            <a:avLst/>
          </a:prstGeom>
          <a:noFill/>
          <a:ln w="9525">
            <a:noFill/>
            <a:miter lim="800000"/>
            <a:headEnd/>
            <a:tailEnd/>
          </a:ln>
        </p:spPr>
      </p:pic>
      <p:sp>
        <p:nvSpPr>
          <p:cNvPr id="121860" name="Title 1"/>
          <p:cNvSpPr>
            <a:spLocks noGrp="1"/>
          </p:cNvSpPr>
          <p:nvPr>
            <p:ph type="title"/>
          </p:nvPr>
        </p:nvSpPr>
        <p:spPr>
          <a:xfrm>
            <a:off x="307975" y="0"/>
            <a:ext cx="6718300" cy="544513"/>
          </a:xfrm>
        </p:spPr>
        <p:txBody>
          <a:bodyPr/>
          <a:lstStyle/>
          <a:p>
            <a:pPr eaLnBrk="1" hangingPunct="1"/>
            <a:r>
              <a:rPr lang="en-US" sz="2400" dirty="0" smtClean="0">
                <a:ea typeface="ＭＳ Ｐゴシック" pitchFamily="34" charset="-128"/>
              </a:rPr>
              <a:t>Deep Security </a:t>
            </a:r>
            <a:r>
              <a:rPr lang="x-none" sz="2400" dirty="0" smtClean="0">
                <a:ea typeface="ＭＳ Ｐゴシック" pitchFamily="34" charset="-128"/>
              </a:rPr>
              <a:t>Architecture</a:t>
            </a:r>
            <a:endParaRPr lang="en-US" sz="2400" dirty="0" smtClean="0">
              <a:ea typeface="ＭＳ Ｐゴシック" pitchFamily="34" charset="-128"/>
            </a:endParaRPr>
          </a:p>
        </p:txBody>
      </p:sp>
      <p:pic>
        <p:nvPicPr>
          <p:cNvPr id="61" name="Picture 7" descr="gray man"/>
          <p:cNvPicPr>
            <a:picLocks noChangeAspect="1" noChangeArrowheads="1"/>
          </p:cNvPicPr>
          <p:nvPr/>
        </p:nvPicPr>
        <p:blipFill>
          <a:blip r:embed="rId5" cstate="print">
            <a:duotone>
              <a:schemeClr val="accent4">
                <a:shade val="45000"/>
                <a:satMod val="135000"/>
              </a:schemeClr>
              <a:prstClr val="white"/>
            </a:duotone>
          </a:blip>
          <a:srcRect/>
          <a:stretch>
            <a:fillRect/>
          </a:stretch>
        </p:blipFill>
        <p:spPr bwMode="auto">
          <a:xfrm>
            <a:off x="1259387" y="1738600"/>
            <a:ext cx="723664" cy="826708"/>
          </a:xfrm>
          <a:prstGeom prst="rect">
            <a:avLst/>
          </a:prstGeom>
          <a:noFill/>
          <a:ln w="9525">
            <a:noFill/>
            <a:miter lim="800000"/>
            <a:headEnd/>
            <a:tailEnd/>
          </a:ln>
        </p:spPr>
      </p:pic>
      <p:cxnSp>
        <p:nvCxnSpPr>
          <p:cNvPr id="121866" name="Straight Arrow Connector 84"/>
          <p:cNvCxnSpPr>
            <a:cxnSpLocks noChangeShapeType="1"/>
          </p:cNvCxnSpPr>
          <p:nvPr/>
        </p:nvCxnSpPr>
        <p:spPr bwMode="auto">
          <a:xfrm rot="10800000">
            <a:off x="1982788" y="2152650"/>
            <a:ext cx="1533525" cy="3175"/>
          </a:xfrm>
          <a:prstGeom prst="straightConnector1">
            <a:avLst/>
          </a:prstGeom>
          <a:noFill/>
          <a:ln w="28575">
            <a:solidFill>
              <a:srgbClr val="4D4D4D"/>
            </a:solidFill>
            <a:round/>
            <a:headEnd/>
            <a:tailEnd type="arrow" w="med" len="med"/>
          </a:ln>
        </p:spPr>
      </p:cxnSp>
      <p:grpSp>
        <p:nvGrpSpPr>
          <p:cNvPr id="121867" name="Group 64"/>
          <p:cNvGrpSpPr>
            <a:grpSpLocks/>
          </p:cNvGrpSpPr>
          <p:nvPr/>
        </p:nvGrpSpPr>
        <p:grpSpPr bwMode="auto">
          <a:xfrm>
            <a:off x="2363788" y="1976438"/>
            <a:ext cx="719137" cy="681037"/>
            <a:chOff x="1104900" y="5486400"/>
            <a:chExt cx="719138" cy="681038"/>
          </a:xfrm>
        </p:grpSpPr>
        <p:sp>
          <p:nvSpPr>
            <p:cNvPr id="121939" name="TextBox 61"/>
            <p:cNvSpPr txBox="1">
              <a:spLocks noChangeArrowheads="1"/>
            </p:cNvSpPr>
            <p:nvPr/>
          </p:nvSpPr>
          <p:spPr bwMode="auto">
            <a:xfrm>
              <a:off x="1104900" y="5905500"/>
              <a:ext cx="719138" cy="261938"/>
            </a:xfrm>
            <a:prstGeom prst="rect">
              <a:avLst/>
            </a:prstGeom>
            <a:noFill/>
            <a:ln w="9525">
              <a:noFill/>
              <a:miter lim="800000"/>
              <a:headEnd/>
              <a:tailEnd/>
            </a:ln>
          </p:spPr>
          <p:txBody>
            <a:bodyPr wrap="none">
              <a:spAutoFit/>
            </a:bodyPr>
            <a:lstStyle/>
            <a:p>
              <a:r>
                <a:rPr lang="en-US" sz="1100"/>
                <a:t>Reports</a:t>
              </a:r>
              <a:endParaRPr lang="en-US" sz="1400"/>
            </a:p>
          </p:txBody>
        </p:sp>
        <p:pic>
          <p:nvPicPr>
            <p:cNvPr id="18460" name="Picture 18" descr="reports01"/>
            <p:cNvPicPr>
              <a:picLocks noChangeAspect="1" noChangeArrowheads="1"/>
            </p:cNvPicPr>
            <p:nvPr/>
          </p:nvPicPr>
          <p:blipFill>
            <a:blip r:embed="rId6" cstate="print">
              <a:duotone>
                <a:schemeClr val="accent2">
                  <a:shade val="45000"/>
                  <a:satMod val="135000"/>
                </a:schemeClr>
                <a:prstClr val="white"/>
              </a:duotone>
            </a:blip>
            <a:srcRect/>
            <a:stretch>
              <a:fillRect/>
            </a:stretch>
          </p:blipFill>
          <p:spPr bwMode="auto">
            <a:xfrm>
              <a:off x="1333500" y="5486400"/>
              <a:ext cx="341313" cy="425450"/>
            </a:xfrm>
            <a:prstGeom prst="rect">
              <a:avLst/>
            </a:prstGeom>
            <a:noFill/>
            <a:ln w="9525">
              <a:noFill/>
              <a:miter lim="800000"/>
              <a:headEnd/>
              <a:tailEnd/>
            </a:ln>
          </p:spPr>
        </p:pic>
      </p:grpSp>
      <p:grpSp>
        <p:nvGrpSpPr>
          <p:cNvPr id="2" name="Group 1"/>
          <p:cNvGrpSpPr/>
          <p:nvPr/>
        </p:nvGrpSpPr>
        <p:grpSpPr>
          <a:xfrm>
            <a:off x="3516313" y="869949"/>
            <a:ext cx="1931987" cy="2197101"/>
            <a:chOff x="3516313" y="869949"/>
            <a:chExt cx="1931987" cy="2197101"/>
          </a:xfrm>
        </p:grpSpPr>
        <p:pic>
          <p:nvPicPr>
            <p:cNvPr id="121861" name="Picture 2"/>
            <p:cNvPicPr>
              <a:picLocks noChangeAspect="1" noChangeArrowheads="1"/>
            </p:cNvPicPr>
            <p:nvPr/>
          </p:nvPicPr>
          <p:blipFill>
            <a:blip r:embed="rId7" cstate="print"/>
            <a:srcRect/>
            <a:stretch>
              <a:fillRect/>
            </a:stretch>
          </p:blipFill>
          <p:spPr bwMode="auto">
            <a:xfrm>
              <a:off x="3516313" y="1366838"/>
              <a:ext cx="1931987" cy="1700212"/>
            </a:xfrm>
            <a:prstGeom prst="rect">
              <a:avLst/>
            </a:prstGeom>
            <a:noFill/>
            <a:ln w="9525">
              <a:noFill/>
              <a:miter lim="800000"/>
              <a:headEnd/>
              <a:tailEnd/>
            </a:ln>
          </p:spPr>
        </p:pic>
        <p:sp>
          <p:nvSpPr>
            <p:cNvPr id="47" name="Rounded Rectangle 46"/>
            <p:cNvSpPr/>
            <p:nvPr/>
          </p:nvSpPr>
          <p:spPr bwMode="auto">
            <a:xfrm>
              <a:off x="3866062" y="869949"/>
              <a:ext cx="1219199" cy="459832"/>
            </a:xfrm>
            <a:prstGeom prst="roundRect">
              <a:avLst/>
            </a:prstGeom>
            <a:solidFill>
              <a:srgbClr val="C00000"/>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a:spcBef>
                  <a:spcPts val="0"/>
                </a:spcBef>
                <a:defRPr/>
              </a:pPr>
              <a:r>
                <a:rPr lang="en-US" sz="1200" dirty="0">
                  <a:solidFill>
                    <a:schemeClr val="bg1"/>
                  </a:solidFill>
                  <a:ea typeface="+mn-ea"/>
                </a:rPr>
                <a:t>Deep Security</a:t>
              </a:r>
            </a:p>
            <a:p>
              <a:pPr>
                <a:spcBef>
                  <a:spcPts val="0"/>
                </a:spcBef>
                <a:defRPr/>
              </a:pPr>
              <a:r>
                <a:rPr lang="en-US" sz="1200" dirty="0">
                  <a:solidFill>
                    <a:schemeClr val="bg1"/>
                  </a:solidFill>
                  <a:ea typeface="+mn-ea"/>
                </a:rPr>
                <a:t>Manager</a:t>
              </a:r>
            </a:p>
          </p:txBody>
        </p:sp>
        <p:pic>
          <p:nvPicPr>
            <p:cNvPr id="121868" name="Picture 3"/>
            <p:cNvPicPr>
              <a:picLocks noChangeAspect="1" noChangeArrowheads="1"/>
            </p:cNvPicPr>
            <p:nvPr/>
          </p:nvPicPr>
          <p:blipFill>
            <a:blip r:embed="rId8" cstate="print"/>
            <a:srcRect/>
            <a:stretch>
              <a:fillRect/>
            </a:stretch>
          </p:blipFill>
          <p:spPr bwMode="auto">
            <a:xfrm>
              <a:off x="3616325" y="1458913"/>
              <a:ext cx="1717675" cy="1109662"/>
            </a:xfrm>
            <a:prstGeom prst="rect">
              <a:avLst/>
            </a:prstGeom>
            <a:noFill/>
            <a:ln w="9525">
              <a:noFill/>
              <a:miter lim="800000"/>
              <a:headEnd/>
              <a:tailEnd/>
            </a:ln>
          </p:spPr>
        </p:pic>
      </p:grpSp>
      <p:sp>
        <p:nvSpPr>
          <p:cNvPr id="48" name="Rounded Rectangle 47"/>
          <p:cNvSpPr/>
          <p:nvPr/>
        </p:nvSpPr>
        <p:spPr bwMode="auto">
          <a:xfrm>
            <a:off x="184099" y="4374921"/>
            <a:ext cx="1219302" cy="457277"/>
          </a:xfrm>
          <a:prstGeom prst="roundRect">
            <a:avLst/>
          </a:prstGeom>
          <a:solidFill>
            <a:srgbClr val="C00000"/>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a:spcBef>
                <a:spcPts val="0"/>
              </a:spcBef>
              <a:defRPr/>
            </a:pPr>
            <a:r>
              <a:rPr lang="en-US" sz="1200" dirty="0">
                <a:solidFill>
                  <a:schemeClr val="bg1"/>
                </a:solidFill>
                <a:ea typeface="+mn-ea"/>
              </a:rPr>
              <a:t>Deep Security </a:t>
            </a:r>
          </a:p>
          <a:p>
            <a:pPr>
              <a:spcBef>
                <a:spcPts val="0"/>
              </a:spcBef>
              <a:defRPr/>
            </a:pPr>
            <a:r>
              <a:rPr lang="en-US" sz="1200" dirty="0">
                <a:solidFill>
                  <a:schemeClr val="bg1"/>
                </a:solidFill>
                <a:ea typeface="+mn-ea"/>
              </a:rPr>
              <a:t>Agent</a:t>
            </a:r>
          </a:p>
        </p:txBody>
      </p:sp>
      <p:pic>
        <p:nvPicPr>
          <p:cNvPr id="121872" name="Picture 30" descr="agent_high.png"/>
          <p:cNvPicPr>
            <a:picLocks noChangeAspect="1"/>
          </p:cNvPicPr>
          <p:nvPr/>
        </p:nvPicPr>
        <p:blipFill>
          <a:blip r:embed="rId9" cstate="print"/>
          <a:srcRect/>
          <a:stretch>
            <a:fillRect/>
          </a:stretch>
        </p:blipFill>
        <p:spPr bwMode="auto">
          <a:xfrm>
            <a:off x="1947863" y="4127500"/>
            <a:ext cx="404812" cy="404813"/>
          </a:xfrm>
          <a:prstGeom prst="rect">
            <a:avLst/>
          </a:prstGeom>
          <a:noFill/>
          <a:ln w="9525">
            <a:noFill/>
            <a:miter lim="800000"/>
            <a:headEnd/>
            <a:tailEnd/>
          </a:ln>
        </p:spPr>
      </p:pic>
      <p:pic>
        <p:nvPicPr>
          <p:cNvPr id="121873" name="Picture 11" descr="agent_high.png"/>
          <p:cNvPicPr>
            <a:picLocks noChangeAspect="1"/>
          </p:cNvPicPr>
          <p:nvPr/>
        </p:nvPicPr>
        <p:blipFill>
          <a:blip r:embed="rId10" cstate="print"/>
          <a:srcRect/>
          <a:stretch>
            <a:fillRect/>
          </a:stretch>
        </p:blipFill>
        <p:spPr bwMode="auto">
          <a:xfrm>
            <a:off x="5821363" y="5118100"/>
            <a:ext cx="192087" cy="192088"/>
          </a:xfrm>
          <a:prstGeom prst="rect">
            <a:avLst/>
          </a:prstGeom>
          <a:noFill/>
          <a:ln w="9525">
            <a:noFill/>
            <a:miter lim="800000"/>
            <a:headEnd/>
            <a:tailEnd/>
          </a:ln>
        </p:spPr>
      </p:pic>
      <p:sp>
        <p:nvSpPr>
          <p:cNvPr id="55" name="Rounded Rectangle 54"/>
          <p:cNvSpPr/>
          <p:nvPr/>
        </p:nvSpPr>
        <p:spPr bwMode="auto">
          <a:xfrm>
            <a:off x="3537537" y="4345606"/>
            <a:ext cx="1447800" cy="533477"/>
          </a:xfrm>
          <a:prstGeom prst="roundRect">
            <a:avLst/>
          </a:prstGeom>
          <a:solidFill>
            <a:srgbClr val="C00000"/>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a:spcBef>
                <a:spcPts val="0"/>
              </a:spcBef>
              <a:defRPr/>
            </a:pPr>
            <a:r>
              <a:rPr lang="en-US" sz="1200" dirty="0">
                <a:solidFill>
                  <a:schemeClr val="bg1"/>
                </a:solidFill>
                <a:ea typeface="+mn-ea"/>
              </a:rPr>
              <a:t>Deep Security </a:t>
            </a:r>
          </a:p>
          <a:p>
            <a:pPr>
              <a:spcBef>
                <a:spcPts val="0"/>
              </a:spcBef>
              <a:defRPr/>
            </a:pPr>
            <a:r>
              <a:rPr lang="en-US" sz="1200" dirty="0">
                <a:solidFill>
                  <a:schemeClr val="bg1"/>
                </a:solidFill>
                <a:ea typeface="+mn-ea"/>
              </a:rPr>
              <a:t>Virtual Appliance</a:t>
            </a:r>
          </a:p>
        </p:txBody>
      </p:sp>
      <p:pic>
        <p:nvPicPr>
          <p:cNvPr id="121877" name="Picture 2" descr="C:\Documents and Settings\amacphee\My Documents\My Pictures\appliance_high.png"/>
          <p:cNvPicPr>
            <a:picLocks noChangeAspect="1" noChangeArrowheads="1"/>
          </p:cNvPicPr>
          <p:nvPr/>
        </p:nvPicPr>
        <p:blipFill>
          <a:blip r:embed="rId11" cstate="print"/>
          <a:srcRect/>
          <a:stretch>
            <a:fillRect/>
          </a:stretch>
        </p:blipFill>
        <p:spPr bwMode="auto">
          <a:xfrm>
            <a:off x="7950200" y="4748213"/>
            <a:ext cx="873125" cy="873125"/>
          </a:xfrm>
          <a:prstGeom prst="rect">
            <a:avLst/>
          </a:prstGeom>
          <a:noFill/>
          <a:ln w="9525">
            <a:noFill/>
            <a:miter lim="800000"/>
            <a:headEnd/>
            <a:tailEnd/>
          </a:ln>
        </p:spPr>
      </p:pic>
      <p:sp>
        <p:nvSpPr>
          <p:cNvPr id="45" name="TextBox 44"/>
          <p:cNvSpPr txBox="1"/>
          <p:nvPr/>
        </p:nvSpPr>
        <p:spPr>
          <a:xfrm>
            <a:off x="165193" y="5041900"/>
            <a:ext cx="1930400" cy="1200150"/>
          </a:xfrm>
          <a:prstGeom prst="rect">
            <a:avLst/>
          </a:prstGeom>
          <a:noFill/>
        </p:spPr>
        <p:txBody>
          <a:bodyPr>
            <a:spAutoFit/>
          </a:bodyPr>
          <a:lstStyle/>
          <a:p>
            <a:pPr>
              <a:defRPr/>
            </a:pPr>
            <a:r>
              <a:rPr lang="en-US" sz="1200" dirty="0">
                <a:latin typeface="Arial" charset="0"/>
                <a:ea typeface="ＭＳ Ｐゴシック" charset="0"/>
              </a:rPr>
              <a:t>Modules:</a:t>
            </a:r>
          </a:p>
          <a:p>
            <a:pPr marL="171450" indent="-171450">
              <a:buFont typeface="Arial"/>
              <a:buChar char="•"/>
              <a:defRPr/>
            </a:pPr>
            <a:r>
              <a:rPr lang="en-US" sz="1200" dirty="0">
                <a:latin typeface="Arial" charset="0"/>
                <a:ea typeface="ＭＳ Ｐゴシック" charset="0"/>
              </a:rPr>
              <a:t>DPI &amp; FW</a:t>
            </a:r>
          </a:p>
          <a:p>
            <a:pPr marL="171450" indent="-171450">
              <a:buFont typeface="Arial"/>
              <a:buChar char="•"/>
              <a:defRPr/>
            </a:pPr>
            <a:r>
              <a:rPr lang="en-US" sz="1200" u="sng" dirty="0">
                <a:solidFill>
                  <a:srgbClr val="C00000"/>
                </a:solidFill>
                <a:latin typeface="Arial" charset="0"/>
                <a:ea typeface="ＭＳ Ｐゴシック" charset="0"/>
              </a:rPr>
              <a:t>Anti-malware </a:t>
            </a:r>
            <a:endParaRPr lang="en-US" sz="1200" dirty="0">
              <a:latin typeface="Arial" charset="0"/>
              <a:ea typeface="ＭＳ Ｐゴシック" charset="0"/>
            </a:endParaRPr>
          </a:p>
          <a:p>
            <a:pPr marL="171450" indent="-171450">
              <a:buFont typeface="Arial"/>
              <a:buChar char="•"/>
              <a:defRPr/>
            </a:pPr>
            <a:r>
              <a:rPr lang="en-US" sz="1200" dirty="0">
                <a:latin typeface="Arial" charset="0"/>
                <a:ea typeface="ＭＳ Ｐゴシック" charset="0"/>
              </a:rPr>
              <a:t>Integrity Monitoring</a:t>
            </a:r>
          </a:p>
          <a:p>
            <a:pPr marL="171450" indent="-171450">
              <a:buFont typeface="Arial"/>
              <a:buChar char="•"/>
              <a:defRPr/>
            </a:pPr>
            <a:r>
              <a:rPr lang="en-US" sz="1200" dirty="0">
                <a:latin typeface="Arial" charset="0"/>
                <a:ea typeface="ＭＳ Ｐゴシック" charset="0"/>
              </a:rPr>
              <a:t>Log Inspection</a:t>
            </a:r>
          </a:p>
          <a:p>
            <a:pPr>
              <a:defRPr/>
            </a:pPr>
            <a:endParaRPr lang="en-US" sz="1200" dirty="0">
              <a:latin typeface="Arial" charset="0"/>
              <a:ea typeface="ＭＳ Ｐゴシック" charset="0"/>
            </a:endParaRPr>
          </a:p>
        </p:txBody>
      </p:sp>
      <p:sp>
        <p:nvSpPr>
          <p:cNvPr id="46" name="TextBox 45"/>
          <p:cNvSpPr txBox="1"/>
          <p:nvPr/>
        </p:nvSpPr>
        <p:spPr>
          <a:xfrm>
            <a:off x="3384550" y="5226050"/>
            <a:ext cx="2276475" cy="830263"/>
          </a:xfrm>
          <a:prstGeom prst="rect">
            <a:avLst/>
          </a:prstGeom>
          <a:noFill/>
        </p:spPr>
        <p:txBody>
          <a:bodyPr>
            <a:spAutoFit/>
          </a:bodyPr>
          <a:lstStyle/>
          <a:p>
            <a:pPr>
              <a:defRPr/>
            </a:pPr>
            <a:r>
              <a:rPr lang="en-US" sz="1200" dirty="0">
                <a:latin typeface="Arial" charset="0"/>
                <a:ea typeface="ＭＳ Ｐゴシック" charset="0"/>
              </a:rPr>
              <a:t>Modules:</a:t>
            </a:r>
          </a:p>
          <a:p>
            <a:pPr marL="171450" indent="-171450">
              <a:buFont typeface="Arial"/>
              <a:buChar char="•"/>
              <a:defRPr/>
            </a:pPr>
            <a:r>
              <a:rPr lang="en-US" sz="1200" dirty="0">
                <a:latin typeface="Arial" charset="0"/>
                <a:ea typeface="ＭＳ Ｐゴシック" charset="0"/>
              </a:rPr>
              <a:t>DPI &amp; FW</a:t>
            </a:r>
          </a:p>
          <a:p>
            <a:pPr marL="171450" indent="-171450">
              <a:buFont typeface="Arial"/>
              <a:buChar char="•"/>
              <a:defRPr/>
            </a:pPr>
            <a:r>
              <a:rPr lang="en-US" sz="1200" dirty="0">
                <a:latin typeface="Arial" charset="0"/>
                <a:ea typeface="ＭＳ Ｐゴシック" charset="0"/>
              </a:rPr>
              <a:t>Anti-malware</a:t>
            </a:r>
          </a:p>
          <a:p>
            <a:pPr marL="171450" indent="-171450">
              <a:buFont typeface="Arial"/>
              <a:buChar char="•"/>
              <a:defRPr/>
            </a:pPr>
            <a:r>
              <a:rPr lang="en-US" sz="1200" u="sng" dirty="0">
                <a:solidFill>
                  <a:srgbClr val="C00000"/>
                </a:solidFill>
                <a:latin typeface="Arial" charset="0"/>
                <a:ea typeface="ＭＳ Ｐゴシック" charset="0"/>
              </a:rPr>
              <a:t>Integrity Monitoring</a:t>
            </a:r>
          </a:p>
        </p:txBody>
      </p:sp>
      <p:sp>
        <p:nvSpPr>
          <p:cNvPr id="49" name="Oval 48"/>
          <p:cNvSpPr/>
          <p:nvPr/>
        </p:nvSpPr>
        <p:spPr bwMode="auto">
          <a:xfrm>
            <a:off x="308640" y="3873063"/>
            <a:ext cx="457200" cy="457200"/>
          </a:xfrm>
          <a:prstGeom prst="ellipse">
            <a:avLst/>
          </a:prstGeom>
          <a:solidFill>
            <a:srgbClr val="C00000"/>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a:defRPr/>
            </a:pPr>
            <a:r>
              <a:rPr lang="en-US" sz="2000" dirty="0">
                <a:solidFill>
                  <a:schemeClr val="bg1"/>
                </a:solidFill>
                <a:latin typeface="Arial" charset="0"/>
                <a:ea typeface="+mn-ea"/>
              </a:rPr>
              <a:t>2</a:t>
            </a:r>
          </a:p>
        </p:txBody>
      </p:sp>
      <p:sp>
        <p:nvSpPr>
          <p:cNvPr id="50" name="Oval 49"/>
          <p:cNvSpPr/>
          <p:nvPr/>
        </p:nvSpPr>
        <p:spPr bwMode="auto">
          <a:xfrm>
            <a:off x="1022350" y="1938370"/>
            <a:ext cx="457200" cy="457200"/>
          </a:xfrm>
          <a:prstGeom prst="ellipse">
            <a:avLst/>
          </a:prstGeom>
          <a:solidFill>
            <a:srgbClr val="C00000"/>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a:defRPr/>
            </a:pPr>
            <a:r>
              <a:rPr lang="en-US" sz="2000" dirty="0">
                <a:solidFill>
                  <a:schemeClr val="bg1"/>
                </a:solidFill>
                <a:latin typeface="Arial" charset="0"/>
                <a:ea typeface="+mn-ea"/>
              </a:rPr>
              <a:t>1</a:t>
            </a:r>
          </a:p>
        </p:txBody>
      </p:sp>
      <p:sp>
        <p:nvSpPr>
          <p:cNvPr id="52" name="Oval 51"/>
          <p:cNvSpPr/>
          <p:nvPr/>
        </p:nvSpPr>
        <p:spPr bwMode="auto">
          <a:xfrm>
            <a:off x="3637462" y="3802681"/>
            <a:ext cx="457200" cy="457200"/>
          </a:xfrm>
          <a:prstGeom prst="ellipse">
            <a:avLst/>
          </a:prstGeom>
          <a:solidFill>
            <a:srgbClr val="C00000"/>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a:defRPr/>
            </a:pPr>
            <a:r>
              <a:rPr lang="en-US" sz="2000" dirty="0">
                <a:solidFill>
                  <a:schemeClr val="bg1"/>
                </a:solidFill>
                <a:latin typeface="Arial" charset="0"/>
                <a:ea typeface="+mn-ea"/>
              </a:rPr>
              <a:t>3</a:t>
            </a:r>
          </a:p>
        </p:txBody>
      </p:sp>
      <p:cxnSp>
        <p:nvCxnSpPr>
          <p:cNvPr id="121889" name="Straight Connector 13"/>
          <p:cNvCxnSpPr>
            <a:cxnSpLocks noChangeShapeType="1"/>
          </p:cNvCxnSpPr>
          <p:nvPr/>
        </p:nvCxnSpPr>
        <p:spPr bwMode="auto">
          <a:xfrm flipV="1">
            <a:off x="2039938" y="3459163"/>
            <a:ext cx="5322887" cy="11112"/>
          </a:xfrm>
          <a:prstGeom prst="line">
            <a:avLst/>
          </a:prstGeom>
          <a:noFill/>
          <a:ln w="28575">
            <a:solidFill>
              <a:srgbClr val="58595B"/>
            </a:solidFill>
            <a:round/>
            <a:headEnd/>
            <a:tailEnd/>
          </a:ln>
        </p:spPr>
      </p:cxnSp>
      <p:cxnSp>
        <p:nvCxnSpPr>
          <p:cNvPr id="121890" name="Straight Arrow Connector 15"/>
          <p:cNvCxnSpPr>
            <a:cxnSpLocks noChangeShapeType="1"/>
          </p:cNvCxnSpPr>
          <p:nvPr/>
        </p:nvCxnSpPr>
        <p:spPr bwMode="auto">
          <a:xfrm>
            <a:off x="2039938" y="3459163"/>
            <a:ext cx="0" cy="344487"/>
          </a:xfrm>
          <a:prstGeom prst="straightConnector1">
            <a:avLst/>
          </a:prstGeom>
          <a:noFill/>
          <a:ln w="19050">
            <a:solidFill>
              <a:schemeClr val="tx1"/>
            </a:solidFill>
            <a:round/>
            <a:headEnd/>
            <a:tailEnd type="arrow" w="med" len="med"/>
          </a:ln>
        </p:spPr>
      </p:cxnSp>
      <p:cxnSp>
        <p:nvCxnSpPr>
          <p:cNvPr id="121891" name="Straight Connector 21"/>
          <p:cNvCxnSpPr>
            <a:cxnSpLocks noChangeShapeType="1"/>
          </p:cNvCxnSpPr>
          <p:nvPr/>
        </p:nvCxnSpPr>
        <p:spPr bwMode="auto">
          <a:xfrm>
            <a:off x="4483100" y="1366838"/>
            <a:ext cx="0" cy="0"/>
          </a:xfrm>
          <a:prstGeom prst="line">
            <a:avLst/>
          </a:prstGeom>
          <a:noFill/>
          <a:ln w="6350">
            <a:solidFill>
              <a:schemeClr val="tx1"/>
            </a:solidFill>
            <a:round/>
            <a:headEnd/>
            <a:tailEnd/>
          </a:ln>
        </p:spPr>
      </p:cxnSp>
      <p:sp>
        <p:nvSpPr>
          <p:cNvPr id="64" name="Rounded Rectangle 63"/>
          <p:cNvSpPr/>
          <p:nvPr/>
        </p:nvSpPr>
        <p:spPr bwMode="auto">
          <a:xfrm>
            <a:off x="2190974" y="3802931"/>
            <a:ext cx="762000" cy="304877"/>
          </a:xfrm>
          <a:prstGeom prst="roundRect">
            <a:avLst/>
          </a:prstGeom>
          <a:solidFill>
            <a:srgbClr val="C00000"/>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a:spcBef>
                <a:spcPts val="0"/>
              </a:spcBef>
              <a:defRPr/>
            </a:pPr>
            <a:r>
              <a:rPr lang="en-US" sz="700" dirty="0">
                <a:solidFill>
                  <a:schemeClr val="bg1"/>
                </a:solidFill>
                <a:ea typeface="+mn-ea"/>
              </a:rPr>
              <a:t>Deep Security </a:t>
            </a:r>
          </a:p>
          <a:p>
            <a:pPr>
              <a:spcBef>
                <a:spcPts val="0"/>
              </a:spcBef>
              <a:defRPr/>
            </a:pPr>
            <a:r>
              <a:rPr lang="en-US" sz="700" dirty="0">
                <a:solidFill>
                  <a:schemeClr val="bg1"/>
                </a:solidFill>
                <a:ea typeface="+mn-ea"/>
              </a:rPr>
              <a:t>Agent</a:t>
            </a:r>
          </a:p>
        </p:txBody>
      </p:sp>
      <p:sp>
        <p:nvSpPr>
          <p:cNvPr id="3" name="Can 2"/>
          <p:cNvSpPr/>
          <p:nvPr/>
        </p:nvSpPr>
        <p:spPr bwMode="auto">
          <a:xfrm>
            <a:off x="2781300" y="1177925"/>
            <a:ext cx="450850" cy="471488"/>
          </a:xfrm>
          <a:prstGeom prst="can">
            <a:avLst/>
          </a:prstGeom>
          <a:solidFill>
            <a:schemeClr val="bg2">
              <a:lumMod val="60000"/>
              <a:lumOff val="40000"/>
            </a:schemeClr>
          </a:solidFill>
          <a:ln w="6350" cap="flat" cmpd="sng" algn="ctr">
            <a:solidFill>
              <a:schemeClr val="tx1"/>
            </a:solidFill>
            <a:prstDash val="solid"/>
            <a:round/>
            <a:headEnd type="none" w="med" len="med"/>
            <a:tailEnd type="none" w="med" len="med"/>
          </a:ln>
          <a:effectLst/>
        </p:spPr>
        <p:txBody>
          <a:bodyPr anchor="ctr"/>
          <a:lstStyle/>
          <a:p>
            <a:pPr algn="ctr">
              <a:defRPr/>
            </a:pPr>
            <a:endParaRPr lang="en-US">
              <a:latin typeface="Arial" charset="0"/>
              <a:ea typeface="ＭＳ Ｐゴシック" charset="0"/>
            </a:endParaRPr>
          </a:p>
        </p:txBody>
      </p:sp>
      <p:sp>
        <p:nvSpPr>
          <p:cNvPr id="37" name="Can 36"/>
          <p:cNvSpPr/>
          <p:nvPr/>
        </p:nvSpPr>
        <p:spPr bwMode="auto">
          <a:xfrm>
            <a:off x="2933700" y="1330325"/>
            <a:ext cx="450850" cy="471488"/>
          </a:xfrm>
          <a:prstGeom prst="can">
            <a:avLst/>
          </a:prstGeom>
          <a:solidFill>
            <a:schemeClr val="bg2">
              <a:lumMod val="60000"/>
              <a:lumOff val="40000"/>
            </a:schemeClr>
          </a:solidFill>
          <a:ln w="6350" cap="flat" cmpd="sng" algn="ctr">
            <a:solidFill>
              <a:schemeClr val="tx1"/>
            </a:solidFill>
            <a:prstDash val="solid"/>
            <a:round/>
            <a:headEnd type="none" w="med" len="med"/>
            <a:tailEnd type="none" w="med" len="med"/>
          </a:ln>
          <a:effectLst/>
        </p:spPr>
        <p:txBody>
          <a:bodyPr anchor="ctr"/>
          <a:lstStyle/>
          <a:p>
            <a:pPr algn="ctr">
              <a:defRPr/>
            </a:pPr>
            <a:endParaRPr lang="en-US">
              <a:latin typeface="Arial" charset="0"/>
              <a:ea typeface="ＭＳ Ｐゴシック" charset="0"/>
            </a:endParaRPr>
          </a:p>
        </p:txBody>
      </p:sp>
      <p:cxnSp>
        <p:nvCxnSpPr>
          <p:cNvPr id="121897" name="Straight Arrow Connector 84"/>
          <p:cNvCxnSpPr>
            <a:cxnSpLocks noChangeShapeType="1"/>
          </p:cNvCxnSpPr>
          <p:nvPr/>
        </p:nvCxnSpPr>
        <p:spPr bwMode="auto">
          <a:xfrm flipH="1" flipV="1">
            <a:off x="5410200" y="2401888"/>
            <a:ext cx="1095375" cy="3175"/>
          </a:xfrm>
          <a:prstGeom prst="straightConnector1">
            <a:avLst/>
          </a:prstGeom>
          <a:noFill/>
          <a:ln w="28575">
            <a:solidFill>
              <a:srgbClr val="4D4D4D"/>
            </a:solidFill>
            <a:round/>
            <a:headEnd type="triangle" w="med" len="med"/>
            <a:tailEnd type="triangle" w="med" len="med"/>
          </a:ln>
        </p:spPr>
      </p:cxnSp>
      <p:sp>
        <p:nvSpPr>
          <p:cNvPr id="42" name="Oval 41"/>
          <p:cNvSpPr/>
          <p:nvPr/>
        </p:nvSpPr>
        <p:spPr bwMode="auto">
          <a:xfrm>
            <a:off x="5935799" y="2610600"/>
            <a:ext cx="457200" cy="457200"/>
          </a:xfrm>
          <a:prstGeom prst="ellipse">
            <a:avLst/>
          </a:prstGeom>
          <a:solidFill>
            <a:srgbClr val="C00000"/>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a:defRPr/>
            </a:pPr>
            <a:r>
              <a:rPr lang="en-US" sz="2000" dirty="0">
                <a:solidFill>
                  <a:schemeClr val="bg1"/>
                </a:solidFill>
                <a:latin typeface="Arial" charset="0"/>
                <a:ea typeface="+mn-ea"/>
              </a:rPr>
              <a:t>5</a:t>
            </a:r>
          </a:p>
        </p:txBody>
      </p:sp>
      <p:cxnSp>
        <p:nvCxnSpPr>
          <p:cNvPr id="121901" name="Straight Arrow Connector 15"/>
          <p:cNvCxnSpPr>
            <a:cxnSpLocks noChangeShapeType="1"/>
          </p:cNvCxnSpPr>
          <p:nvPr/>
        </p:nvCxnSpPr>
        <p:spPr bwMode="auto">
          <a:xfrm flipH="1">
            <a:off x="4483100" y="3459163"/>
            <a:ext cx="0" cy="788987"/>
          </a:xfrm>
          <a:prstGeom prst="straightConnector1">
            <a:avLst/>
          </a:prstGeom>
          <a:noFill/>
          <a:ln w="19050">
            <a:solidFill>
              <a:schemeClr val="tx1"/>
            </a:solidFill>
            <a:round/>
            <a:headEnd/>
            <a:tailEnd type="arrow" w="med" len="med"/>
          </a:ln>
        </p:spPr>
      </p:cxnSp>
      <p:cxnSp>
        <p:nvCxnSpPr>
          <p:cNvPr id="121902" name="Straight Arrow Connector 15"/>
          <p:cNvCxnSpPr>
            <a:cxnSpLocks noChangeShapeType="1"/>
          </p:cNvCxnSpPr>
          <p:nvPr/>
        </p:nvCxnSpPr>
        <p:spPr bwMode="auto">
          <a:xfrm>
            <a:off x="4483100" y="3114675"/>
            <a:ext cx="0" cy="344488"/>
          </a:xfrm>
          <a:prstGeom prst="straightConnector1">
            <a:avLst/>
          </a:prstGeom>
          <a:noFill/>
          <a:ln w="19050">
            <a:solidFill>
              <a:schemeClr val="tx1"/>
            </a:solidFill>
            <a:round/>
            <a:headEnd/>
            <a:tailEnd/>
          </a:ln>
        </p:spPr>
      </p:cxnSp>
      <p:pic>
        <p:nvPicPr>
          <p:cNvPr id="53" name="Picture 52" descr="ServerSecurity.png"/>
          <p:cNvPicPr>
            <a:picLocks noChangeAspect="1"/>
          </p:cNvPicPr>
          <p:nvPr/>
        </p:nvPicPr>
        <p:blipFill>
          <a:blip r:embed="rId12" cstate="print"/>
          <a:srcRect/>
          <a:stretch>
            <a:fillRect/>
          </a:stretch>
        </p:blipFill>
        <p:spPr bwMode="auto">
          <a:xfrm>
            <a:off x="5084763" y="4330700"/>
            <a:ext cx="882650" cy="1225550"/>
          </a:xfrm>
          <a:prstGeom prst="rect">
            <a:avLst/>
          </a:prstGeom>
          <a:noFill/>
          <a:ln w="9525">
            <a:noFill/>
            <a:miter lim="800000"/>
            <a:headEnd/>
            <a:tailEnd/>
          </a:ln>
        </p:spPr>
      </p:pic>
      <p:cxnSp>
        <p:nvCxnSpPr>
          <p:cNvPr id="121904" name="Straight Arrow Connector 15"/>
          <p:cNvCxnSpPr>
            <a:cxnSpLocks noChangeShapeType="1"/>
          </p:cNvCxnSpPr>
          <p:nvPr/>
        </p:nvCxnSpPr>
        <p:spPr bwMode="auto">
          <a:xfrm>
            <a:off x="7351713" y="3438525"/>
            <a:ext cx="0" cy="344488"/>
          </a:xfrm>
          <a:prstGeom prst="straightConnector1">
            <a:avLst/>
          </a:prstGeom>
          <a:noFill/>
          <a:ln w="19050">
            <a:solidFill>
              <a:schemeClr val="tx1"/>
            </a:solidFill>
            <a:round/>
            <a:headEnd/>
            <a:tailEnd type="arrow" w="med" len="med"/>
          </a:ln>
        </p:spPr>
      </p:cxnSp>
      <p:pic>
        <p:nvPicPr>
          <p:cNvPr id="121905" name="Picture 27" descr="ICON_Cloud_Q308"/>
          <p:cNvPicPr>
            <a:picLocks noChangeAspect="1" noChangeArrowheads="1"/>
          </p:cNvPicPr>
          <p:nvPr/>
        </p:nvPicPr>
        <p:blipFill>
          <a:blip r:embed="rId13" cstate="print"/>
          <a:srcRect/>
          <a:stretch>
            <a:fillRect/>
          </a:stretch>
        </p:blipFill>
        <p:spPr bwMode="auto">
          <a:xfrm>
            <a:off x="6642100" y="4248150"/>
            <a:ext cx="1744663" cy="1109663"/>
          </a:xfrm>
          <a:prstGeom prst="rect">
            <a:avLst/>
          </a:prstGeom>
          <a:noFill/>
          <a:ln w="9525">
            <a:noFill/>
            <a:miter lim="800000"/>
            <a:headEnd/>
            <a:tailEnd/>
          </a:ln>
        </p:spPr>
      </p:pic>
      <p:sp>
        <p:nvSpPr>
          <p:cNvPr id="121906" name="Text Box 60"/>
          <p:cNvSpPr txBox="1">
            <a:spLocks noChangeAspect="1" noChangeArrowheads="1"/>
          </p:cNvSpPr>
          <p:nvPr/>
        </p:nvSpPr>
        <p:spPr bwMode="auto">
          <a:xfrm>
            <a:off x="6894513" y="4560888"/>
            <a:ext cx="1287462" cy="584200"/>
          </a:xfrm>
          <a:prstGeom prst="rect">
            <a:avLst/>
          </a:prstGeom>
          <a:noFill/>
          <a:ln w="25400">
            <a:noFill/>
            <a:miter lim="800000"/>
            <a:headEnd/>
            <a:tailEnd/>
          </a:ln>
          <a:effectLst/>
        </p:spPr>
        <p:txBody>
          <a:bodyPr>
            <a:spAutoFit/>
          </a:bodyPr>
          <a:lstStyle/>
          <a:p>
            <a:pPr algn="ctr">
              <a:spcBef>
                <a:spcPct val="50000"/>
              </a:spcBef>
            </a:pPr>
            <a:r>
              <a:rPr lang="en-US"/>
              <a:t>Cloud Integration</a:t>
            </a:r>
          </a:p>
        </p:txBody>
      </p:sp>
      <p:sp>
        <p:nvSpPr>
          <p:cNvPr id="60" name="Oval 59"/>
          <p:cNvSpPr/>
          <p:nvPr/>
        </p:nvSpPr>
        <p:spPr bwMode="auto">
          <a:xfrm>
            <a:off x="6741667" y="3802681"/>
            <a:ext cx="457200" cy="457200"/>
          </a:xfrm>
          <a:prstGeom prst="ellipse">
            <a:avLst/>
          </a:prstGeom>
          <a:solidFill>
            <a:srgbClr val="C00000"/>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a:defRPr/>
            </a:pPr>
            <a:r>
              <a:rPr lang="en-US" sz="2000" dirty="0">
                <a:solidFill>
                  <a:schemeClr val="bg1"/>
                </a:solidFill>
                <a:latin typeface="Arial" charset="0"/>
                <a:ea typeface="+mn-ea"/>
              </a:rPr>
              <a:t>4</a:t>
            </a:r>
          </a:p>
        </p:txBody>
      </p:sp>
      <p:sp>
        <p:nvSpPr>
          <p:cNvPr id="65" name="TextBox 64"/>
          <p:cNvSpPr txBox="1"/>
          <p:nvPr/>
        </p:nvSpPr>
        <p:spPr>
          <a:xfrm>
            <a:off x="6437313" y="5410200"/>
            <a:ext cx="2057400" cy="461963"/>
          </a:xfrm>
          <a:prstGeom prst="rect">
            <a:avLst/>
          </a:prstGeom>
          <a:noFill/>
        </p:spPr>
        <p:txBody>
          <a:bodyPr>
            <a:spAutoFit/>
          </a:bodyPr>
          <a:lstStyle/>
          <a:p>
            <a:pPr>
              <a:defRPr/>
            </a:pPr>
            <a:r>
              <a:rPr lang="en-US" sz="1200" dirty="0">
                <a:latin typeface="Arial" charset="0"/>
                <a:ea typeface="ＭＳ Ｐゴシック" charset="0"/>
              </a:rPr>
              <a:t>Modules:</a:t>
            </a:r>
          </a:p>
          <a:p>
            <a:pPr marL="171450" indent="-171450">
              <a:buFont typeface="Arial"/>
              <a:buChar char="•"/>
              <a:defRPr/>
            </a:pPr>
            <a:r>
              <a:rPr lang="en-US" sz="1200" u="sng" dirty="0">
                <a:solidFill>
                  <a:srgbClr val="C00000"/>
                </a:solidFill>
                <a:latin typeface="Arial" charset="0"/>
                <a:ea typeface="ＭＳ Ｐゴシック" charset="0"/>
              </a:rPr>
              <a:t>Data Protection</a:t>
            </a:r>
          </a:p>
        </p:txBody>
      </p:sp>
      <p:sp>
        <p:nvSpPr>
          <p:cNvPr id="66" name="Rounded Rectangle 65"/>
          <p:cNvSpPr/>
          <p:nvPr/>
        </p:nvSpPr>
        <p:spPr bwMode="auto">
          <a:xfrm>
            <a:off x="7396496" y="3868494"/>
            <a:ext cx="1323181" cy="325573"/>
          </a:xfrm>
          <a:prstGeom prst="roundRect">
            <a:avLst/>
          </a:prstGeom>
          <a:solidFill>
            <a:srgbClr val="C00000"/>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a:spcBef>
                <a:spcPts val="0"/>
              </a:spcBef>
              <a:defRPr/>
            </a:pPr>
            <a:r>
              <a:rPr lang="en-US" sz="1200" dirty="0" err="1">
                <a:solidFill>
                  <a:schemeClr val="bg1"/>
                </a:solidFill>
                <a:ea typeface="+mn-ea"/>
              </a:rPr>
              <a:t>SecureCloud</a:t>
            </a:r>
            <a:endParaRPr lang="en-US" sz="1200" dirty="0">
              <a:solidFill>
                <a:schemeClr val="bg1"/>
              </a:solidFill>
              <a:ea typeface="+mn-ea"/>
            </a:endParaRPr>
          </a:p>
        </p:txBody>
      </p:sp>
      <p:grpSp>
        <p:nvGrpSpPr>
          <p:cNvPr id="121914" name="Group 7"/>
          <p:cNvGrpSpPr>
            <a:grpSpLocks/>
          </p:cNvGrpSpPr>
          <p:nvPr/>
        </p:nvGrpSpPr>
        <p:grpSpPr bwMode="auto">
          <a:xfrm>
            <a:off x="6481763" y="2189163"/>
            <a:ext cx="1219200" cy="1065212"/>
            <a:chOff x="304800" y="333375"/>
            <a:chExt cx="2828355" cy="2656274"/>
          </a:xfrm>
        </p:grpSpPr>
        <p:pic>
          <p:nvPicPr>
            <p:cNvPr id="121928" name="Picture 2" descr="C:\Users\gregj\Desktop\TIM Release Project\Screenshots\BMP\TIM-Dashboard-TDA.bmp"/>
            <p:cNvPicPr>
              <a:picLocks noChangeAspect="1" noChangeArrowheads="1"/>
            </p:cNvPicPr>
            <p:nvPr/>
          </p:nvPicPr>
          <p:blipFill>
            <a:blip r:embed="rId14" cstate="print"/>
            <a:srcRect/>
            <a:stretch>
              <a:fillRect/>
            </a:stretch>
          </p:blipFill>
          <p:spPr bwMode="auto">
            <a:xfrm>
              <a:off x="304800" y="333375"/>
              <a:ext cx="2255524" cy="1549493"/>
            </a:xfrm>
            <a:prstGeom prst="rect">
              <a:avLst/>
            </a:prstGeom>
            <a:noFill/>
            <a:ln w="3175">
              <a:solidFill>
                <a:schemeClr val="tx1"/>
              </a:solidFill>
              <a:miter lim="800000"/>
              <a:headEnd/>
              <a:tailEnd/>
            </a:ln>
          </p:spPr>
        </p:pic>
        <p:sp>
          <p:nvSpPr>
            <p:cNvPr id="68" name="Oval 67"/>
            <p:cNvSpPr/>
            <p:nvPr/>
          </p:nvSpPr>
          <p:spPr bwMode="auto">
            <a:xfrm>
              <a:off x="913433" y="1735297"/>
              <a:ext cx="1324673" cy="1254352"/>
            </a:xfrm>
            <a:prstGeom prst="ellipse">
              <a:avLst/>
            </a:prstGeom>
            <a:blipFill dpi="0" rotWithShape="1">
              <a:blip r:embed="rId15" cstate="print"/>
              <a:srcRect/>
              <a:stretch>
                <a:fillRect l="-20000" t="-20000" r="-20000" b="-20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cxnSp>
          <p:nvCxnSpPr>
            <p:cNvPr id="69" name="Straight Connector 68"/>
            <p:cNvCxnSpPr/>
            <p:nvPr/>
          </p:nvCxnSpPr>
          <p:spPr bwMode="auto">
            <a:xfrm rot="16200000" flipH="1">
              <a:off x="305619" y="1757343"/>
              <a:ext cx="1033215" cy="18045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bwMode="auto">
            <a:xfrm>
              <a:off x="731999" y="1330963"/>
              <a:ext cx="931736" cy="40378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1" name="Oval 70"/>
            <p:cNvSpPr/>
            <p:nvPr/>
          </p:nvSpPr>
          <p:spPr bwMode="auto">
            <a:xfrm>
              <a:off x="1844284" y="480946"/>
              <a:ext cx="1288871" cy="1254352"/>
            </a:xfrm>
            <a:prstGeom prst="ellipse">
              <a:avLst/>
            </a:prstGeom>
            <a:blipFill dpi="0" rotWithShape="1">
              <a:blip r:embed="rId16" cstate="print"/>
              <a:srcRect/>
              <a:stretch>
                <a:fillRect l="-58000" t="1000" r="-58000" b="1000"/>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a:p>
          </p:txBody>
        </p:sp>
        <p:cxnSp>
          <p:nvCxnSpPr>
            <p:cNvPr id="72" name="Straight Connector 71"/>
            <p:cNvCxnSpPr/>
            <p:nvPr/>
          </p:nvCxnSpPr>
          <p:spPr bwMode="auto">
            <a:xfrm flipV="1">
              <a:off x="768827" y="515474"/>
              <a:ext cx="1506245" cy="518586"/>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bwMode="auto">
            <a:xfrm>
              <a:off x="768827" y="1034060"/>
              <a:ext cx="1362619" cy="5898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4" name="Rounded Rectangle 73"/>
          <p:cNvSpPr/>
          <p:nvPr/>
        </p:nvSpPr>
        <p:spPr bwMode="auto">
          <a:xfrm>
            <a:off x="7746781" y="2182252"/>
            <a:ext cx="1323181" cy="590755"/>
          </a:xfrm>
          <a:prstGeom prst="roundRect">
            <a:avLst/>
          </a:prstGeom>
          <a:solidFill>
            <a:srgbClr val="C00000"/>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a:spcBef>
                <a:spcPts val="0"/>
              </a:spcBef>
              <a:defRPr/>
            </a:pPr>
            <a:r>
              <a:rPr lang="en-US" sz="1200" dirty="0">
                <a:solidFill>
                  <a:schemeClr val="bg1"/>
                </a:solidFill>
                <a:ea typeface="+mn-ea"/>
              </a:rPr>
              <a:t>Threat</a:t>
            </a:r>
          </a:p>
          <a:p>
            <a:pPr>
              <a:spcBef>
                <a:spcPts val="0"/>
              </a:spcBef>
              <a:defRPr/>
            </a:pPr>
            <a:r>
              <a:rPr lang="en-US" sz="1200" dirty="0">
                <a:solidFill>
                  <a:schemeClr val="bg1"/>
                </a:solidFill>
                <a:ea typeface="+mn-ea"/>
              </a:rPr>
              <a:t> Intelligence </a:t>
            </a:r>
          </a:p>
          <a:p>
            <a:pPr>
              <a:spcBef>
                <a:spcPts val="0"/>
              </a:spcBef>
              <a:defRPr/>
            </a:pPr>
            <a:r>
              <a:rPr lang="en-US" sz="1200" dirty="0">
                <a:solidFill>
                  <a:schemeClr val="bg1"/>
                </a:solidFill>
                <a:ea typeface="+mn-ea"/>
              </a:rPr>
              <a:t>Manager</a:t>
            </a:r>
          </a:p>
        </p:txBody>
      </p:sp>
      <p:pic>
        <p:nvPicPr>
          <p:cNvPr id="121918" name="Picture 2" descr="http://t1.gstatic.com/images?q=tbn:ANd9GcS2j1Bx2RYiwGEeY-LTVXSIsINMZF0h7tsydrVvY9XjfbWrqozI"/>
          <p:cNvPicPr>
            <a:picLocks noChangeAspect="1" noChangeArrowheads="1"/>
          </p:cNvPicPr>
          <p:nvPr/>
        </p:nvPicPr>
        <p:blipFill>
          <a:blip r:embed="rId3" cstate="print"/>
          <a:srcRect/>
          <a:stretch>
            <a:fillRect/>
          </a:stretch>
        </p:blipFill>
        <p:spPr bwMode="auto">
          <a:xfrm>
            <a:off x="5111750" y="5641975"/>
            <a:ext cx="828675" cy="719138"/>
          </a:xfrm>
          <a:prstGeom prst="rect">
            <a:avLst/>
          </a:prstGeom>
          <a:noFill/>
          <a:ln w="9525">
            <a:noFill/>
            <a:miter lim="800000"/>
            <a:headEnd/>
            <a:tailEnd/>
          </a:ln>
        </p:spPr>
      </p:pic>
      <p:pic>
        <p:nvPicPr>
          <p:cNvPr id="121919" name="Picture 2" descr="http://t1.gstatic.com/images?q=tbn:ANd9GcS2j1Bx2RYiwGEeY-LTVXSIsINMZF0h7tsydrVvY9XjfbWrqozI"/>
          <p:cNvPicPr>
            <a:picLocks noChangeAspect="1" noChangeArrowheads="1"/>
          </p:cNvPicPr>
          <p:nvPr/>
        </p:nvPicPr>
        <p:blipFill>
          <a:blip r:embed="rId3" cstate="print"/>
          <a:srcRect/>
          <a:stretch>
            <a:fillRect/>
          </a:stretch>
        </p:blipFill>
        <p:spPr bwMode="auto">
          <a:xfrm>
            <a:off x="7883525" y="5478463"/>
            <a:ext cx="830263" cy="719137"/>
          </a:xfrm>
          <a:prstGeom prst="rect">
            <a:avLst/>
          </a:prstGeom>
          <a:noFill/>
          <a:ln w="9525">
            <a:noFill/>
            <a:miter lim="800000"/>
            <a:headEnd/>
            <a:tailEnd/>
          </a:ln>
        </p:spPr>
      </p:pic>
      <p:cxnSp>
        <p:nvCxnSpPr>
          <p:cNvPr id="121920" name="Straight Arrow Connector 15"/>
          <p:cNvCxnSpPr>
            <a:cxnSpLocks noChangeShapeType="1"/>
          </p:cNvCxnSpPr>
          <p:nvPr/>
        </p:nvCxnSpPr>
        <p:spPr bwMode="auto">
          <a:xfrm>
            <a:off x="4486275" y="3817938"/>
            <a:ext cx="374650" cy="0"/>
          </a:xfrm>
          <a:prstGeom prst="straightConnector1">
            <a:avLst/>
          </a:prstGeom>
          <a:noFill/>
          <a:ln w="19050">
            <a:solidFill>
              <a:schemeClr val="tx1"/>
            </a:solidFill>
            <a:round/>
            <a:headEnd/>
            <a:tailEnd type="arrow" w="med" len="med"/>
          </a:ln>
        </p:spPr>
      </p:cxnSp>
      <p:sp>
        <p:nvSpPr>
          <p:cNvPr id="121921" name="AutoShape 4" descr="data:image/jpg;base64,/9j/4AAQSkZJRgABAQAAAQABAAD/2wCEAAkGBggSDxUQEBQWFRUSFxYSGBYWFxUVFRUVFBYVIBoYFh4XHCYeGxkjHRQUJjssLyc1LCwsFR4xNTwqNSYrOCkBCQoKDQwNGQ4OGjUlHyUxNSw0KTA1NTAtKiwsLy01NDQvLCwvNDQsLCwsLSwsLC8sLDAsLywsKSksLCwsKSksLP/AABEIAFAAUAMBIgACEQEDEQH/xAAbAAACAwEBAQAAAAAAAAAAAAADBAIFBgABB//EADwQAAIABAIGBggDCQEAAAAAAAECAAMEERIhBRMiMUFRBlNxgZLRFBYjMlJhkbEVZHIzQ2JzoaKyweEk/8QAGAEAAwEBAAAAAAAAAAAAAAAAAAIDAQT/xAAhEQACAwACAgMBAQAAAAAAAAABAgADERMhElFBYbGBBP/aAAwDAQACEQMRAD8A+0VVVhsALsxsB5/KIaqr6wDsX/sJVE0+lqOQb7Q/rIoB0MkydMhqavrB4B5x2pq+sHgHnE9ZHoYndB3DqD1NX1g8A847U1fWDwDzgu3yMdt8jBsMgtTV9YPAPOO1NX1g8A84IXI3x5rIO4dSIlVfWA9q+RidLVYrgizKbEeXyjzWQhTzT6Ww5hftAR0dgDhgK1rVa9hhvWwhpRrVS9hiWuiyrqiSY4xjutiWs2D+ofaFJDqSb3sFZst5wiCCqk6onA3vgWxDfbfeFYfEZT8wxKgDE9ri+9t3dHmsldZ/VoFUVUkYNgm6A+8BYZ5RBJ0pg1lKlVLZkG9oXPmbsc1kvADjFsRzz5boi7EG3f3GFGm+yB/jP2jqibmv6E+0Mq95MJ6jOthSia9W3YIjrohopr1TdghmXFMVTrCC0/NC1Ck8jC61AO4x50uPtR2RQ446aE2sSFz45mnpJub/AMuZ/jE6W7ymRSMQdWsSAbW35xRaMnPeZmf2E4/2whMIYbWfbGcWsQPqHJigzZ1NFUbG7JFB2hvF4hIpasCZsjOWwG0uZuLDflGYnzNETFla7GrypYlWEnWLZSbEEdsNaJkaFtPwM+chw15BXYuLkZ7R+URIIXD+SoILaP2O6Qq50qSqNhDl2bCCGsmHebHnA6/SU0Mm7OTKP1WKmWNBqLK80X5U7D/cTrqyVMcGXiwqiSwWFmIQWuRwiyKCw/sk7EAx1NLcx9Isuj00NPYjkIzOKL7oifanshv9CgVkiZQxLjZHpifaL3xnsUX3TU+0Xvisl6JZvRyjXFRdb29xlO0DnnYXPdBQ4WsbC5S1hyApa2bLfGoVsipVr4WVhYg2g/4x+VkeKZDlZoTR8ppYapynEqpCYswQLkhrBbkDtMCfQ1PimyROBnSVLlcBCkDOwYn3rEfWAvUx2YEsUZAfjP5WR4pkePpmaUZEkypeMYGZcZbDfMC/O0Qk0SNNRcYCOgm6w5AKRnfPgcoHLo5huDkwmLJC83Ym4vwsBf6Q2VzNsg8Ue4oPLp6Ri6LMbFLV2N5dlfVg3CHFnmOIGWceGkl2lKrEzJ4VlQLkuIkbTXy3RTlWT42gcUaHocfaN3RRaqQcQlsxaWCxxSyqsFOZQ3N7fMDKLroUfaN3RG9g1ZyVoUiwbO6cocanhFVorpE8iTMlYSxa7Smy9mzCzXvuHHL5xutM6Ilz0wmMhN6CVV9lzaORLV8PBxOp6m8vJTKqbpFDKp0Ct/5wQd21d1bZz5Djzhj8cl+kzp+BsM5ZigZYhjUAE524Qz6i13xmO9Ra74zFOar0YnFZ7EqvTV9G1BXavhx8BKJxFPGPpBqjTLs0p0XC0q0xr/vJ2WJuwhQO8w/6i13xmO9Ra74zG81XqZw2e4hL0hQqXZZc27rMUA4LSzMB4g3YZ24ZQJa9g0p0G1JVBnxKE33cDeLT1FrvjMd6i13xmAX1/cDTZ9SsnVsohrNUnFfZdwFW/MhjjHcLxoegyHGx4boUldBKq+05tGw0NoiXITCInZcpXxWUSpg3k0//2Q=="/>
          <p:cNvSpPr>
            <a:spLocks noChangeAspect="1" noChangeArrowheads="1"/>
          </p:cNvSpPr>
          <p:nvPr/>
        </p:nvSpPr>
        <p:spPr bwMode="auto">
          <a:xfrm>
            <a:off x="117475" y="-385763"/>
            <a:ext cx="781050" cy="781051"/>
          </a:xfrm>
          <a:prstGeom prst="rect">
            <a:avLst/>
          </a:prstGeom>
          <a:noFill/>
          <a:ln w="9525">
            <a:noFill/>
            <a:miter lim="800000"/>
            <a:headEnd/>
            <a:tailEnd/>
          </a:ln>
        </p:spPr>
        <p:txBody>
          <a:bodyPr/>
          <a:lstStyle/>
          <a:p>
            <a:endParaRPr lang="cs-CZ"/>
          </a:p>
        </p:txBody>
      </p:sp>
      <p:sp>
        <p:nvSpPr>
          <p:cNvPr id="121922" name="AutoShape 6" descr="data:image/jpg;base64,/9j/4AAQSkZJRgABAQAAAQABAAD/2wCEAAkGBggSDxUQEBQWFRUSFxYSGBYWFxUVFRUVFBYVIBoYFh4XHCYeGxkjHRQUJjssLyc1LCwsFR4xNTwqNSYrOCkBCQoKDQwNGQ4OGjUlHyUxNSw0KTA1NTAtKiwsLy01NDQvLCwvNDQsLCwsLSwsLC8sLDAsLywsKSksLCwsKSksLP/AABEIAFAAUAMBIgACEQEDEQH/xAAbAAACAwEBAQAAAAAAAAAAAAADBAIFBgABB//EADwQAAIABAIGBggDCQEAAAAAAAECAAMEERIhBRMiMUFRBlNxgZLRFBYjMlJhkbEVZHIzQ2JzoaKyweEk/8QAGAEAAwEBAAAAAAAAAAAAAAAAAAIDAQT/xAAhEQACAwACAgMBAQAAAAAAAAABAgADERMhElFBYbGBBP/aAAwDAQACEQMRAD8A+0VVVhsALsxsB5/KIaqr6wDsX/sJVE0+lqOQb7Q/rIoB0MkydMhqavrB4B5x2pq+sHgHnE9ZHoYndB3DqD1NX1g8A847U1fWDwDzgu3yMdt8jBsMgtTV9YPAPOO1NX1g8A84IXI3x5rIO4dSIlVfWA9q+RidLVYrgizKbEeXyjzWQhTzT6Ww5hftAR0dgDhgK1rVa9hhvWwhpRrVS9hiWuiyrqiSY4xjutiWs2D+ofaFJDqSb3sFZst5wiCCqk6onA3vgWxDfbfeFYfEZT8wxKgDE9ri+9t3dHmsldZ/VoFUVUkYNgm6A+8BYZ5RBJ0pg1lKlVLZkG9oXPmbsc1kvADjFsRzz5boi7EG3f3GFGm+yB/jP2jqibmv6E+0Mq95MJ6jOthSia9W3YIjrohopr1TdghmXFMVTrCC0/NC1Ck8jC61AO4x50uPtR2RQ446aE2sSFz45mnpJub/AMuZ/jE6W7ymRSMQdWsSAbW35xRaMnPeZmf2E4/2whMIYbWfbGcWsQPqHJigzZ1NFUbG7JFB2hvF4hIpasCZsjOWwG0uZuLDflGYnzNETFla7GrypYlWEnWLZSbEEdsNaJkaFtPwM+chw15BXYuLkZ7R+URIIXD+SoILaP2O6Qq50qSqNhDl2bCCGsmHebHnA6/SU0Mm7OTKP1WKmWNBqLK80X5U7D/cTrqyVMcGXiwqiSwWFmIQWuRwiyKCw/sk7EAx1NLcx9Isuj00NPYjkIzOKL7oifanshv9CgVkiZQxLjZHpifaL3xnsUX3TU+0Xvisl6JZvRyjXFRdb29xlO0DnnYXPdBQ4WsbC5S1hyApa2bLfGoVsipVr4WVhYg2g/4x+VkeKZDlZoTR8ppYapynEqpCYswQLkhrBbkDtMCfQ1PimyROBnSVLlcBCkDOwYn3rEfWAvUx2YEsUZAfjP5WR4pkePpmaUZEkypeMYGZcZbDfMC/O0Qk0SNNRcYCOgm6w5AKRnfPgcoHLo5huDkwmLJC83Ym4vwsBf6Q2VzNsg8Ue4oPLp6Ri6LMbFLV2N5dlfVg3CHFnmOIGWceGkl2lKrEzJ4VlQLkuIkbTXy3RTlWT42gcUaHocfaN3RRaqQcQlsxaWCxxSyqsFOZQ3N7fMDKLroUfaN3RG9g1ZyVoUiwbO6cocanhFVorpE8iTMlYSxa7Smy9mzCzXvuHHL5xutM6Ilz0wmMhN6CVV9lzaORLV8PBxOp6m8vJTKqbpFDKp0Ct/5wQd21d1bZz5Djzhj8cl+kzp+BsM5ZigZYhjUAE524Qz6i13xmO9Ra74zFOar0YnFZ7EqvTV9G1BXavhx8BKJxFPGPpBqjTLs0p0XC0q0xr/vJ2WJuwhQO8w/6i13xmO9Ra74zG81XqZw2e4hL0hQqXZZc27rMUA4LSzMB4g3YZ24ZQJa9g0p0G1JVBnxKE33cDeLT1FrvjMd6i13xmAX1/cDTZ9SsnVsohrNUnFfZdwFW/MhjjHcLxoegyHGx4boUldBKq+05tGw0NoiXITCInZcpXxWUSpg3k0//2Q=="/>
          <p:cNvSpPr>
            <a:spLocks noChangeAspect="1" noChangeArrowheads="1"/>
          </p:cNvSpPr>
          <p:nvPr/>
        </p:nvSpPr>
        <p:spPr bwMode="auto">
          <a:xfrm>
            <a:off x="269875" y="-233363"/>
            <a:ext cx="781050" cy="781051"/>
          </a:xfrm>
          <a:prstGeom prst="rect">
            <a:avLst/>
          </a:prstGeom>
          <a:noFill/>
          <a:ln w="9525">
            <a:noFill/>
            <a:miter lim="800000"/>
            <a:headEnd/>
            <a:tailEnd/>
          </a:ln>
        </p:spPr>
        <p:txBody>
          <a:bodyPr/>
          <a:lstStyle/>
          <a:p>
            <a:endParaRPr lang="cs-CZ"/>
          </a:p>
        </p:txBody>
      </p:sp>
      <p:pic>
        <p:nvPicPr>
          <p:cNvPr id="121923" name="Picture 8" descr="http://quickworx.info/images/squared_icon_vmware_666.jpg"/>
          <p:cNvPicPr>
            <a:picLocks noChangeAspect="1" noChangeArrowheads="1"/>
          </p:cNvPicPr>
          <p:nvPr/>
        </p:nvPicPr>
        <p:blipFill>
          <a:blip r:embed="rId17" cstate="print"/>
          <a:srcRect/>
          <a:stretch>
            <a:fillRect/>
          </a:stretch>
        </p:blipFill>
        <p:spPr bwMode="auto">
          <a:xfrm>
            <a:off x="4899025" y="3587750"/>
            <a:ext cx="614363" cy="614363"/>
          </a:xfrm>
          <a:prstGeom prst="rect">
            <a:avLst/>
          </a:prstGeom>
          <a:noFill/>
          <a:ln w="9525">
            <a:noFill/>
            <a:miter lim="800000"/>
            <a:headEnd/>
            <a:tailEnd/>
          </a:ln>
        </p:spPr>
      </p:pic>
      <p:sp>
        <p:nvSpPr>
          <p:cNvPr id="62" name="Rounded Rectangle 61"/>
          <p:cNvSpPr>
            <a:spLocks noChangeArrowheads="1"/>
          </p:cNvSpPr>
          <p:nvPr/>
        </p:nvSpPr>
        <p:spPr bwMode="auto">
          <a:xfrm rot="10800000">
            <a:off x="6064250" y="941388"/>
            <a:ext cx="2006600" cy="814387"/>
          </a:xfrm>
          <a:prstGeom prst="roundRect">
            <a:avLst>
              <a:gd name="adj" fmla="val 6389"/>
            </a:avLst>
          </a:prstGeom>
          <a:gradFill rotWithShape="1">
            <a:gsLst>
              <a:gs pos="0">
                <a:srgbClr val="BCBCBE">
                  <a:alpha val="84999"/>
                </a:srgbClr>
              </a:gs>
              <a:gs pos="12000">
                <a:srgbClr val="BCBCBE">
                  <a:alpha val="86799"/>
                </a:srgbClr>
              </a:gs>
              <a:gs pos="100000">
                <a:srgbClr val="EFEFEF"/>
              </a:gs>
            </a:gsLst>
            <a:lin ang="5400000"/>
          </a:gradFill>
          <a:ln w="19050">
            <a:solidFill>
              <a:srgbClr val="FFFFFF"/>
            </a:solidFill>
            <a:round/>
            <a:headEnd/>
            <a:tailEnd/>
          </a:ln>
          <a:effectLst>
            <a:outerShdw rotWithShape="0">
              <a:srgbClr val="808080">
                <a:alpha val="42999"/>
              </a:srgbClr>
            </a:outerShdw>
          </a:effectLst>
        </p:spPr>
        <p:txBody>
          <a:bodyPr anchor="ctr"/>
          <a:lstStyle>
            <a:defPPr>
              <a:defRPr lang="en-US"/>
            </a:defPPr>
            <a:lvl1pPr algn="l" rtl="0" fontAlgn="base">
              <a:spcBef>
                <a:spcPct val="0"/>
              </a:spcBef>
              <a:spcAft>
                <a:spcPct val="0"/>
              </a:spcAft>
              <a:defRPr sz="1600" b="1" kern="1200">
                <a:solidFill>
                  <a:schemeClr val="dk1"/>
                </a:solidFill>
                <a:latin typeface="+mn-lt"/>
                <a:ea typeface="+mn-ea"/>
                <a:cs typeface="+mn-cs"/>
              </a:defRPr>
            </a:lvl1pPr>
            <a:lvl2pPr marL="457200" algn="l" rtl="0" fontAlgn="base">
              <a:spcBef>
                <a:spcPct val="0"/>
              </a:spcBef>
              <a:spcAft>
                <a:spcPct val="0"/>
              </a:spcAft>
              <a:defRPr sz="1600" b="1" kern="1200">
                <a:solidFill>
                  <a:schemeClr val="dk1"/>
                </a:solidFill>
                <a:latin typeface="+mn-lt"/>
                <a:ea typeface="+mn-ea"/>
                <a:cs typeface="+mn-cs"/>
              </a:defRPr>
            </a:lvl2pPr>
            <a:lvl3pPr marL="914400" algn="l" rtl="0" fontAlgn="base">
              <a:spcBef>
                <a:spcPct val="0"/>
              </a:spcBef>
              <a:spcAft>
                <a:spcPct val="0"/>
              </a:spcAft>
              <a:defRPr sz="1600" b="1" kern="1200">
                <a:solidFill>
                  <a:schemeClr val="dk1"/>
                </a:solidFill>
                <a:latin typeface="+mn-lt"/>
                <a:ea typeface="+mn-ea"/>
                <a:cs typeface="+mn-cs"/>
              </a:defRPr>
            </a:lvl3pPr>
            <a:lvl4pPr marL="1371600" algn="l" rtl="0" fontAlgn="base">
              <a:spcBef>
                <a:spcPct val="0"/>
              </a:spcBef>
              <a:spcAft>
                <a:spcPct val="0"/>
              </a:spcAft>
              <a:defRPr sz="1600" b="1" kern="1200">
                <a:solidFill>
                  <a:schemeClr val="dk1"/>
                </a:solidFill>
                <a:latin typeface="+mn-lt"/>
                <a:ea typeface="+mn-ea"/>
                <a:cs typeface="+mn-cs"/>
              </a:defRPr>
            </a:lvl4pPr>
            <a:lvl5pPr marL="1828800" algn="l" rtl="0" fontAlgn="base">
              <a:spcBef>
                <a:spcPct val="0"/>
              </a:spcBef>
              <a:spcAft>
                <a:spcPct val="0"/>
              </a:spcAft>
              <a:defRPr sz="1600" b="1" kern="1200">
                <a:solidFill>
                  <a:schemeClr val="dk1"/>
                </a:solidFill>
                <a:latin typeface="+mn-lt"/>
                <a:ea typeface="+mn-ea"/>
                <a:cs typeface="+mn-cs"/>
              </a:defRPr>
            </a:lvl5pPr>
            <a:lvl6pPr marL="2286000" algn="l" defTabSz="914400" rtl="0" eaLnBrk="1" latinLnBrk="0" hangingPunct="1">
              <a:defRPr sz="1600" b="1" kern="1200">
                <a:solidFill>
                  <a:schemeClr val="dk1"/>
                </a:solidFill>
                <a:latin typeface="+mn-lt"/>
                <a:ea typeface="+mn-ea"/>
                <a:cs typeface="+mn-cs"/>
              </a:defRPr>
            </a:lvl6pPr>
            <a:lvl7pPr marL="2743200" algn="l" defTabSz="914400" rtl="0" eaLnBrk="1" latinLnBrk="0" hangingPunct="1">
              <a:defRPr sz="1600" b="1" kern="1200">
                <a:solidFill>
                  <a:schemeClr val="dk1"/>
                </a:solidFill>
                <a:latin typeface="+mn-lt"/>
                <a:ea typeface="+mn-ea"/>
                <a:cs typeface="+mn-cs"/>
              </a:defRPr>
            </a:lvl7pPr>
            <a:lvl8pPr marL="3200400" algn="l" defTabSz="914400" rtl="0" eaLnBrk="1" latinLnBrk="0" hangingPunct="1">
              <a:defRPr sz="1600" b="1" kern="1200">
                <a:solidFill>
                  <a:schemeClr val="dk1"/>
                </a:solidFill>
                <a:latin typeface="+mn-lt"/>
                <a:ea typeface="+mn-ea"/>
                <a:cs typeface="+mn-cs"/>
              </a:defRPr>
            </a:lvl8pPr>
            <a:lvl9pPr marL="3657600" algn="l" defTabSz="914400" rtl="0" eaLnBrk="1" latinLnBrk="0" hangingPunct="1">
              <a:defRPr sz="1600" b="1" kern="1200">
                <a:solidFill>
                  <a:schemeClr val="dk1"/>
                </a:solidFill>
                <a:latin typeface="+mn-lt"/>
                <a:ea typeface="+mn-ea"/>
                <a:cs typeface="+mn-cs"/>
              </a:defRPr>
            </a:lvl9pPr>
          </a:lstStyle>
          <a:p>
            <a:pPr algn="ctr">
              <a:defRPr/>
            </a:pPr>
            <a:endParaRPr lang="en-US" dirty="0" smtClean="0">
              <a:solidFill>
                <a:schemeClr val="tx1"/>
              </a:solidFill>
            </a:endParaRPr>
          </a:p>
        </p:txBody>
      </p:sp>
      <p:pic>
        <p:nvPicPr>
          <p:cNvPr id="121925" name="Picture 62" descr="Untitled-2"/>
          <p:cNvPicPr>
            <a:picLocks noChangeAspect="1" noChangeArrowheads="1"/>
          </p:cNvPicPr>
          <p:nvPr/>
        </p:nvPicPr>
        <p:blipFill>
          <a:blip r:embed="rId18" cstate="print"/>
          <a:srcRect/>
          <a:stretch>
            <a:fillRect/>
          </a:stretch>
        </p:blipFill>
        <p:spPr bwMode="auto">
          <a:xfrm>
            <a:off x="6073775" y="852488"/>
            <a:ext cx="1828800" cy="977900"/>
          </a:xfrm>
          <a:prstGeom prst="rect">
            <a:avLst/>
          </a:prstGeom>
          <a:noFill/>
          <a:ln w="9525">
            <a:noFill/>
            <a:miter lim="800000"/>
            <a:headEnd/>
            <a:tailEnd/>
          </a:ln>
        </p:spPr>
      </p:pic>
      <p:cxnSp>
        <p:nvCxnSpPr>
          <p:cNvPr id="121926" name="Straight Arrow Connector 84"/>
          <p:cNvCxnSpPr>
            <a:cxnSpLocks noChangeShapeType="1"/>
            <a:endCxn id="62" idx="3"/>
          </p:cNvCxnSpPr>
          <p:nvPr/>
        </p:nvCxnSpPr>
        <p:spPr bwMode="auto">
          <a:xfrm flipV="1">
            <a:off x="5448300" y="1347788"/>
            <a:ext cx="615950" cy="869950"/>
          </a:xfrm>
          <a:prstGeom prst="straightConnector1">
            <a:avLst/>
          </a:prstGeom>
          <a:noFill/>
          <a:ln w="28575">
            <a:solidFill>
              <a:srgbClr val="4D4D4D"/>
            </a:solidFill>
            <a:round/>
            <a:headEnd type="triangle" w="med" len="med"/>
            <a:tailEnd type="triangle" w="med" len="med"/>
          </a:ln>
        </p:spPr>
      </p:cxnSp>
      <p:sp>
        <p:nvSpPr>
          <p:cNvPr id="121927" name="TextBox 43"/>
          <p:cNvSpPr txBox="1">
            <a:spLocks noChangeArrowheads="1"/>
          </p:cNvSpPr>
          <p:nvPr/>
        </p:nvSpPr>
        <p:spPr bwMode="auto">
          <a:xfrm>
            <a:off x="1558925" y="1000125"/>
            <a:ext cx="1447800" cy="830263"/>
          </a:xfrm>
          <a:prstGeom prst="rect">
            <a:avLst/>
          </a:prstGeom>
          <a:noFill/>
          <a:ln w="9525">
            <a:noFill/>
            <a:miter lim="800000"/>
            <a:headEnd/>
            <a:tailEnd/>
          </a:ln>
        </p:spPr>
        <p:txBody>
          <a:bodyPr>
            <a:spAutoFit/>
          </a:bodyPr>
          <a:lstStyle/>
          <a:p>
            <a:r>
              <a:rPr lang="en-US" sz="1200"/>
              <a:t>Single Pane</a:t>
            </a:r>
          </a:p>
          <a:p>
            <a:r>
              <a:rPr lang="en-US" sz="1200"/>
              <a:t>Scalable </a:t>
            </a:r>
          </a:p>
          <a:p>
            <a:r>
              <a:rPr lang="en-US" sz="1200"/>
              <a:t>Redundant</a:t>
            </a:r>
          </a:p>
          <a:p>
            <a:endParaRPr lang="en-US" sz="1200"/>
          </a:p>
        </p:txBody>
      </p:sp>
    </p:spTree>
    <p:extLst>
      <p:ext uri="{BB962C8B-B14F-4D97-AF65-F5344CB8AC3E}">
        <p14:creationId xmlns:p14="http://schemas.microsoft.com/office/powerpoint/2010/main" val="7770232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up)">
                                      <p:cBhvr>
                                        <p:cTn id="7" dur="500"/>
                                        <p:tgtEl>
                                          <p:spTgt spid="53"/>
                                        </p:tgtEl>
                                      </p:cBhvr>
                                    </p:animEffect>
                                  </p:childTnLst>
                                </p:cTn>
                              </p:par>
                              <p:par>
                                <p:cTn id="8" presetID="10" presetClass="entr" presetSubtype="0"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1" name="Rounded Rectangle 8"/>
          <p:cNvSpPr>
            <a:spLocks noChangeArrowheads="1"/>
          </p:cNvSpPr>
          <p:nvPr/>
        </p:nvSpPr>
        <p:spPr bwMode="auto">
          <a:xfrm>
            <a:off x="2243138" y="1341438"/>
            <a:ext cx="4779962" cy="1296987"/>
          </a:xfrm>
          <a:prstGeom prst="roundRect">
            <a:avLst>
              <a:gd name="adj" fmla="val 11722"/>
            </a:avLst>
          </a:prstGeom>
          <a:solidFill>
            <a:schemeClr val="bg1"/>
          </a:solidFill>
          <a:ln w="28575">
            <a:solidFill>
              <a:srgbClr val="0095D3"/>
            </a:solidFill>
            <a:round/>
            <a:headEnd/>
            <a:tailEnd/>
          </a:ln>
        </p:spPr>
        <p:txBody>
          <a:bodyPr tIns="91440" bIns="91440" anchor="ctr">
            <a:spAutoFit/>
          </a:bodyPr>
          <a:lstStyle/>
          <a:p>
            <a:pPr marL="411163" indent="-228600">
              <a:spcAft>
                <a:spcPts val="600"/>
              </a:spcAft>
            </a:pPr>
            <a:r>
              <a:rPr lang="en-US" sz="2000" b="0">
                <a:solidFill>
                  <a:srgbClr val="C00000"/>
                </a:solidFill>
              </a:rPr>
              <a:t>Deep Security Virtual Appliance</a:t>
            </a:r>
          </a:p>
          <a:p>
            <a:pPr marL="411163" indent="-228600">
              <a:buClr>
                <a:schemeClr val="tx2"/>
              </a:buClr>
              <a:buFont typeface="Arial" pitchFamily="34" charset="0"/>
              <a:buChar char="•"/>
            </a:pPr>
            <a:r>
              <a:rPr lang="en-US" sz="1400"/>
              <a:t>Intrusion prevention</a:t>
            </a:r>
          </a:p>
          <a:p>
            <a:pPr marL="411163" indent="-228600">
              <a:buClr>
                <a:schemeClr val="tx2"/>
              </a:buClr>
              <a:buFont typeface="Arial" pitchFamily="34" charset="0"/>
              <a:buChar char="•"/>
            </a:pPr>
            <a:r>
              <a:rPr lang="en-US" sz="1400"/>
              <a:t>Firewall</a:t>
            </a:r>
            <a:br>
              <a:rPr lang="en-US" sz="1400"/>
            </a:br>
            <a:endParaRPr lang="en-US" sz="1400"/>
          </a:p>
        </p:txBody>
      </p:sp>
      <p:sp>
        <p:nvSpPr>
          <p:cNvPr id="25603" name="Title 14"/>
          <p:cNvSpPr txBox="1">
            <a:spLocks/>
          </p:cNvSpPr>
          <p:nvPr/>
        </p:nvSpPr>
        <p:spPr bwMode="auto">
          <a:xfrm>
            <a:off x="195263" y="295275"/>
            <a:ext cx="9144000" cy="714375"/>
          </a:xfrm>
          <a:prstGeom prst="rect">
            <a:avLst/>
          </a:prstGeom>
          <a:noFill/>
          <a:ln w="9525">
            <a:noFill/>
            <a:miter lim="800000"/>
            <a:headEnd/>
            <a:tailEnd/>
          </a:ln>
        </p:spPr>
        <p:txBody>
          <a:bodyPr lIns="274320"/>
          <a:lstStyle/>
          <a:p>
            <a:pPr>
              <a:lnSpc>
                <a:spcPts val="2863"/>
              </a:lnSpc>
            </a:pPr>
            <a:r>
              <a:rPr lang="en-US" sz="2800" b="0">
                <a:solidFill>
                  <a:schemeClr val="tx2"/>
                </a:solidFill>
              </a:rPr>
              <a:t>Virtualization Security with Deep Security</a:t>
            </a:r>
            <a:r>
              <a:rPr lang="en-US" sz="2600">
                <a:solidFill>
                  <a:schemeClr val="tx2"/>
                </a:solidFill>
              </a:rPr>
              <a:t/>
            </a:r>
            <a:br>
              <a:rPr lang="en-US" sz="2600">
                <a:solidFill>
                  <a:schemeClr val="tx2"/>
                </a:solidFill>
              </a:rPr>
            </a:br>
            <a:r>
              <a:rPr lang="en-US" sz="2000" b="0"/>
              <a:t>Agentless Security Platform for Private Cloud Environments</a:t>
            </a:r>
          </a:p>
          <a:p>
            <a:pPr>
              <a:lnSpc>
                <a:spcPts val="2863"/>
              </a:lnSpc>
            </a:pPr>
            <a:endParaRPr lang="en-US" sz="2600">
              <a:solidFill>
                <a:schemeClr val="tx2"/>
              </a:solidFill>
            </a:endParaRPr>
          </a:p>
        </p:txBody>
      </p:sp>
      <p:pic>
        <p:nvPicPr>
          <p:cNvPr id="37" name="Picture 36" descr="DesktopVirtualization.png"/>
          <p:cNvPicPr>
            <a:picLocks noChangeAspect="1"/>
          </p:cNvPicPr>
          <p:nvPr/>
        </p:nvPicPr>
        <p:blipFill>
          <a:blip r:embed="rId3"/>
          <a:srcRect/>
          <a:stretch>
            <a:fillRect/>
          </a:stretch>
        </p:blipFill>
        <p:spPr bwMode="auto">
          <a:xfrm>
            <a:off x="7256463" y="1524000"/>
            <a:ext cx="1284287" cy="896938"/>
          </a:xfrm>
          <a:prstGeom prst="rect">
            <a:avLst/>
          </a:prstGeom>
          <a:noFill/>
          <a:ln w="9525">
            <a:noFill/>
            <a:miter lim="800000"/>
            <a:headEnd/>
            <a:tailEnd/>
          </a:ln>
        </p:spPr>
      </p:pic>
      <p:pic>
        <p:nvPicPr>
          <p:cNvPr id="38" name="Picture 37" descr="ServerVirtualization.png"/>
          <p:cNvPicPr>
            <a:picLocks noChangeAspect="1"/>
          </p:cNvPicPr>
          <p:nvPr/>
        </p:nvPicPr>
        <p:blipFill>
          <a:blip r:embed="rId4"/>
          <a:srcRect/>
          <a:stretch>
            <a:fillRect/>
          </a:stretch>
        </p:blipFill>
        <p:spPr bwMode="auto">
          <a:xfrm>
            <a:off x="754063" y="1676400"/>
            <a:ext cx="1135062" cy="706438"/>
          </a:xfrm>
          <a:prstGeom prst="rect">
            <a:avLst/>
          </a:prstGeom>
          <a:noFill/>
          <a:ln w="9525">
            <a:noFill/>
            <a:miter lim="800000"/>
            <a:headEnd/>
            <a:tailEnd/>
          </a:ln>
        </p:spPr>
      </p:pic>
      <p:sp>
        <p:nvSpPr>
          <p:cNvPr id="41" name="Rectangle 40"/>
          <p:cNvSpPr>
            <a:spLocks noChangeArrowheads="1"/>
          </p:cNvSpPr>
          <p:nvPr/>
        </p:nvSpPr>
        <p:spPr bwMode="auto">
          <a:xfrm>
            <a:off x="4779963" y="1797050"/>
            <a:ext cx="3276600" cy="954088"/>
          </a:xfrm>
          <a:prstGeom prst="rect">
            <a:avLst/>
          </a:prstGeom>
          <a:noFill/>
          <a:ln w="9525">
            <a:noFill/>
            <a:miter lim="800000"/>
            <a:headEnd/>
            <a:tailEnd/>
          </a:ln>
        </p:spPr>
        <p:txBody>
          <a:bodyPr>
            <a:spAutoFit/>
          </a:bodyPr>
          <a:lstStyle/>
          <a:p>
            <a:pPr marL="136525" indent="-136525">
              <a:buClr>
                <a:schemeClr val="tx2"/>
              </a:buClr>
              <a:buFont typeface="Arial" pitchFamily="34" charset="0"/>
              <a:buChar char="•"/>
            </a:pPr>
            <a:r>
              <a:rPr lang="en-US" sz="1400"/>
              <a:t>Anti-malware</a:t>
            </a:r>
          </a:p>
          <a:p>
            <a:pPr marL="136525" indent="-136525">
              <a:buClr>
                <a:schemeClr val="tx2"/>
              </a:buClr>
              <a:buFont typeface="Arial" pitchFamily="34" charset="0"/>
              <a:buChar char="•"/>
            </a:pPr>
            <a:r>
              <a:rPr lang="en-US" sz="1400"/>
              <a:t> Web reputation</a:t>
            </a:r>
          </a:p>
          <a:p>
            <a:pPr marL="136525" indent="-136525">
              <a:buClr>
                <a:schemeClr val="tx2"/>
              </a:buClr>
              <a:buFont typeface="Arial" pitchFamily="34" charset="0"/>
              <a:buChar char="•"/>
            </a:pPr>
            <a:r>
              <a:rPr lang="en-US" sz="1400"/>
              <a:t>Integrity monitoring</a:t>
            </a:r>
          </a:p>
          <a:p>
            <a:pPr marL="136525" indent="-136525">
              <a:buClr>
                <a:schemeClr val="tx2"/>
              </a:buClr>
              <a:buFont typeface="Arial" pitchFamily="34" charset="0"/>
              <a:buChar char="•"/>
            </a:pPr>
            <a:endParaRPr lang="en-US" sz="1400"/>
          </a:p>
        </p:txBody>
      </p:sp>
      <p:sp>
        <p:nvSpPr>
          <p:cNvPr id="39" name="Rounded Rectangle 38"/>
          <p:cNvSpPr>
            <a:spLocks noChangeArrowheads="1"/>
          </p:cNvSpPr>
          <p:nvPr/>
        </p:nvSpPr>
        <p:spPr bwMode="auto">
          <a:xfrm rot="10800000">
            <a:off x="279400" y="2641600"/>
            <a:ext cx="8572500" cy="2921000"/>
          </a:xfrm>
          <a:prstGeom prst="roundRect">
            <a:avLst>
              <a:gd name="adj" fmla="val 8435"/>
            </a:avLst>
          </a:prstGeom>
          <a:gradFill rotWithShape="1">
            <a:gsLst>
              <a:gs pos="0">
                <a:srgbClr val="044871"/>
              </a:gs>
              <a:gs pos="10001">
                <a:srgbClr val="044871"/>
              </a:gs>
              <a:gs pos="41000">
                <a:srgbClr val="50A9DE"/>
              </a:gs>
              <a:gs pos="100000">
                <a:srgbClr val="C5E2F4"/>
              </a:gs>
            </a:gsLst>
            <a:lin ang="5400000"/>
          </a:gradFill>
          <a:ln w="9525">
            <a:solidFill>
              <a:srgbClr val="165E8A"/>
            </a:solidFill>
            <a:round/>
            <a:headEnd/>
            <a:tailEnd/>
          </a:ln>
          <a:effectLst>
            <a:outerShdw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0" name="Rounded Rectangle 39"/>
          <p:cNvSpPr/>
          <p:nvPr/>
        </p:nvSpPr>
        <p:spPr bwMode="auto">
          <a:xfrm>
            <a:off x="806450" y="3479800"/>
            <a:ext cx="1050925" cy="593725"/>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anchor="ctr"/>
          <a:lstStyle/>
          <a:p>
            <a:pPr algn="ctr">
              <a:defRPr/>
            </a:pPr>
            <a:r>
              <a:rPr lang="en-US" sz="2000" dirty="0">
                <a:solidFill>
                  <a:srgbClr val="3F6DA5"/>
                </a:solidFill>
                <a:latin typeface="Arial" charset="0"/>
                <a:ea typeface="+mn-ea"/>
              </a:rPr>
              <a:t>VM</a:t>
            </a:r>
          </a:p>
        </p:txBody>
      </p:sp>
      <p:sp>
        <p:nvSpPr>
          <p:cNvPr id="43" name="Rounded Rectangle 42"/>
          <p:cNvSpPr/>
          <p:nvPr/>
        </p:nvSpPr>
        <p:spPr bwMode="auto">
          <a:xfrm>
            <a:off x="1863725" y="3479800"/>
            <a:ext cx="1050925" cy="593725"/>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anchor="ctr"/>
          <a:lstStyle/>
          <a:p>
            <a:pPr algn="ctr">
              <a:defRPr/>
            </a:pPr>
            <a:r>
              <a:rPr lang="en-US" sz="2000" dirty="0">
                <a:solidFill>
                  <a:srgbClr val="3F6DA5"/>
                </a:solidFill>
                <a:latin typeface="Arial" charset="0"/>
                <a:ea typeface="+mn-ea"/>
              </a:rPr>
              <a:t>VM</a:t>
            </a:r>
          </a:p>
        </p:txBody>
      </p:sp>
      <p:sp>
        <p:nvSpPr>
          <p:cNvPr id="45" name="Rounded Rectangle 44"/>
          <p:cNvSpPr/>
          <p:nvPr/>
        </p:nvSpPr>
        <p:spPr bwMode="auto">
          <a:xfrm>
            <a:off x="2922588" y="3479800"/>
            <a:ext cx="1050925" cy="593725"/>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anchor="ctr"/>
          <a:lstStyle/>
          <a:p>
            <a:pPr algn="ctr">
              <a:defRPr/>
            </a:pPr>
            <a:r>
              <a:rPr lang="en-US" sz="2000" dirty="0">
                <a:solidFill>
                  <a:srgbClr val="3F6DA5"/>
                </a:solidFill>
                <a:latin typeface="Arial" charset="0"/>
                <a:ea typeface="+mn-ea"/>
              </a:rPr>
              <a:t>VM</a:t>
            </a:r>
          </a:p>
        </p:txBody>
      </p:sp>
      <p:sp>
        <p:nvSpPr>
          <p:cNvPr id="47" name="TextBox 30"/>
          <p:cNvSpPr txBox="1">
            <a:spLocks noChangeArrowheads="1"/>
          </p:cNvSpPr>
          <p:nvPr/>
        </p:nvSpPr>
        <p:spPr bwMode="auto">
          <a:xfrm>
            <a:off x="711200" y="2871788"/>
            <a:ext cx="1727200" cy="400050"/>
          </a:xfrm>
          <a:prstGeom prst="rect">
            <a:avLst/>
          </a:prstGeom>
          <a:noFill/>
          <a:ln w="9525">
            <a:noFill/>
            <a:miter lim="800000"/>
            <a:headEnd/>
            <a:tailEnd/>
          </a:ln>
        </p:spPr>
        <p:txBody>
          <a:bodyPr wrap="none">
            <a:spAutoFit/>
          </a:bodyPr>
          <a:lstStyle/>
          <a:p>
            <a:pPr algn="ctr"/>
            <a:r>
              <a:rPr lang="en-US" sz="2000">
                <a:ea typeface="ＭＳ Ｐゴシック" pitchFamily="34" charset="-128"/>
              </a:rPr>
              <a:t>The Old Way</a:t>
            </a:r>
          </a:p>
        </p:txBody>
      </p:sp>
      <p:cxnSp>
        <p:nvCxnSpPr>
          <p:cNvPr id="48" name="Straight Connector 41"/>
          <p:cNvCxnSpPr>
            <a:cxnSpLocks noChangeShapeType="1"/>
          </p:cNvCxnSpPr>
          <p:nvPr/>
        </p:nvCxnSpPr>
        <p:spPr bwMode="auto">
          <a:xfrm rot="16200000" flipH="1">
            <a:off x="3345656" y="3971132"/>
            <a:ext cx="1944687" cy="0"/>
          </a:xfrm>
          <a:prstGeom prst="line">
            <a:avLst/>
          </a:prstGeom>
          <a:noFill/>
          <a:ln w="6350">
            <a:solidFill>
              <a:schemeClr val="tx1"/>
            </a:solidFill>
            <a:prstDash val="sysDash"/>
            <a:round/>
            <a:headEnd/>
            <a:tailEnd/>
          </a:ln>
        </p:spPr>
      </p:cxnSp>
      <p:sp>
        <p:nvSpPr>
          <p:cNvPr id="49" name="Rounded Rectangle 48"/>
          <p:cNvSpPr/>
          <p:nvPr/>
        </p:nvSpPr>
        <p:spPr bwMode="auto">
          <a:xfrm>
            <a:off x="4822825" y="3467100"/>
            <a:ext cx="998538" cy="596900"/>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12700" cap="flat" cmpd="sng" algn="ctr">
            <a:solidFill>
              <a:srgbClr val="C00000"/>
            </a:solidFill>
            <a:prstDash val="solid"/>
            <a:round/>
            <a:headEnd type="none" w="med" len="med"/>
            <a:tailEnd type="none" w="med" len="med"/>
          </a:ln>
          <a:effectLst/>
        </p:spPr>
        <p:txBody>
          <a:bodyPr lIns="0" rIns="0" anchor="ctr"/>
          <a:lstStyle/>
          <a:p>
            <a:pPr algn="ctr">
              <a:lnSpc>
                <a:spcPct val="80000"/>
              </a:lnSpc>
              <a:defRPr/>
            </a:pPr>
            <a:r>
              <a:rPr lang="en-US" sz="1400" dirty="0">
                <a:solidFill>
                  <a:srgbClr val="C00000"/>
                </a:solidFill>
                <a:latin typeface="Arial" charset="0"/>
                <a:ea typeface="+mn-ea"/>
              </a:rPr>
              <a:t>Security Virtual Appliance</a:t>
            </a:r>
          </a:p>
        </p:txBody>
      </p:sp>
      <p:grpSp>
        <p:nvGrpSpPr>
          <p:cNvPr id="2" name="Group 64"/>
          <p:cNvGrpSpPr>
            <a:grpSpLocks/>
          </p:cNvGrpSpPr>
          <p:nvPr/>
        </p:nvGrpSpPr>
        <p:grpSpPr bwMode="auto">
          <a:xfrm>
            <a:off x="4824413" y="4110038"/>
            <a:ext cx="3576637" cy="933450"/>
            <a:chOff x="5176010" y="3844445"/>
            <a:chExt cx="3575936" cy="933720"/>
          </a:xfrm>
        </p:grpSpPr>
        <p:pic>
          <p:nvPicPr>
            <p:cNvPr id="25647" name="Picture 3" descr="ICON_VirtTriangle_flat_Q408.png"/>
            <p:cNvPicPr>
              <a:picLocks noChangeAspect="1"/>
            </p:cNvPicPr>
            <p:nvPr/>
          </p:nvPicPr>
          <p:blipFill>
            <a:blip r:embed="rId5"/>
            <a:srcRect/>
            <a:stretch>
              <a:fillRect/>
            </a:stretch>
          </p:blipFill>
          <p:spPr bwMode="auto">
            <a:xfrm>
              <a:off x="5176010" y="4129772"/>
              <a:ext cx="3575935" cy="409575"/>
            </a:xfrm>
            <a:prstGeom prst="rect">
              <a:avLst/>
            </a:prstGeom>
            <a:noFill/>
            <a:ln w="9525">
              <a:noFill/>
              <a:miter lim="800000"/>
              <a:headEnd/>
              <a:tailEnd/>
            </a:ln>
          </p:spPr>
        </p:pic>
        <p:pic>
          <p:nvPicPr>
            <p:cNvPr id="25648" name="Picture 8" descr="ICON_Server_flat_Q408.png"/>
            <p:cNvPicPr>
              <a:picLocks noChangeAspect="1"/>
            </p:cNvPicPr>
            <p:nvPr/>
          </p:nvPicPr>
          <p:blipFill>
            <a:blip r:embed="rId6"/>
            <a:srcRect/>
            <a:stretch>
              <a:fillRect/>
            </a:stretch>
          </p:blipFill>
          <p:spPr bwMode="auto">
            <a:xfrm>
              <a:off x="6198438" y="4417802"/>
              <a:ext cx="1417637" cy="360363"/>
            </a:xfrm>
            <a:prstGeom prst="rect">
              <a:avLst/>
            </a:prstGeom>
            <a:noFill/>
            <a:ln w="9525">
              <a:noFill/>
              <a:miter lim="800000"/>
              <a:headEnd/>
              <a:tailEnd/>
            </a:ln>
          </p:spPr>
        </p:pic>
        <p:sp>
          <p:nvSpPr>
            <p:cNvPr id="67" name="Rounded Rectangle 11"/>
            <p:cNvSpPr>
              <a:spLocks noChangeArrowheads="1"/>
            </p:cNvSpPr>
            <p:nvPr/>
          </p:nvSpPr>
          <p:spPr bwMode="auto">
            <a:xfrm>
              <a:off x="5176010" y="3844445"/>
              <a:ext cx="3575936" cy="219138"/>
            </a:xfrm>
            <a:prstGeom prst="roundRect">
              <a:avLst>
                <a:gd name="adj" fmla="val 16667"/>
              </a:avLst>
            </a:prstGeom>
            <a:solidFill>
              <a:srgbClr val="C5E2F4"/>
            </a:solidFill>
            <a:ln w="19050" algn="ctr">
              <a:solidFill>
                <a:schemeClr val="bg1">
                  <a:lumMod val="65000"/>
                </a:schemeClr>
              </a:solidFill>
              <a:round/>
              <a:headEnd/>
              <a:tailEnd/>
            </a:ln>
          </p:spPr>
          <p:txBody>
            <a:bodyPr anchor="ctr"/>
            <a:lstStyle/>
            <a:p>
              <a:pPr algn="ctr">
                <a:defRPr/>
              </a:pPr>
              <a:endParaRPr lang="en-US" sz="2000" dirty="0">
                <a:solidFill>
                  <a:schemeClr val="bg1"/>
                </a:solidFill>
                <a:latin typeface="Arial" charset="0"/>
                <a:ea typeface="+mn-ea"/>
              </a:endParaRPr>
            </a:p>
          </p:txBody>
        </p:sp>
      </p:grpSp>
      <p:sp>
        <p:nvSpPr>
          <p:cNvPr id="69" name="Rounded Rectangle 68"/>
          <p:cNvSpPr/>
          <p:nvPr/>
        </p:nvSpPr>
        <p:spPr bwMode="auto">
          <a:xfrm>
            <a:off x="5849938" y="3467100"/>
            <a:ext cx="501650" cy="596900"/>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latin typeface="Arial" charset="0"/>
                <a:ea typeface="+mn-ea"/>
              </a:rPr>
              <a:t>VM</a:t>
            </a:r>
          </a:p>
        </p:txBody>
      </p:sp>
      <p:sp>
        <p:nvSpPr>
          <p:cNvPr id="70" name="Rounded Rectangle 69"/>
          <p:cNvSpPr/>
          <p:nvPr/>
        </p:nvSpPr>
        <p:spPr bwMode="auto">
          <a:xfrm>
            <a:off x="6367463" y="3467100"/>
            <a:ext cx="504825" cy="596900"/>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latin typeface="Arial" charset="0"/>
                <a:ea typeface="+mn-ea"/>
              </a:rPr>
              <a:t>VM</a:t>
            </a:r>
          </a:p>
        </p:txBody>
      </p:sp>
      <p:sp>
        <p:nvSpPr>
          <p:cNvPr id="71" name="Rounded Rectangle 70"/>
          <p:cNvSpPr/>
          <p:nvPr/>
        </p:nvSpPr>
        <p:spPr bwMode="auto">
          <a:xfrm>
            <a:off x="6886575" y="3467100"/>
            <a:ext cx="503238" cy="596900"/>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latin typeface="Arial" charset="0"/>
                <a:ea typeface="+mn-ea"/>
              </a:rPr>
              <a:t>VM</a:t>
            </a:r>
          </a:p>
        </p:txBody>
      </p:sp>
      <p:sp>
        <p:nvSpPr>
          <p:cNvPr id="72" name="TextBox 31"/>
          <p:cNvSpPr txBox="1">
            <a:spLocks noChangeArrowheads="1"/>
          </p:cNvSpPr>
          <p:nvPr/>
        </p:nvSpPr>
        <p:spPr bwMode="auto">
          <a:xfrm>
            <a:off x="4849813" y="2871788"/>
            <a:ext cx="2532062" cy="400050"/>
          </a:xfrm>
          <a:prstGeom prst="rect">
            <a:avLst/>
          </a:prstGeom>
          <a:noFill/>
          <a:ln w="9525">
            <a:noFill/>
            <a:miter lim="800000"/>
            <a:headEnd/>
            <a:tailEnd/>
          </a:ln>
        </p:spPr>
        <p:txBody>
          <a:bodyPr wrap="none">
            <a:spAutoFit/>
          </a:bodyPr>
          <a:lstStyle/>
          <a:p>
            <a:pPr algn="ctr"/>
            <a:r>
              <a:rPr lang="en-US" sz="2000">
                <a:solidFill>
                  <a:srgbClr val="C00000"/>
                </a:solidFill>
                <a:ea typeface="ＭＳ Ｐゴシック" pitchFamily="34" charset="-128"/>
              </a:rPr>
              <a:t>With Deep Security</a:t>
            </a:r>
          </a:p>
        </p:txBody>
      </p:sp>
      <p:sp>
        <p:nvSpPr>
          <p:cNvPr id="73" name="Rounded Rectangle 72"/>
          <p:cNvSpPr/>
          <p:nvPr/>
        </p:nvSpPr>
        <p:spPr bwMode="auto">
          <a:xfrm>
            <a:off x="7405688" y="3462338"/>
            <a:ext cx="503237" cy="596900"/>
          </a:xfrm>
          <a:prstGeom prst="roundRect">
            <a:avLst>
              <a:gd name="adj" fmla="val 9136"/>
            </a:avLst>
          </a:prstGeom>
          <a:gradFill flip="none" rotWithShape="1">
            <a:gsLst>
              <a:gs pos="0">
                <a:schemeClr val="bg2">
                  <a:lumMod val="50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latin typeface="Arial" charset="0"/>
                <a:ea typeface="+mn-ea"/>
              </a:rPr>
              <a:t>VM</a:t>
            </a:r>
          </a:p>
        </p:txBody>
      </p:sp>
      <p:grpSp>
        <p:nvGrpSpPr>
          <p:cNvPr id="3" name="Group 63"/>
          <p:cNvGrpSpPr>
            <a:grpSpLocks/>
          </p:cNvGrpSpPr>
          <p:nvPr/>
        </p:nvGrpSpPr>
        <p:grpSpPr bwMode="auto">
          <a:xfrm>
            <a:off x="806450" y="4106863"/>
            <a:ext cx="3181350" cy="936625"/>
            <a:chOff x="1514218" y="3812941"/>
            <a:chExt cx="3181350" cy="937318"/>
          </a:xfrm>
        </p:grpSpPr>
        <p:pic>
          <p:nvPicPr>
            <p:cNvPr id="25644" name="Picture 3" descr="ICON_VirtTriangle_flat_Q408.png"/>
            <p:cNvPicPr>
              <a:picLocks noChangeAspect="1"/>
            </p:cNvPicPr>
            <p:nvPr/>
          </p:nvPicPr>
          <p:blipFill>
            <a:blip r:embed="rId5"/>
            <a:srcRect/>
            <a:stretch>
              <a:fillRect/>
            </a:stretch>
          </p:blipFill>
          <p:spPr bwMode="auto">
            <a:xfrm>
              <a:off x="1549143" y="4101866"/>
              <a:ext cx="3146425" cy="409575"/>
            </a:xfrm>
            <a:prstGeom prst="rect">
              <a:avLst/>
            </a:prstGeom>
            <a:noFill/>
            <a:ln w="9525">
              <a:noFill/>
              <a:miter lim="800000"/>
              <a:headEnd/>
              <a:tailEnd/>
            </a:ln>
          </p:spPr>
        </p:pic>
        <p:pic>
          <p:nvPicPr>
            <p:cNvPr id="25645" name="Picture 8" descr="ICON_Server_flat_Q408.png"/>
            <p:cNvPicPr>
              <a:picLocks noChangeAspect="1"/>
            </p:cNvPicPr>
            <p:nvPr/>
          </p:nvPicPr>
          <p:blipFill>
            <a:blip r:embed="rId6"/>
            <a:srcRect/>
            <a:stretch>
              <a:fillRect/>
            </a:stretch>
          </p:blipFill>
          <p:spPr bwMode="auto">
            <a:xfrm>
              <a:off x="2435661" y="4389896"/>
              <a:ext cx="1417637" cy="360363"/>
            </a:xfrm>
            <a:prstGeom prst="rect">
              <a:avLst/>
            </a:prstGeom>
            <a:noFill/>
            <a:ln w="9525">
              <a:noFill/>
              <a:miter lim="800000"/>
              <a:headEnd/>
              <a:tailEnd/>
            </a:ln>
          </p:spPr>
        </p:pic>
        <p:sp>
          <p:nvSpPr>
            <p:cNvPr id="77" name="Rounded Rectangle 11"/>
            <p:cNvSpPr>
              <a:spLocks noChangeArrowheads="1"/>
            </p:cNvSpPr>
            <p:nvPr/>
          </p:nvSpPr>
          <p:spPr bwMode="auto">
            <a:xfrm>
              <a:off x="1514218" y="3812941"/>
              <a:ext cx="3144838" cy="222414"/>
            </a:xfrm>
            <a:prstGeom prst="roundRect">
              <a:avLst>
                <a:gd name="adj" fmla="val 16667"/>
              </a:avLst>
            </a:prstGeom>
            <a:solidFill>
              <a:schemeClr val="accent1">
                <a:lumMod val="20000"/>
                <a:lumOff val="80000"/>
              </a:schemeClr>
            </a:solidFill>
            <a:ln w="19050" algn="ctr">
              <a:solidFill>
                <a:schemeClr val="bg1">
                  <a:lumMod val="65000"/>
                </a:schemeClr>
              </a:solidFill>
              <a:round/>
              <a:headEnd/>
              <a:tailEnd/>
            </a:ln>
          </p:spPr>
          <p:txBody>
            <a:bodyPr anchor="ctr"/>
            <a:lstStyle/>
            <a:p>
              <a:pPr algn="ctr">
                <a:defRPr/>
              </a:pPr>
              <a:endParaRPr lang="en-US" sz="2000" dirty="0">
                <a:solidFill>
                  <a:schemeClr val="bg1"/>
                </a:solidFill>
                <a:latin typeface="Arial" charset="0"/>
                <a:ea typeface="+mn-ea"/>
              </a:endParaRPr>
            </a:p>
          </p:txBody>
        </p:sp>
      </p:grpSp>
      <p:pic>
        <p:nvPicPr>
          <p:cNvPr id="81" name="Picture 2" descr="C:\Users\christined\AppData\Local\Microsoft\Windows\Temporary Internet Files\Content.IE5\SAU79XMA\MC900434850[1].png"/>
          <p:cNvPicPr>
            <a:picLocks noChangeAspect="1" noChangeArrowheads="1"/>
          </p:cNvPicPr>
          <p:nvPr/>
        </p:nvPicPr>
        <p:blipFill>
          <a:blip r:embed="rId7" cstate="print">
            <a:duotone>
              <a:prstClr val="black"/>
              <a:schemeClr val="accent1">
                <a:tint val="45000"/>
                <a:satMod val="400000"/>
              </a:schemeClr>
            </a:duotone>
          </a:blip>
          <a:srcRect/>
          <a:stretch>
            <a:fillRect/>
          </a:stretch>
        </p:blipFill>
        <p:spPr bwMode="auto">
          <a:xfrm>
            <a:off x="5436931" y="3276600"/>
            <a:ext cx="698500" cy="698500"/>
          </a:xfrm>
          <a:prstGeom prst="rect">
            <a:avLst/>
          </a:prstGeom>
          <a:noFill/>
        </p:spPr>
      </p:pic>
      <p:sp>
        <p:nvSpPr>
          <p:cNvPr id="50" name="Rounded Rectangle 49"/>
          <p:cNvSpPr/>
          <p:nvPr/>
        </p:nvSpPr>
        <p:spPr bwMode="auto">
          <a:xfrm>
            <a:off x="4684713" y="5259388"/>
            <a:ext cx="1736725" cy="715962"/>
          </a:xfrm>
          <a:prstGeom prst="roundRect">
            <a:avLst/>
          </a:prstGeom>
          <a:solidFill>
            <a:srgbClr val="FFFFFF"/>
          </a:solidFill>
          <a:ln w="25400" cap="flat" cmpd="sng" algn="ctr">
            <a:solidFill>
              <a:schemeClr val="tx1">
                <a:lumMod val="60000"/>
                <a:lumOff val="40000"/>
              </a:schemeClr>
            </a:solidFill>
            <a:prstDash val="solid"/>
            <a:round/>
            <a:headEnd type="none" w="med" len="med"/>
            <a:tailEnd type="none" w="med" len="med"/>
          </a:ln>
        </p:spPr>
        <p:txBody>
          <a:bodyPr lIns="0" rIns="0" anchor="ctr">
            <a:spAutoFit/>
          </a:bodyPr>
          <a:lstStyle/>
          <a:p>
            <a:pPr algn="ctr">
              <a:spcBef>
                <a:spcPts val="0"/>
              </a:spcBef>
              <a:spcAft>
                <a:spcPts val="0"/>
              </a:spcAft>
              <a:defRPr/>
            </a:pPr>
            <a:r>
              <a:rPr lang="en-US" sz="2000" dirty="0">
                <a:solidFill>
                  <a:srgbClr val="D20F30"/>
                </a:solidFill>
                <a:latin typeface="Arial" charset="0"/>
                <a:ea typeface="+mn-ea"/>
              </a:rPr>
              <a:t>Easier</a:t>
            </a:r>
          </a:p>
          <a:p>
            <a:pPr algn="ctr">
              <a:spcBef>
                <a:spcPts val="0"/>
              </a:spcBef>
              <a:spcAft>
                <a:spcPts val="0"/>
              </a:spcAft>
              <a:defRPr/>
            </a:pPr>
            <a:r>
              <a:rPr lang="en-US" dirty="0">
                <a:latin typeface="Arial" charset="0"/>
                <a:ea typeface="+mn-ea"/>
              </a:rPr>
              <a:t>Manageability</a:t>
            </a:r>
          </a:p>
        </p:txBody>
      </p:sp>
      <p:sp>
        <p:nvSpPr>
          <p:cNvPr id="56" name="Rounded Rectangle 55"/>
          <p:cNvSpPr/>
          <p:nvPr/>
        </p:nvSpPr>
        <p:spPr bwMode="auto">
          <a:xfrm>
            <a:off x="922338" y="5259388"/>
            <a:ext cx="1738312" cy="715962"/>
          </a:xfrm>
          <a:prstGeom prst="roundRect">
            <a:avLst/>
          </a:prstGeom>
          <a:solidFill>
            <a:srgbClr val="FFFFFF"/>
          </a:solidFill>
          <a:ln w="25400" cap="flat" cmpd="sng" algn="ctr">
            <a:solidFill>
              <a:schemeClr val="tx1">
                <a:lumMod val="60000"/>
                <a:lumOff val="40000"/>
              </a:schemeClr>
            </a:solidFill>
            <a:prstDash val="solid"/>
            <a:round/>
            <a:headEnd type="none" w="med" len="med"/>
            <a:tailEnd type="none" w="med" len="med"/>
          </a:ln>
        </p:spPr>
        <p:txBody>
          <a:bodyPr lIns="0" rIns="0" anchor="ctr">
            <a:spAutoFit/>
          </a:bodyPr>
          <a:lstStyle/>
          <a:p>
            <a:pPr algn="ctr">
              <a:spcBef>
                <a:spcPts val="0"/>
              </a:spcBef>
              <a:spcAft>
                <a:spcPts val="0"/>
              </a:spcAft>
              <a:defRPr/>
            </a:pPr>
            <a:r>
              <a:rPr lang="en-US" sz="2000" dirty="0">
                <a:solidFill>
                  <a:srgbClr val="D20F30"/>
                </a:solidFill>
                <a:latin typeface="Arial" charset="0"/>
                <a:ea typeface="+mn-ea"/>
              </a:rPr>
              <a:t>Higher</a:t>
            </a:r>
          </a:p>
          <a:p>
            <a:pPr algn="ctr">
              <a:spcBef>
                <a:spcPts val="0"/>
              </a:spcBef>
              <a:spcAft>
                <a:spcPts val="0"/>
              </a:spcAft>
              <a:defRPr/>
            </a:pPr>
            <a:r>
              <a:rPr lang="en-US" dirty="0">
                <a:latin typeface="Arial" charset="0"/>
                <a:ea typeface="+mn-ea"/>
              </a:rPr>
              <a:t>Density</a:t>
            </a:r>
          </a:p>
        </p:txBody>
      </p:sp>
      <p:sp>
        <p:nvSpPr>
          <p:cNvPr id="58" name="Rounded Rectangle 57"/>
          <p:cNvSpPr/>
          <p:nvPr/>
        </p:nvSpPr>
        <p:spPr bwMode="auto">
          <a:xfrm>
            <a:off x="2803525" y="5259388"/>
            <a:ext cx="1736725" cy="715962"/>
          </a:xfrm>
          <a:prstGeom prst="roundRect">
            <a:avLst/>
          </a:prstGeom>
          <a:solidFill>
            <a:srgbClr val="FFFFFF"/>
          </a:solidFill>
          <a:ln w="25400" cap="flat" cmpd="sng" algn="ctr">
            <a:solidFill>
              <a:schemeClr val="tx1">
                <a:lumMod val="60000"/>
                <a:lumOff val="40000"/>
              </a:schemeClr>
            </a:solidFill>
            <a:prstDash val="solid"/>
            <a:round/>
            <a:headEnd type="none" w="med" len="med"/>
            <a:tailEnd type="none" w="med" len="med"/>
          </a:ln>
        </p:spPr>
        <p:txBody>
          <a:bodyPr lIns="0" rIns="0" anchor="ctr">
            <a:spAutoFit/>
          </a:bodyPr>
          <a:lstStyle/>
          <a:p>
            <a:pPr algn="ctr">
              <a:spcBef>
                <a:spcPts val="0"/>
              </a:spcBef>
              <a:spcAft>
                <a:spcPts val="0"/>
              </a:spcAft>
              <a:defRPr/>
            </a:pPr>
            <a:r>
              <a:rPr lang="en-US" sz="2000" dirty="0">
                <a:solidFill>
                  <a:srgbClr val="D20F30"/>
                </a:solidFill>
                <a:latin typeface="Arial" charset="0"/>
                <a:ea typeface="+mn-ea"/>
              </a:rPr>
              <a:t>Fewer</a:t>
            </a:r>
          </a:p>
          <a:p>
            <a:pPr algn="ctr">
              <a:spcBef>
                <a:spcPts val="0"/>
              </a:spcBef>
              <a:spcAft>
                <a:spcPts val="0"/>
              </a:spcAft>
              <a:defRPr/>
            </a:pPr>
            <a:r>
              <a:rPr lang="en-US" dirty="0">
                <a:latin typeface="Arial" charset="0"/>
                <a:ea typeface="+mn-ea"/>
              </a:rPr>
              <a:t>Resources</a:t>
            </a:r>
          </a:p>
        </p:txBody>
      </p:sp>
      <p:sp>
        <p:nvSpPr>
          <p:cNvPr id="59" name="Rounded Rectangle 58"/>
          <p:cNvSpPr/>
          <p:nvPr/>
        </p:nvSpPr>
        <p:spPr bwMode="auto">
          <a:xfrm>
            <a:off x="6564313" y="5259388"/>
            <a:ext cx="1738312" cy="715962"/>
          </a:xfrm>
          <a:prstGeom prst="roundRect">
            <a:avLst/>
          </a:prstGeom>
          <a:solidFill>
            <a:srgbClr val="FFFFFF"/>
          </a:solidFill>
          <a:ln w="25400" cap="flat" cmpd="sng" algn="ctr">
            <a:solidFill>
              <a:schemeClr val="tx1">
                <a:lumMod val="60000"/>
                <a:lumOff val="40000"/>
              </a:schemeClr>
            </a:solidFill>
            <a:prstDash val="solid"/>
            <a:round/>
            <a:headEnd type="none" w="med" len="med"/>
            <a:tailEnd type="none" w="med" len="med"/>
          </a:ln>
        </p:spPr>
        <p:txBody>
          <a:bodyPr lIns="0" rIns="0" anchor="ctr">
            <a:spAutoFit/>
          </a:bodyPr>
          <a:lstStyle/>
          <a:p>
            <a:pPr algn="ctr">
              <a:spcBef>
                <a:spcPts val="0"/>
              </a:spcBef>
              <a:spcAft>
                <a:spcPts val="0"/>
              </a:spcAft>
              <a:defRPr/>
            </a:pPr>
            <a:r>
              <a:rPr lang="en-US" sz="2000" dirty="0">
                <a:solidFill>
                  <a:srgbClr val="D20F30"/>
                </a:solidFill>
                <a:latin typeface="Arial" charset="0"/>
                <a:ea typeface="+mn-ea"/>
              </a:rPr>
              <a:t>Stronger</a:t>
            </a:r>
          </a:p>
          <a:p>
            <a:pPr algn="ctr">
              <a:spcBef>
                <a:spcPts val="0"/>
              </a:spcBef>
              <a:spcAft>
                <a:spcPts val="0"/>
              </a:spcAft>
              <a:defRPr/>
            </a:pPr>
            <a:r>
              <a:rPr lang="en-US" dirty="0">
                <a:latin typeface="Arial" charset="0"/>
                <a:ea typeface="+mn-ea"/>
              </a:rPr>
              <a:t>Security</a:t>
            </a:r>
          </a:p>
        </p:txBody>
      </p:sp>
      <p:grpSp>
        <p:nvGrpSpPr>
          <p:cNvPr id="5" name="Group 1"/>
          <p:cNvGrpSpPr>
            <a:grpSpLocks/>
          </p:cNvGrpSpPr>
          <p:nvPr/>
        </p:nvGrpSpPr>
        <p:grpSpPr bwMode="auto">
          <a:xfrm>
            <a:off x="723900" y="3567113"/>
            <a:ext cx="695325" cy="712787"/>
            <a:chOff x="761998" y="3591238"/>
            <a:chExt cx="695114" cy="712982"/>
          </a:xfrm>
        </p:grpSpPr>
        <p:pic>
          <p:nvPicPr>
            <p:cNvPr id="78" name="Picture 2" descr="C:\Users\christined\AppData\Local\Microsoft\Windows\Temporary Internet Files\Content.IE5\SAU79XMA\MC900434850[1].png"/>
            <p:cNvPicPr>
              <a:picLocks noChangeAspect="1" noChangeArrowheads="1"/>
            </p:cNvPicPr>
            <p:nvPr/>
          </p:nvPicPr>
          <p:blipFill>
            <a:blip r:embed="rId8" cstate="print">
              <a:duotone>
                <a:prstClr val="black"/>
                <a:schemeClr val="accent1">
                  <a:tint val="45000"/>
                  <a:satMod val="400000"/>
                </a:schemeClr>
              </a:duotone>
            </a:blip>
            <a:srcRect/>
            <a:stretch>
              <a:fillRect/>
            </a:stretch>
          </p:blipFill>
          <p:spPr bwMode="auto">
            <a:xfrm>
              <a:off x="761998" y="3591238"/>
              <a:ext cx="533400" cy="533400"/>
            </a:xfrm>
            <a:prstGeom prst="rect">
              <a:avLst/>
            </a:prstGeom>
            <a:noFill/>
          </p:spPr>
        </p:pic>
        <p:pic>
          <p:nvPicPr>
            <p:cNvPr id="42" name="Picture 2" descr="C:\Users\christined\AppData\Local\Microsoft\Windows\Temporary Internet Files\Content.IE5\SAU79XMA\MC900434850[1].png"/>
            <p:cNvPicPr>
              <a:picLocks noChangeAspect="1" noChangeArrowheads="1"/>
            </p:cNvPicPr>
            <p:nvPr/>
          </p:nvPicPr>
          <p:blipFill>
            <a:blip r:embed="rId8" cstate="print">
              <a:duotone>
                <a:prstClr val="black"/>
                <a:schemeClr val="accent1">
                  <a:tint val="45000"/>
                  <a:satMod val="400000"/>
                </a:schemeClr>
              </a:duotone>
            </a:blip>
            <a:srcRect/>
            <a:stretch>
              <a:fillRect/>
            </a:stretch>
          </p:blipFill>
          <p:spPr bwMode="auto">
            <a:xfrm>
              <a:off x="842856" y="3689972"/>
              <a:ext cx="533400" cy="533400"/>
            </a:xfrm>
            <a:prstGeom prst="rect">
              <a:avLst/>
            </a:prstGeom>
            <a:noFill/>
          </p:spPr>
        </p:pic>
        <p:pic>
          <p:nvPicPr>
            <p:cNvPr id="44" name="Picture 2" descr="C:\Users\christined\AppData\Local\Microsoft\Windows\Temporary Internet Files\Content.IE5\SAU79XMA\MC900434850[1].png"/>
            <p:cNvPicPr>
              <a:picLocks noChangeAspect="1" noChangeArrowheads="1"/>
            </p:cNvPicPr>
            <p:nvPr/>
          </p:nvPicPr>
          <p:blipFill>
            <a:blip r:embed="rId8" cstate="print">
              <a:duotone>
                <a:prstClr val="black"/>
                <a:schemeClr val="accent1">
                  <a:tint val="45000"/>
                  <a:satMod val="400000"/>
                </a:schemeClr>
              </a:duotone>
            </a:blip>
            <a:srcRect/>
            <a:stretch>
              <a:fillRect/>
            </a:stretch>
          </p:blipFill>
          <p:spPr bwMode="auto">
            <a:xfrm>
              <a:off x="923712" y="3770820"/>
              <a:ext cx="533400" cy="533400"/>
            </a:xfrm>
            <a:prstGeom prst="rect">
              <a:avLst/>
            </a:prstGeom>
            <a:noFill/>
          </p:spPr>
        </p:pic>
      </p:grpSp>
      <p:grpSp>
        <p:nvGrpSpPr>
          <p:cNvPr id="6" name="Group 45"/>
          <p:cNvGrpSpPr>
            <a:grpSpLocks/>
          </p:cNvGrpSpPr>
          <p:nvPr/>
        </p:nvGrpSpPr>
        <p:grpSpPr bwMode="auto">
          <a:xfrm>
            <a:off x="1765300" y="3565525"/>
            <a:ext cx="695325" cy="712788"/>
            <a:chOff x="761998" y="3591238"/>
            <a:chExt cx="695114" cy="712982"/>
          </a:xfrm>
        </p:grpSpPr>
        <p:pic>
          <p:nvPicPr>
            <p:cNvPr id="51" name="Picture 2" descr="C:\Users\christined\AppData\Local\Microsoft\Windows\Temporary Internet Files\Content.IE5\SAU79XMA\MC900434850[1].png"/>
            <p:cNvPicPr>
              <a:picLocks noChangeAspect="1" noChangeArrowheads="1"/>
            </p:cNvPicPr>
            <p:nvPr/>
          </p:nvPicPr>
          <p:blipFill>
            <a:blip r:embed="rId8" cstate="print">
              <a:duotone>
                <a:prstClr val="black"/>
                <a:schemeClr val="accent1">
                  <a:tint val="45000"/>
                  <a:satMod val="400000"/>
                </a:schemeClr>
              </a:duotone>
            </a:blip>
            <a:srcRect/>
            <a:stretch>
              <a:fillRect/>
            </a:stretch>
          </p:blipFill>
          <p:spPr bwMode="auto">
            <a:xfrm>
              <a:off x="761998" y="3591238"/>
              <a:ext cx="533400" cy="533400"/>
            </a:xfrm>
            <a:prstGeom prst="rect">
              <a:avLst/>
            </a:prstGeom>
            <a:noFill/>
          </p:spPr>
        </p:pic>
        <p:pic>
          <p:nvPicPr>
            <p:cNvPr id="52" name="Picture 2" descr="C:\Users\christined\AppData\Local\Microsoft\Windows\Temporary Internet Files\Content.IE5\SAU79XMA\MC900434850[1].png"/>
            <p:cNvPicPr>
              <a:picLocks noChangeAspect="1" noChangeArrowheads="1"/>
            </p:cNvPicPr>
            <p:nvPr/>
          </p:nvPicPr>
          <p:blipFill>
            <a:blip r:embed="rId8" cstate="print">
              <a:duotone>
                <a:prstClr val="black"/>
                <a:schemeClr val="accent1">
                  <a:tint val="45000"/>
                  <a:satMod val="400000"/>
                </a:schemeClr>
              </a:duotone>
            </a:blip>
            <a:srcRect/>
            <a:stretch>
              <a:fillRect/>
            </a:stretch>
          </p:blipFill>
          <p:spPr bwMode="auto">
            <a:xfrm>
              <a:off x="842856" y="3689972"/>
              <a:ext cx="533400" cy="533400"/>
            </a:xfrm>
            <a:prstGeom prst="rect">
              <a:avLst/>
            </a:prstGeom>
            <a:noFill/>
          </p:spPr>
        </p:pic>
        <p:pic>
          <p:nvPicPr>
            <p:cNvPr id="53" name="Picture 2" descr="C:\Users\christined\AppData\Local\Microsoft\Windows\Temporary Internet Files\Content.IE5\SAU79XMA\MC900434850[1].png"/>
            <p:cNvPicPr>
              <a:picLocks noChangeAspect="1" noChangeArrowheads="1"/>
            </p:cNvPicPr>
            <p:nvPr/>
          </p:nvPicPr>
          <p:blipFill>
            <a:blip r:embed="rId8" cstate="print">
              <a:duotone>
                <a:prstClr val="black"/>
                <a:schemeClr val="accent1">
                  <a:tint val="45000"/>
                  <a:satMod val="400000"/>
                </a:schemeClr>
              </a:duotone>
            </a:blip>
            <a:srcRect/>
            <a:stretch>
              <a:fillRect/>
            </a:stretch>
          </p:blipFill>
          <p:spPr bwMode="auto">
            <a:xfrm>
              <a:off x="923712" y="3770820"/>
              <a:ext cx="533400" cy="533400"/>
            </a:xfrm>
            <a:prstGeom prst="rect">
              <a:avLst/>
            </a:prstGeom>
            <a:noFill/>
          </p:spPr>
        </p:pic>
      </p:grpSp>
      <p:grpSp>
        <p:nvGrpSpPr>
          <p:cNvPr id="7" name="Group 53"/>
          <p:cNvGrpSpPr>
            <a:grpSpLocks/>
          </p:cNvGrpSpPr>
          <p:nvPr/>
        </p:nvGrpSpPr>
        <p:grpSpPr bwMode="auto">
          <a:xfrm>
            <a:off x="2819400" y="3565525"/>
            <a:ext cx="695325" cy="712788"/>
            <a:chOff x="761998" y="3591238"/>
            <a:chExt cx="695114" cy="712982"/>
          </a:xfrm>
        </p:grpSpPr>
        <p:pic>
          <p:nvPicPr>
            <p:cNvPr id="55" name="Picture 2" descr="C:\Users\christined\AppData\Local\Microsoft\Windows\Temporary Internet Files\Content.IE5\SAU79XMA\MC900434850[1].png"/>
            <p:cNvPicPr>
              <a:picLocks noChangeAspect="1" noChangeArrowheads="1"/>
            </p:cNvPicPr>
            <p:nvPr/>
          </p:nvPicPr>
          <p:blipFill>
            <a:blip r:embed="rId8" cstate="print">
              <a:duotone>
                <a:prstClr val="black"/>
                <a:schemeClr val="accent1">
                  <a:tint val="45000"/>
                  <a:satMod val="400000"/>
                </a:schemeClr>
              </a:duotone>
            </a:blip>
            <a:srcRect/>
            <a:stretch>
              <a:fillRect/>
            </a:stretch>
          </p:blipFill>
          <p:spPr bwMode="auto">
            <a:xfrm>
              <a:off x="761998" y="3591238"/>
              <a:ext cx="533400" cy="533400"/>
            </a:xfrm>
            <a:prstGeom prst="rect">
              <a:avLst/>
            </a:prstGeom>
            <a:noFill/>
          </p:spPr>
        </p:pic>
        <p:pic>
          <p:nvPicPr>
            <p:cNvPr id="57" name="Picture 2" descr="C:\Users\christined\AppData\Local\Microsoft\Windows\Temporary Internet Files\Content.IE5\SAU79XMA\MC900434850[1].png"/>
            <p:cNvPicPr>
              <a:picLocks noChangeAspect="1" noChangeArrowheads="1"/>
            </p:cNvPicPr>
            <p:nvPr/>
          </p:nvPicPr>
          <p:blipFill>
            <a:blip r:embed="rId8" cstate="print">
              <a:duotone>
                <a:prstClr val="black"/>
                <a:schemeClr val="accent1">
                  <a:tint val="45000"/>
                  <a:satMod val="400000"/>
                </a:schemeClr>
              </a:duotone>
            </a:blip>
            <a:srcRect/>
            <a:stretch>
              <a:fillRect/>
            </a:stretch>
          </p:blipFill>
          <p:spPr bwMode="auto">
            <a:xfrm>
              <a:off x="842856" y="3689972"/>
              <a:ext cx="533400" cy="533400"/>
            </a:xfrm>
            <a:prstGeom prst="rect">
              <a:avLst/>
            </a:prstGeom>
            <a:noFill/>
          </p:spPr>
        </p:pic>
        <p:pic>
          <p:nvPicPr>
            <p:cNvPr id="63" name="Picture 2" descr="C:\Users\christined\AppData\Local\Microsoft\Windows\Temporary Internet Files\Content.IE5\SAU79XMA\MC900434850[1].png"/>
            <p:cNvPicPr>
              <a:picLocks noChangeAspect="1" noChangeArrowheads="1"/>
            </p:cNvPicPr>
            <p:nvPr/>
          </p:nvPicPr>
          <p:blipFill>
            <a:blip r:embed="rId8" cstate="print">
              <a:duotone>
                <a:prstClr val="black"/>
                <a:schemeClr val="accent1">
                  <a:tint val="45000"/>
                  <a:satMod val="400000"/>
                </a:schemeClr>
              </a:duotone>
            </a:blip>
            <a:srcRect/>
            <a:stretch>
              <a:fillRect/>
            </a:stretch>
          </p:blipFill>
          <p:spPr bwMode="auto">
            <a:xfrm>
              <a:off x="923712" y="3770820"/>
              <a:ext cx="533400" cy="533400"/>
            </a:xfrm>
            <a:prstGeom prst="rect">
              <a:avLst/>
            </a:prstGeom>
            <a:noFill/>
          </p:spPr>
        </p:pic>
      </p:grpSp>
      <p:sp>
        <p:nvSpPr>
          <p:cNvPr id="64" name="Rounded Rectangle 63"/>
          <p:cNvSpPr/>
          <p:nvPr/>
        </p:nvSpPr>
        <p:spPr bwMode="auto">
          <a:xfrm>
            <a:off x="7902575" y="3459163"/>
            <a:ext cx="503238" cy="596900"/>
          </a:xfrm>
          <a:prstGeom prst="roundRect">
            <a:avLst>
              <a:gd name="adj" fmla="val 9136"/>
            </a:avLst>
          </a:prstGeom>
          <a:gradFill flip="none" rotWithShape="1">
            <a:gsLst>
              <a:gs pos="0">
                <a:schemeClr val="bg2">
                  <a:lumMod val="50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latin typeface="Arial" charset="0"/>
                <a:ea typeface="+mn-ea"/>
              </a:rPr>
              <a:t>VM</a:t>
            </a:r>
          </a:p>
        </p:txBody>
      </p:sp>
    </p:spTree>
    <p:extLst>
      <p:ext uri="{BB962C8B-B14F-4D97-AF65-F5344CB8AC3E}">
        <p14:creationId xmlns:p14="http://schemas.microsoft.com/office/powerpoint/2010/main" val="871355030"/>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par>
                                <p:cTn id="8" presetID="22" presetClass="entr" presetSubtype="8"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left)">
                                      <p:cBhvr>
                                        <p:cTn id="10" dur="500"/>
                                        <p:tgtEl>
                                          <p:spTgt spid="37"/>
                                        </p:tgtEl>
                                      </p:cBhvr>
                                    </p:animEffect>
                                  </p:childTnLst>
                                </p:cTn>
                              </p:par>
                            </p:childTnLst>
                          </p:cTn>
                        </p:par>
                        <p:par>
                          <p:cTn id="11" fill="hold" nodeType="afterGroup">
                            <p:stCondLst>
                              <p:cond delay="500"/>
                            </p:stCondLst>
                            <p:childTnLst>
                              <p:par>
                                <p:cTn id="12" presetID="1" presetClass="entr" presetSubtype="0" fill="hold" nodeType="afterEffect">
                                  <p:stCondLst>
                                    <p:cond delay="1500"/>
                                  </p:stCondLst>
                                  <p:childTnLst>
                                    <p:set>
                                      <p:cBhvr>
                                        <p:cTn id="13" dur="1" fill="hold">
                                          <p:stCondLst>
                                            <p:cond delay="0"/>
                                          </p:stCondLst>
                                        </p:cTn>
                                        <p:tgtEl>
                                          <p:spTgt spid="39"/>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43"/>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45"/>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48"/>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49"/>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2"/>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69"/>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71"/>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72"/>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73"/>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3"/>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81"/>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5"/>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6"/>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7"/>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29701"/>
                                        </p:tgtEl>
                                        <p:attrNameLst>
                                          <p:attrName>style.visibility</p:attrName>
                                        </p:attrNameLst>
                                      </p:cBhvr>
                                      <p:to>
                                        <p:strVal val="visible"/>
                                      </p:to>
                                    </p:set>
                                    <p:animEffect transition="in" filter="wipe(left)">
                                      <p:cBhvr>
                                        <p:cTn id="54" dur="500"/>
                                        <p:tgtEl>
                                          <p:spTgt spid="29701"/>
                                        </p:tgtEl>
                                      </p:cBhvr>
                                    </p:animEffect>
                                  </p:childTnLst>
                                </p:cTn>
                              </p:par>
                              <p:par>
                                <p:cTn id="55" presetID="1" presetClass="entr" presetSubtype="0"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wipe(left)">
                                      <p:cBhvr>
                                        <p:cTn id="61" dur="500"/>
                                        <p:tgtEl>
                                          <p:spTgt spid="56"/>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58"/>
                                        </p:tgtEl>
                                        <p:attrNameLst>
                                          <p:attrName>style.visibility</p:attrName>
                                        </p:attrNameLst>
                                      </p:cBhvr>
                                      <p:to>
                                        <p:strVal val="visible"/>
                                      </p:to>
                                    </p:set>
                                    <p:animEffect transition="in" filter="wipe(left)">
                                      <p:cBhvr>
                                        <p:cTn id="66" dur="500"/>
                                        <p:tgtEl>
                                          <p:spTgt spid="58"/>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left)">
                                      <p:cBhvr>
                                        <p:cTn id="71" dur="500"/>
                                        <p:tgtEl>
                                          <p:spTgt spid="50"/>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59"/>
                                        </p:tgtEl>
                                        <p:attrNameLst>
                                          <p:attrName>style.visibility</p:attrName>
                                        </p:attrNameLst>
                                      </p:cBhvr>
                                      <p:to>
                                        <p:strVal val="visible"/>
                                      </p:to>
                                    </p:set>
                                    <p:animEffect transition="in" filter="wipe(left)">
                                      <p:cBhvr>
                                        <p:cTn id="7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animBg="1"/>
      <p:bldP spid="41" grpId="0"/>
      <p:bldP spid="40" grpId="0" animBg="1"/>
      <p:bldP spid="43" grpId="0" animBg="1"/>
      <p:bldP spid="45" grpId="0" animBg="1"/>
      <p:bldP spid="47" grpId="0"/>
      <p:bldP spid="49" grpId="0" animBg="1"/>
      <p:bldP spid="69" grpId="0" animBg="1"/>
      <p:bldP spid="70" grpId="0" animBg="1"/>
      <p:bldP spid="71" grpId="0" animBg="1"/>
      <p:bldP spid="72" grpId="0"/>
      <p:bldP spid="73" grpId="0" animBg="1"/>
      <p:bldP spid="50" grpId="0" animBg="1"/>
      <p:bldP spid="56" grpId="0" animBg="1"/>
      <p:bldP spid="58" grpId="0" animBg="1"/>
      <p:bldP spid="59" grpId="0" animBg="1"/>
      <p:bldP spid="6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4"/>
          <p:cNvSpPr txBox="1">
            <a:spLocks/>
          </p:cNvSpPr>
          <p:nvPr/>
        </p:nvSpPr>
        <p:spPr bwMode="auto">
          <a:xfrm>
            <a:off x="334963" y="269875"/>
            <a:ext cx="8491537" cy="417513"/>
          </a:xfrm>
          <a:prstGeom prst="rect">
            <a:avLst/>
          </a:prstGeom>
          <a:noFill/>
          <a:ln w="9525">
            <a:noFill/>
            <a:miter lim="800000"/>
            <a:headEnd/>
            <a:tailEnd/>
          </a:ln>
        </p:spPr>
        <p:txBody>
          <a:bodyPr lIns="274320"/>
          <a:lstStyle/>
          <a:p>
            <a:pPr>
              <a:lnSpc>
                <a:spcPct val="90000"/>
              </a:lnSpc>
            </a:pPr>
            <a:r>
              <a:rPr lang="en-US" sz="2600" b="0">
                <a:solidFill>
                  <a:schemeClr val="tx2"/>
                </a:solidFill>
                <a:ea typeface="ＭＳ Ｐゴシック" pitchFamily="34" charset="-128"/>
              </a:rPr>
              <a:t>Broadest and Deepest Integration with VMware APIs</a:t>
            </a:r>
          </a:p>
        </p:txBody>
      </p:sp>
      <p:grpSp>
        <p:nvGrpSpPr>
          <p:cNvPr id="2" name="Group 62"/>
          <p:cNvGrpSpPr>
            <a:grpSpLocks/>
          </p:cNvGrpSpPr>
          <p:nvPr/>
        </p:nvGrpSpPr>
        <p:grpSpPr bwMode="auto">
          <a:xfrm>
            <a:off x="220663" y="847725"/>
            <a:ext cx="1316037" cy="3732213"/>
            <a:chOff x="220663" y="847725"/>
            <a:chExt cx="1316037" cy="3732213"/>
          </a:xfrm>
        </p:grpSpPr>
        <p:sp>
          <p:nvSpPr>
            <p:cNvPr id="98" name="Rounded Rectangle 97"/>
            <p:cNvSpPr>
              <a:spLocks noChangeArrowheads="1"/>
            </p:cNvSpPr>
            <p:nvPr/>
          </p:nvSpPr>
          <p:spPr bwMode="auto">
            <a:xfrm>
              <a:off x="228600" y="847725"/>
              <a:ext cx="1308100" cy="1039813"/>
            </a:xfrm>
            <a:prstGeom prst="roundRect">
              <a:avLst>
                <a:gd name="adj" fmla="val 16667"/>
              </a:avLst>
            </a:prstGeom>
            <a:gradFill rotWithShape="1">
              <a:gsLst>
                <a:gs pos="0">
                  <a:srgbClr val="3376B3"/>
                </a:gs>
                <a:gs pos="47000">
                  <a:srgbClr val="3376B3"/>
                </a:gs>
                <a:gs pos="100000">
                  <a:srgbClr val="134868"/>
                </a:gs>
              </a:gsLst>
              <a:lin ang="5400000"/>
            </a:gradFill>
            <a:ln w="15875">
              <a:solidFill>
                <a:srgbClr val="FFFFFF"/>
              </a:solidFill>
              <a:round/>
              <a:headEnd/>
              <a:tailEnd/>
            </a:ln>
            <a:effectLst>
              <a:outerShdw rotWithShape="0">
                <a:srgbClr val="808080">
                  <a:alpha val="75000"/>
                </a:srgbClr>
              </a:outerShdw>
            </a:effectLst>
          </p:spPr>
          <p:txBody>
            <a:bodyPr anchor="ctr"/>
            <a:lstStyle/>
            <a:p>
              <a:pPr algn="ctr">
                <a:lnSpc>
                  <a:spcPts val="1725"/>
                </a:lnSpc>
              </a:pPr>
              <a:r>
                <a:rPr lang="en-US" sz="1500" b="0">
                  <a:solidFill>
                    <a:schemeClr val="bg1"/>
                  </a:solidFill>
                </a:rPr>
                <a:t>Integrates with vCenter</a:t>
              </a:r>
            </a:p>
          </p:txBody>
        </p:sp>
        <p:sp>
          <p:nvSpPr>
            <p:cNvPr id="58" name="Rounded Rectangle 57"/>
            <p:cNvSpPr>
              <a:spLocks noChangeArrowheads="1"/>
            </p:cNvSpPr>
            <p:nvPr/>
          </p:nvSpPr>
          <p:spPr bwMode="auto">
            <a:xfrm>
              <a:off x="220663" y="3536950"/>
              <a:ext cx="1316037" cy="1042988"/>
            </a:xfrm>
            <a:prstGeom prst="roundRect">
              <a:avLst>
                <a:gd name="adj" fmla="val 16667"/>
              </a:avLst>
            </a:prstGeom>
            <a:gradFill rotWithShape="1">
              <a:gsLst>
                <a:gs pos="0">
                  <a:srgbClr val="3376B3"/>
                </a:gs>
                <a:gs pos="47000">
                  <a:srgbClr val="3376B3"/>
                </a:gs>
                <a:gs pos="100000">
                  <a:srgbClr val="134868"/>
                </a:gs>
              </a:gsLst>
              <a:lin ang="5400000"/>
            </a:gradFill>
            <a:ln w="15875">
              <a:solidFill>
                <a:srgbClr val="FFFFFF"/>
              </a:solidFill>
              <a:round/>
              <a:headEnd/>
              <a:tailEnd/>
            </a:ln>
            <a:effectLst>
              <a:outerShdw rotWithShape="0">
                <a:srgbClr val="808080">
                  <a:alpha val="75000"/>
                </a:srgbClr>
              </a:outerShdw>
            </a:effectLst>
          </p:spPr>
          <p:txBody>
            <a:bodyPr anchor="ctr"/>
            <a:lstStyle/>
            <a:p>
              <a:pPr algn="ctr">
                <a:defRPr/>
              </a:pPr>
              <a:r>
                <a:rPr lang="en-US" sz="1500" b="0" dirty="0">
                  <a:solidFill>
                    <a:schemeClr val="bg1"/>
                  </a:solidFill>
                  <a:ea typeface="+mn-ea"/>
                </a:rPr>
                <a:t>Integrates with Intel TPM/TXT</a:t>
              </a:r>
            </a:p>
          </p:txBody>
        </p:sp>
        <p:sp>
          <p:nvSpPr>
            <p:cNvPr id="65" name="Rounded Rectangle 64"/>
            <p:cNvSpPr>
              <a:spLocks noChangeArrowheads="1"/>
            </p:cNvSpPr>
            <p:nvPr/>
          </p:nvSpPr>
          <p:spPr bwMode="auto">
            <a:xfrm>
              <a:off x="220663" y="2170113"/>
              <a:ext cx="1316037" cy="1042987"/>
            </a:xfrm>
            <a:prstGeom prst="roundRect">
              <a:avLst>
                <a:gd name="adj" fmla="val 16667"/>
              </a:avLst>
            </a:prstGeom>
            <a:gradFill rotWithShape="1">
              <a:gsLst>
                <a:gs pos="0">
                  <a:srgbClr val="3376B3"/>
                </a:gs>
                <a:gs pos="47000">
                  <a:srgbClr val="3376B3"/>
                </a:gs>
                <a:gs pos="100000">
                  <a:srgbClr val="134868"/>
                </a:gs>
              </a:gsLst>
              <a:lin ang="5400000"/>
            </a:gradFill>
            <a:ln w="15875">
              <a:solidFill>
                <a:srgbClr val="FFFFFF"/>
              </a:solidFill>
              <a:round/>
              <a:headEnd/>
              <a:tailEnd/>
            </a:ln>
            <a:effectLst>
              <a:outerShdw rotWithShape="0">
                <a:srgbClr val="808080">
                  <a:alpha val="75000"/>
                </a:srgbClr>
              </a:outerShdw>
            </a:effectLst>
          </p:spPr>
          <p:txBody>
            <a:bodyPr anchor="ctr"/>
            <a:lstStyle/>
            <a:p>
              <a:pPr algn="ctr">
                <a:defRPr/>
              </a:pPr>
              <a:r>
                <a:rPr lang="en-US" sz="1500" b="0" dirty="0">
                  <a:solidFill>
                    <a:schemeClr val="bg1"/>
                  </a:solidFill>
                  <a:ea typeface="+mn-ea"/>
                </a:rPr>
                <a:t>Integrates with </a:t>
              </a:r>
              <a:r>
                <a:rPr lang="en-US" sz="1500" b="0" dirty="0" err="1">
                  <a:solidFill>
                    <a:schemeClr val="bg1"/>
                  </a:solidFill>
                  <a:ea typeface="+mn-ea"/>
                </a:rPr>
                <a:t>vCloud</a:t>
              </a:r>
              <a:endParaRPr lang="en-US" sz="1500" b="0" dirty="0">
                <a:solidFill>
                  <a:schemeClr val="bg1"/>
                </a:solidFill>
                <a:ea typeface="+mn-ea"/>
              </a:endParaRPr>
            </a:p>
          </p:txBody>
        </p:sp>
      </p:grpSp>
      <p:grpSp>
        <p:nvGrpSpPr>
          <p:cNvPr id="4" name="Group 66"/>
          <p:cNvGrpSpPr>
            <a:grpSpLocks/>
          </p:cNvGrpSpPr>
          <p:nvPr/>
        </p:nvGrpSpPr>
        <p:grpSpPr bwMode="auto">
          <a:xfrm>
            <a:off x="1527175" y="1304925"/>
            <a:ext cx="731838" cy="2859088"/>
            <a:chOff x="1527175" y="1304928"/>
            <a:chExt cx="731712" cy="2859085"/>
          </a:xfrm>
        </p:grpSpPr>
        <p:sp>
          <p:nvSpPr>
            <p:cNvPr id="59" name="Left-Right Arrow 58"/>
            <p:cNvSpPr>
              <a:spLocks noChangeArrowheads="1"/>
            </p:cNvSpPr>
            <p:nvPr/>
          </p:nvSpPr>
          <p:spPr bwMode="auto">
            <a:xfrm>
              <a:off x="1530349" y="1304928"/>
              <a:ext cx="471407" cy="206375"/>
            </a:xfrm>
            <a:prstGeom prst="leftRightArrow">
              <a:avLst>
                <a:gd name="adj1" fmla="val 50000"/>
                <a:gd name="adj2" fmla="val 49997"/>
              </a:avLst>
            </a:prstGeom>
            <a:solidFill>
              <a:schemeClr val="tx2"/>
            </a:solidFill>
            <a:ln w="15875" cap="flat" cmpd="sng" algn="ctr">
              <a:noFill/>
              <a:prstDash val="solid"/>
              <a:round/>
              <a:headEnd type="none" w="med" len="med"/>
              <a:tailEnd type="none" w="med" len="med"/>
            </a:ln>
            <a:effectLst/>
          </p:spPr>
          <p:txBody>
            <a:bodyPr anchor="ctr"/>
            <a:lstStyle/>
            <a:p>
              <a:pPr algn="ctr">
                <a:defRPr/>
              </a:pPr>
              <a:endParaRPr lang="en-US" sz="1800" b="0">
                <a:ea typeface="+mn-ea"/>
              </a:endParaRPr>
            </a:p>
          </p:txBody>
        </p:sp>
        <p:sp>
          <p:nvSpPr>
            <p:cNvPr id="99" name="Left-Right Arrow 98"/>
            <p:cNvSpPr>
              <a:spLocks noChangeArrowheads="1"/>
            </p:cNvSpPr>
            <p:nvPr/>
          </p:nvSpPr>
          <p:spPr bwMode="auto">
            <a:xfrm>
              <a:off x="1547809" y="3957638"/>
              <a:ext cx="711078" cy="206375"/>
            </a:xfrm>
            <a:prstGeom prst="leftRightArrow">
              <a:avLst>
                <a:gd name="adj1" fmla="val 50000"/>
                <a:gd name="adj2" fmla="val 49998"/>
              </a:avLst>
            </a:prstGeom>
            <a:solidFill>
              <a:schemeClr val="tx2"/>
            </a:solidFill>
            <a:ln w="15875" cap="flat" cmpd="sng" algn="ctr">
              <a:noFill/>
              <a:prstDash val="solid"/>
              <a:round/>
              <a:headEnd type="none" w="med" len="med"/>
              <a:tailEnd type="none" w="med" len="med"/>
            </a:ln>
            <a:effectLst/>
          </p:spPr>
          <p:txBody>
            <a:bodyPr anchor="ctr"/>
            <a:lstStyle/>
            <a:p>
              <a:pPr algn="ctr">
                <a:defRPr/>
              </a:pPr>
              <a:endParaRPr lang="en-US" sz="1800" b="0">
                <a:ea typeface="+mn-ea"/>
              </a:endParaRPr>
            </a:p>
          </p:txBody>
        </p:sp>
        <p:sp>
          <p:nvSpPr>
            <p:cNvPr id="66" name="Left-Right Arrow 65"/>
            <p:cNvSpPr>
              <a:spLocks noChangeArrowheads="1"/>
            </p:cNvSpPr>
            <p:nvPr/>
          </p:nvSpPr>
          <p:spPr bwMode="auto">
            <a:xfrm>
              <a:off x="1527175" y="2663827"/>
              <a:ext cx="372999" cy="206375"/>
            </a:xfrm>
            <a:prstGeom prst="leftRightArrow">
              <a:avLst>
                <a:gd name="adj1" fmla="val 50000"/>
                <a:gd name="adj2" fmla="val 50002"/>
              </a:avLst>
            </a:prstGeom>
            <a:solidFill>
              <a:schemeClr val="tx2"/>
            </a:solidFill>
            <a:ln w="15875" cap="flat" cmpd="sng" algn="ctr">
              <a:noFill/>
              <a:prstDash val="solid"/>
              <a:round/>
              <a:headEnd type="none" w="med" len="med"/>
              <a:tailEnd type="none" w="med" len="med"/>
            </a:ln>
            <a:effectLst/>
          </p:spPr>
          <p:txBody>
            <a:bodyPr anchor="ctr"/>
            <a:lstStyle/>
            <a:p>
              <a:pPr algn="ctr">
                <a:defRPr/>
              </a:pPr>
              <a:endParaRPr lang="en-US" sz="1800" b="0">
                <a:ea typeface="+mn-ea"/>
              </a:endParaRPr>
            </a:p>
          </p:txBody>
        </p:sp>
      </p:grpSp>
      <p:grpSp>
        <p:nvGrpSpPr>
          <p:cNvPr id="5" name="Group 59"/>
          <p:cNvGrpSpPr>
            <a:grpSpLocks/>
          </p:cNvGrpSpPr>
          <p:nvPr/>
        </p:nvGrpSpPr>
        <p:grpSpPr bwMode="auto">
          <a:xfrm>
            <a:off x="1887538" y="812800"/>
            <a:ext cx="6970712" cy="4881563"/>
            <a:chOff x="1887538" y="812801"/>
            <a:chExt cx="6971208" cy="4880910"/>
          </a:xfrm>
        </p:grpSpPr>
        <p:sp>
          <p:nvSpPr>
            <p:cNvPr id="61" name="Rounded Rectangle 60"/>
            <p:cNvSpPr/>
            <p:nvPr/>
          </p:nvSpPr>
          <p:spPr bwMode="auto">
            <a:xfrm>
              <a:off x="1887538" y="812801"/>
              <a:ext cx="6944219" cy="4520595"/>
            </a:xfrm>
            <a:prstGeom prst="roundRect">
              <a:avLst>
                <a:gd name="adj" fmla="val 4508"/>
              </a:avLst>
            </a:prstGeom>
            <a:solidFill>
              <a:schemeClr val="accent5">
                <a:lumMod val="50000"/>
              </a:schemeClr>
            </a:solidFill>
            <a:ln w="6350" cap="flat" cmpd="sng" algn="ctr">
              <a:noFill/>
              <a:prstDash val="solid"/>
              <a:round/>
              <a:headEnd type="none" w="med" len="med"/>
              <a:tailEnd type="none" w="med" len="med"/>
            </a:ln>
            <a:effectLst/>
          </p:spPr>
          <p:txBody>
            <a:bodyPr anchor="ctr"/>
            <a:lstStyle/>
            <a:p>
              <a:pPr algn="ctr">
                <a:defRPr/>
              </a:pPr>
              <a:endParaRPr lang="en-US">
                <a:latin typeface="Arial" charset="0"/>
                <a:ea typeface="+mn-ea"/>
              </a:endParaRPr>
            </a:p>
          </p:txBody>
        </p:sp>
        <p:sp>
          <p:nvSpPr>
            <p:cNvPr id="55" name="Rounded Rectangle 54"/>
            <p:cNvSpPr/>
            <p:nvPr/>
          </p:nvSpPr>
          <p:spPr bwMode="auto">
            <a:xfrm>
              <a:off x="2006608" y="906451"/>
              <a:ext cx="6383792" cy="4307899"/>
            </a:xfrm>
            <a:prstGeom prst="roundRect">
              <a:avLst>
                <a:gd name="adj" fmla="val 4463"/>
              </a:avLst>
            </a:prstGeom>
            <a:gradFill>
              <a:gsLst>
                <a:gs pos="0">
                  <a:schemeClr val="accent1"/>
                </a:gs>
                <a:gs pos="39999">
                  <a:srgbClr val="85C2FF"/>
                </a:gs>
                <a:gs pos="70000">
                  <a:srgbClr val="C4D6EB"/>
                </a:gs>
                <a:gs pos="100000">
                  <a:srgbClr val="FFEBFA"/>
                </a:gs>
              </a:gsLst>
              <a:lin ang="5400000" scaled="0"/>
            </a:gradFill>
            <a:ln w="9525" cap="flat" cmpd="sng" algn="ctr">
              <a:solidFill>
                <a:srgbClr val="FFFFFF"/>
              </a:solidFill>
              <a:prstDash val="solid"/>
              <a:round/>
              <a:headEnd type="none" w="med" len="med"/>
              <a:tailEnd type="none" w="med" len="med"/>
            </a:ln>
            <a:effectLst/>
          </p:spPr>
          <p:txBody>
            <a:bodyPr anchor="ctr"/>
            <a:lstStyle/>
            <a:p>
              <a:pPr algn="ctr">
                <a:defRPr/>
              </a:pPr>
              <a:endParaRPr lang="en-US">
                <a:latin typeface="Arial" charset="0"/>
                <a:ea typeface="+mn-ea"/>
              </a:endParaRPr>
            </a:p>
          </p:txBody>
        </p:sp>
        <p:sp>
          <p:nvSpPr>
            <p:cNvPr id="90" name="Rounded Rectangle 89"/>
            <p:cNvSpPr/>
            <p:nvPr/>
          </p:nvSpPr>
          <p:spPr bwMode="auto">
            <a:xfrm>
              <a:off x="2163783" y="990577"/>
              <a:ext cx="5786849" cy="3258702"/>
            </a:xfrm>
            <a:prstGeom prst="roundRect">
              <a:avLst>
                <a:gd name="adj" fmla="val 7189"/>
              </a:avLst>
            </a:prstGeom>
            <a:solidFill>
              <a:schemeClr val="tx1">
                <a:lumMod val="40000"/>
                <a:lumOff val="60000"/>
              </a:schemeClr>
            </a:solidFill>
            <a:ln w="12700" cap="flat" cmpd="sng" algn="ctr">
              <a:solidFill>
                <a:srgbClr val="FFFFFF"/>
              </a:solidFill>
              <a:prstDash val="solid"/>
              <a:round/>
              <a:headEnd type="none" w="med" len="med"/>
              <a:tailEnd type="none" w="med" len="med"/>
            </a:ln>
            <a:effectLst/>
          </p:spPr>
          <p:txBody>
            <a:bodyPr anchor="ctr"/>
            <a:lstStyle/>
            <a:p>
              <a:pPr algn="ctr">
                <a:defRPr/>
              </a:pPr>
              <a:endParaRPr lang="en-US">
                <a:latin typeface="Arial" charset="0"/>
                <a:ea typeface="+mn-ea"/>
              </a:endParaRPr>
            </a:p>
          </p:txBody>
        </p:sp>
        <p:sp>
          <p:nvSpPr>
            <p:cNvPr id="44" name="Rounded Rectangle 43"/>
            <p:cNvSpPr/>
            <p:nvPr/>
          </p:nvSpPr>
          <p:spPr bwMode="auto">
            <a:xfrm>
              <a:off x="2125680" y="982641"/>
              <a:ext cx="3514975" cy="4071392"/>
            </a:xfrm>
            <a:prstGeom prst="roundRect">
              <a:avLst>
                <a:gd name="adj" fmla="val 4674"/>
              </a:avLst>
            </a:prstGeom>
            <a:solidFill>
              <a:schemeClr val="tx1">
                <a:lumMod val="20000"/>
                <a:lumOff val="80000"/>
              </a:schemeClr>
            </a:solidFill>
            <a:ln w="25400" cap="flat" cmpd="sng" algn="ctr">
              <a:solidFill>
                <a:schemeClr val="accent1">
                  <a:lumMod val="75000"/>
                </a:schemeClr>
              </a:solidFill>
              <a:prstDash val="solid"/>
              <a:round/>
              <a:headEnd type="none" w="med" len="med"/>
              <a:tailEnd type="none" w="med" len="med"/>
            </a:ln>
            <a:effectLst/>
          </p:spPr>
          <p:txBody>
            <a:bodyPr anchor="ctr"/>
            <a:lstStyle/>
            <a:p>
              <a:pPr algn="ctr">
                <a:defRPr/>
              </a:pPr>
              <a:endParaRPr lang="en-US">
                <a:latin typeface="Arial" charset="0"/>
                <a:ea typeface="+mn-ea"/>
              </a:endParaRPr>
            </a:p>
          </p:txBody>
        </p:sp>
        <p:pic>
          <p:nvPicPr>
            <p:cNvPr id="31758" name="Picture 4" descr="VMW_09Q3_LOGO_Corp_Gray.png"/>
            <p:cNvPicPr>
              <a:picLocks noChangeAspect="1"/>
            </p:cNvPicPr>
            <p:nvPr/>
          </p:nvPicPr>
          <p:blipFill>
            <a:blip r:embed="rId3"/>
            <a:srcRect/>
            <a:stretch>
              <a:fillRect/>
            </a:stretch>
          </p:blipFill>
          <p:spPr bwMode="auto">
            <a:xfrm>
              <a:off x="5695950" y="1189038"/>
              <a:ext cx="1273175" cy="195262"/>
            </a:xfrm>
            <a:prstGeom prst="rect">
              <a:avLst/>
            </a:prstGeom>
            <a:noFill/>
            <a:ln w="9525">
              <a:noFill/>
              <a:miter lim="800000"/>
              <a:headEnd/>
              <a:tailEnd/>
            </a:ln>
          </p:spPr>
        </p:pic>
        <p:grpSp>
          <p:nvGrpSpPr>
            <p:cNvPr id="31759" name="Group 58"/>
            <p:cNvGrpSpPr>
              <a:grpSpLocks/>
            </p:cNvGrpSpPr>
            <p:nvPr/>
          </p:nvGrpSpPr>
          <p:grpSpPr bwMode="auto">
            <a:xfrm>
              <a:off x="2287588" y="2368550"/>
              <a:ext cx="4603750" cy="927100"/>
              <a:chOff x="485775" y="1414132"/>
              <a:chExt cx="4603750" cy="927431"/>
            </a:xfrm>
          </p:grpSpPr>
          <p:sp>
            <p:nvSpPr>
              <p:cNvPr id="42" name="Rounded Rectangle 41"/>
              <p:cNvSpPr/>
              <p:nvPr/>
            </p:nvSpPr>
            <p:spPr bwMode="auto">
              <a:xfrm>
                <a:off x="3762636" y="1706090"/>
                <a:ext cx="1327245" cy="577979"/>
              </a:xfrm>
              <a:prstGeom prst="roundRect">
                <a:avLst/>
              </a:prstGeom>
              <a:solidFill>
                <a:srgbClr val="FFFFFF"/>
              </a:solidFill>
              <a:ln w="28575" algn="ctr">
                <a:solidFill>
                  <a:schemeClr val="tx1">
                    <a:lumMod val="60000"/>
                    <a:lumOff val="40000"/>
                  </a:schemeClr>
                </a:solidFill>
                <a:round/>
                <a:headEnd/>
                <a:tailEnd/>
              </a:ln>
            </p:spPr>
            <p:txBody>
              <a:bodyPr anchor="ctr">
                <a:spAutoFit/>
              </a:bodyPr>
              <a:lstStyle/>
              <a:p>
                <a:pPr marL="179388" algn="ctr">
                  <a:spcBef>
                    <a:spcPts val="0"/>
                  </a:spcBef>
                  <a:defRPr/>
                </a:pPr>
                <a:r>
                  <a:rPr lang="en-US" sz="1400" dirty="0">
                    <a:ea typeface="+mn-ea"/>
                  </a:rPr>
                  <a:t>vShield</a:t>
                </a:r>
              </a:p>
              <a:p>
                <a:pPr marL="179388" algn="ctr">
                  <a:spcBef>
                    <a:spcPts val="0"/>
                  </a:spcBef>
                  <a:defRPr/>
                </a:pPr>
                <a:r>
                  <a:rPr lang="en-US" sz="1400" dirty="0">
                    <a:ea typeface="+mn-ea"/>
                  </a:rPr>
                  <a:t>Endpoint</a:t>
                </a:r>
              </a:p>
            </p:txBody>
          </p:sp>
          <p:sp>
            <p:nvSpPr>
              <p:cNvPr id="31793" name="Rounded Rectangle 8"/>
              <p:cNvSpPr>
                <a:spLocks noChangeArrowheads="1"/>
              </p:cNvSpPr>
              <p:nvPr/>
            </p:nvSpPr>
            <p:spPr bwMode="auto">
              <a:xfrm>
                <a:off x="485775" y="1655763"/>
                <a:ext cx="3290888" cy="685800"/>
              </a:xfrm>
              <a:prstGeom prst="roundRect">
                <a:avLst>
                  <a:gd name="adj" fmla="val 16667"/>
                </a:avLst>
              </a:prstGeom>
              <a:solidFill>
                <a:srgbClr val="FFFFFF"/>
              </a:solidFill>
              <a:ln w="28575">
                <a:solidFill>
                  <a:srgbClr val="C00000"/>
                </a:solidFill>
                <a:round/>
                <a:headEnd/>
                <a:tailEnd/>
              </a:ln>
            </p:spPr>
            <p:txBody>
              <a:bodyPr anchor="ctr">
                <a:spAutoFit/>
              </a:bodyPr>
              <a:lstStyle/>
              <a:p>
                <a:pPr algn="ctr"/>
                <a:endParaRPr lang="en-US"/>
              </a:p>
            </p:txBody>
          </p:sp>
          <p:sp>
            <p:nvSpPr>
              <p:cNvPr id="31794" name="TextBox 38"/>
              <p:cNvSpPr txBox="1">
                <a:spLocks noChangeArrowheads="1"/>
              </p:cNvSpPr>
              <p:nvPr/>
            </p:nvSpPr>
            <p:spPr bwMode="auto">
              <a:xfrm>
                <a:off x="1301887" y="1702299"/>
                <a:ext cx="1674946" cy="584984"/>
              </a:xfrm>
              <a:prstGeom prst="rect">
                <a:avLst/>
              </a:prstGeom>
              <a:noFill/>
              <a:ln w="9525">
                <a:noFill/>
                <a:miter lim="800000"/>
                <a:headEnd/>
                <a:tailEnd/>
              </a:ln>
            </p:spPr>
            <p:txBody>
              <a:bodyPr wrap="none">
                <a:spAutoFit/>
              </a:bodyPr>
              <a:lstStyle/>
              <a:p>
                <a:r>
                  <a:rPr lang="en-US">
                    <a:ea typeface="ＭＳ Ｐゴシック" pitchFamily="34" charset="-128"/>
                  </a:rPr>
                  <a:t>Antivirus</a:t>
                </a:r>
                <a:br>
                  <a:rPr lang="en-US">
                    <a:ea typeface="ＭＳ Ｐゴシック" pitchFamily="34" charset="-128"/>
                  </a:rPr>
                </a:br>
                <a:r>
                  <a:rPr lang="en-US">
                    <a:ea typeface="ＭＳ Ｐゴシック" pitchFamily="34" charset="-128"/>
                  </a:rPr>
                  <a:t>Web reputation</a:t>
                </a:r>
              </a:p>
            </p:txBody>
          </p:sp>
          <p:pic>
            <p:nvPicPr>
              <p:cNvPr id="31795" name="Picture 2"/>
              <p:cNvPicPr>
                <a:picLocks noChangeAspect="1" noChangeArrowheads="1"/>
              </p:cNvPicPr>
              <p:nvPr/>
            </p:nvPicPr>
            <p:blipFill>
              <a:blip r:embed="rId4"/>
              <a:srcRect/>
              <a:stretch>
                <a:fillRect/>
              </a:stretch>
            </p:blipFill>
            <p:spPr bwMode="auto">
              <a:xfrm>
                <a:off x="589486" y="1738133"/>
                <a:ext cx="472214" cy="534461"/>
              </a:xfrm>
              <a:prstGeom prst="rect">
                <a:avLst/>
              </a:prstGeom>
              <a:noFill/>
              <a:ln w="9525">
                <a:noFill/>
                <a:miter lim="800000"/>
                <a:headEnd/>
                <a:tailEnd/>
              </a:ln>
            </p:spPr>
          </p:pic>
          <p:sp>
            <p:nvSpPr>
              <p:cNvPr id="46" name="Diamond 45"/>
              <p:cNvSpPr/>
              <p:nvPr/>
            </p:nvSpPr>
            <p:spPr bwMode="auto">
              <a:xfrm rot="5400000">
                <a:off x="3587971" y="1842673"/>
                <a:ext cx="365207" cy="365151"/>
              </a:xfrm>
              <a:prstGeom prst="diamond">
                <a:avLst/>
              </a:prstGeom>
              <a:gradFill flip="none" rotWithShape="1">
                <a:gsLst>
                  <a:gs pos="20000">
                    <a:schemeClr val="tx2"/>
                  </a:gs>
                  <a:gs pos="100000">
                    <a:schemeClr val="bg1">
                      <a:shade val="100000"/>
                      <a:satMod val="115000"/>
                    </a:schemeClr>
                  </a:gs>
                </a:gsLst>
                <a:lin ang="5400000" scaled="1"/>
                <a:tileRect/>
              </a:gradFill>
              <a:ln w="6350" cap="flat" cmpd="sng" algn="ctr">
                <a:solidFill>
                  <a:schemeClr val="tx1"/>
                </a:solidFill>
                <a:prstDash val="solid"/>
                <a:round/>
                <a:headEnd type="none" w="med" len="med"/>
                <a:tailEnd type="none" w="med" len="med"/>
              </a:ln>
              <a:effectLst/>
            </p:spPr>
            <p:txBody>
              <a:bodyPr anchor="ctr"/>
              <a:lstStyle/>
              <a:p>
                <a:pPr algn="ctr">
                  <a:defRPr/>
                </a:pPr>
                <a:endParaRPr lang="en-US">
                  <a:ea typeface="+mn-ea"/>
                </a:endParaRPr>
              </a:p>
            </p:txBody>
          </p:sp>
          <p:sp>
            <p:nvSpPr>
              <p:cNvPr id="31797" name="TextBox 47"/>
              <p:cNvSpPr txBox="1">
                <a:spLocks noChangeArrowheads="1"/>
              </p:cNvSpPr>
              <p:nvPr/>
            </p:nvSpPr>
            <p:spPr bwMode="auto">
              <a:xfrm>
                <a:off x="2749550" y="1414132"/>
                <a:ext cx="857250" cy="276225"/>
              </a:xfrm>
              <a:prstGeom prst="rect">
                <a:avLst/>
              </a:prstGeom>
              <a:noFill/>
              <a:ln w="9525">
                <a:noFill/>
                <a:miter lim="800000"/>
                <a:headEnd/>
                <a:tailEnd/>
              </a:ln>
            </p:spPr>
            <p:txBody>
              <a:bodyPr wrap="none">
                <a:spAutoFit/>
              </a:bodyPr>
              <a:lstStyle/>
              <a:p>
                <a:pPr algn="ctr"/>
                <a:r>
                  <a:rPr lang="en-US" sz="1200">
                    <a:solidFill>
                      <a:srgbClr val="C00000"/>
                    </a:solidFill>
                    <a:ea typeface="ＭＳ Ｐゴシック" pitchFamily="34" charset="-128"/>
                  </a:rPr>
                  <a:t>Agentless</a:t>
                </a:r>
              </a:p>
            </p:txBody>
          </p:sp>
          <p:sp>
            <p:nvSpPr>
              <p:cNvPr id="50" name="Oval 49"/>
              <p:cNvSpPr/>
              <p:nvPr/>
            </p:nvSpPr>
            <p:spPr bwMode="auto">
              <a:xfrm>
                <a:off x="3592761" y="1485379"/>
                <a:ext cx="366739" cy="365207"/>
              </a:xfrm>
              <a:prstGeom prst="ellipse">
                <a:avLst/>
              </a:prstGeom>
              <a:solidFill>
                <a:srgbClr val="C00000"/>
              </a:solidFill>
              <a:ln w="28575" cap="flat" cmpd="sng" algn="ctr">
                <a:solidFill>
                  <a:schemeClr val="tx1">
                    <a:lumMod val="60000"/>
                    <a:lumOff val="40000"/>
                  </a:schemeClr>
                </a:solidFill>
                <a:prstDash val="solid"/>
                <a:round/>
                <a:headEnd type="none" w="med" len="med"/>
                <a:tailEnd type="none" w="med" len="med"/>
              </a:ln>
              <a:effectLst/>
            </p:spPr>
            <p:txBody>
              <a:bodyPr anchor="ctr"/>
              <a:lstStyle/>
              <a:p>
                <a:r>
                  <a:rPr lang="en-US">
                    <a:solidFill>
                      <a:schemeClr val="bg1"/>
                    </a:solidFill>
                  </a:rPr>
                  <a:t/>
                </a:r>
                <a:br>
                  <a:rPr lang="en-US">
                    <a:solidFill>
                      <a:schemeClr val="bg1"/>
                    </a:solidFill>
                  </a:rPr>
                </a:br>
                <a:r>
                  <a:rPr lang="en-US">
                    <a:solidFill>
                      <a:schemeClr val="bg1"/>
                    </a:solidFill>
                  </a:rPr>
                  <a:t>2</a:t>
                </a:r>
              </a:p>
            </p:txBody>
          </p:sp>
        </p:grpSp>
        <p:sp>
          <p:nvSpPr>
            <p:cNvPr id="6" name="TextBox 58"/>
            <p:cNvSpPr txBox="1">
              <a:spLocks noChangeArrowheads="1"/>
            </p:cNvSpPr>
            <p:nvPr/>
          </p:nvSpPr>
          <p:spPr bwMode="auto">
            <a:xfrm>
              <a:off x="6817076" y="2582627"/>
              <a:ext cx="1208174" cy="598407"/>
            </a:xfrm>
            <a:prstGeom prst="rect">
              <a:avLst/>
            </a:prstGeom>
            <a:noFill/>
            <a:ln w="9525">
              <a:noFill/>
              <a:miter lim="800000"/>
              <a:headEnd/>
              <a:tailEnd/>
            </a:ln>
          </p:spPr>
          <p:txBody>
            <a:bodyPr>
              <a:spAutoFit/>
            </a:bodyPr>
            <a:lstStyle/>
            <a:p>
              <a:pPr algn="ctr">
                <a:lnSpc>
                  <a:spcPts val="1263"/>
                </a:lnSpc>
              </a:pPr>
              <a:r>
                <a:rPr lang="en-US" sz="1200">
                  <a:solidFill>
                    <a:srgbClr val="4A4B4D"/>
                  </a:solidFill>
                  <a:ea typeface="ＭＳ Ｐゴシック" pitchFamily="34" charset="-128"/>
                </a:rPr>
                <a:t>Security Virtual Machine</a:t>
              </a:r>
            </a:p>
          </p:txBody>
        </p:sp>
        <p:sp>
          <p:nvSpPr>
            <p:cNvPr id="89" name="TextBox 88"/>
            <p:cNvSpPr txBox="1"/>
            <p:nvPr/>
          </p:nvSpPr>
          <p:spPr>
            <a:xfrm>
              <a:off x="7906346" y="2264711"/>
              <a:ext cx="518925" cy="3429000"/>
            </a:xfrm>
            <a:prstGeom prst="rect">
              <a:avLst/>
            </a:prstGeom>
            <a:noFill/>
          </p:spPr>
          <p:txBody>
            <a:bodyPr vert="wordArtVert">
              <a:spAutoFit/>
            </a:bodyPr>
            <a:lstStyle/>
            <a:p>
              <a:pPr algn="ctr">
                <a:defRPr/>
              </a:pPr>
              <a:r>
                <a:rPr lang="en-US" sz="2000" dirty="0" err="1">
                  <a:ea typeface="+mn-ea"/>
                </a:rPr>
                <a:t>vSphere</a:t>
              </a:r>
              <a:endParaRPr lang="en-US" sz="2000" dirty="0">
                <a:ea typeface="+mn-ea"/>
              </a:endParaRPr>
            </a:p>
          </p:txBody>
        </p:sp>
        <p:sp>
          <p:nvSpPr>
            <p:cNvPr id="31762" name="TextBox 47"/>
            <p:cNvSpPr txBox="1">
              <a:spLocks noChangeArrowheads="1"/>
            </p:cNvSpPr>
            <p:nvPr/>
          </p:nvSpPr>
          <p:spPr bwMode="auto">
            <a:xfrm>
              <a:off x="4549775" y="1357313"/>
              <a:ext cx="857250" cy="277812"/>
            </a:xfrm>
            <a:prstGeom prst="rect">
              <a:avLst/>
            </a:prstGeom>
            <a:noFill/>
            <a:ln w="9525">
              <a:noFill/>
              <a:miter lim="800000"/>
              <a:headEnd/>
              <a:tailEnd/>
            </a:ln>
          </p:spPr>
          <p:txBody>
            <a:bodyPr wrap="none">
              <a:spAutoFit/>
            </a:bodyPr>
            <a:lstStyle/>
            <a:p>
              <a:pPr algn="ctr"/>
              <a:r>
                <a:rPr lang="en-US" sz="1200">
                  <a:solidFill>
                    <a:srgbClr val="C00000"/>
                  </a:solidFill>
                  <a:ea typeface="ＭＳ Ｐゴシック" pitchFamily="34" charset="-128"/>
                </a:rPr>
                <a:t>Agentless</a:t>
              </a:r>
            </a:p>
          </p:txBody>
        </p:sp>
        <p:sp>
          <p:nvSpPr>
            <p:cNvPr id="43" name="Rounded Rectangle 42"/>
            <p:cNvSpPr/>
            <p:nvPr/>
          </p:nvSpPr>
          <p:spPr bwMode="auto">
            <a:xfrm>
              <a:off x="5542223" y="1671524"/>
              <a:ext cx="1349471" cy="707930"/>
            </a:xfrm>
            <a:prstGeom prst="roundRect">
              <a:avLst>
                <a:gd name="adj" fmla="val 10014"/>
              </a:avLst>
            </a:prstGeom>
            <a:solidFill>
              <a:srgbClr val="FFFFFF"/>
            </a:solidFill>
            <a:ln w="28575" algn="ctr">
              <a:solidFill>
                <a:schemeClr val="tx1">
                  <a:lumMod val="60000"/>
                  <a:lumOff val="40000"/>
                </a:schemeClr>
              </a:solidFill>
              <a:prstDash val="sysDash"/>
              <a:round/>
              <a:headEnd/>
              <a:tailEnd/>
            </a:ln>
          </p:spPr>
          <p:txBody>
            <a:bodyPr anchor="ctr"/>
            <a:lstStyle/>
            <a:p>
              <a:pPr marL="179388" algn="ctr"/>
              <a:endParaRPr lang="en-US"/>
            </a:p>
            <a:p>
              <a:pPr marL="179388" algn="ctr"/>
              <a:endParaRPr lang="en-US"/>
            </a:p>
            <a:p>
              <a:pPr marL="179388" algn="ctr"/>
              <a:endParaRPr lang="en-US"/>
            </a:p>
            <a:p>
              <a:pPr marL="179388" algn="ctr">
                <a:spcBef>
                  <a:spcPts val="1200"/>
                </a:spcBef>
              </a:pPr>
              <a:r>
                <a:rPr lang="en-US"/>
                <a:t>VMsafe</a:t>
              </a:r>
            </a:p>
            <a:p>
              <a:pPr marL="179388" algn="ctr"/>
              <a:r>
                <a:rPr lang="en-US"/>
                <a:t>APIs</a:t>
              </a:r>
            </a:p>
            <a:p>
              <a:pPr marL="179388" algn="ctr"/>
              <a:endParaRPr lang="en-US"/>
            </a:p>
            <a:p>
              <a:pPr marL="179388" algn="ctr"/>
              <a:endParaRPr lang="en-US" sz="800"/>
            </a:p>
            <a:p>
              <a:pPr marL="179388" algn="ctr"/>
              <a:endParaRPr lang="en-US" sz="1200"/>
            </a:p>
            <a:p>
              <a:pPr marL="179388" algn="ctr"/>
              <a:endParaRPr lang="en-US" sz="1200"/>
            </a:p>
            <a:p>
              <a:pPr marL="179388" algn="ctr"/>
              <a:endParaRPr lang="en-US" sz="1400"/>
            </a:p>
          </p:txBody>
        </p:sp>
        <p:sp>
          <p:nvSpPr>
            <p:cNvPr id="31764" name="Rounded Rectangle 8"/>
            <p:cNvSpPr>
              <a:spLocks noChangeArrowheads="1"/>
            </p:cNvSpPr>
            <p:nvPr/>
          </p:nvSpPr>
          <p:spPr bwMode="auto">
            <a:xfrm>
              <a:off x="2263775" y="1657350"/>
              <a:ext cx="3290888" cy="722313"/>
            </a:xfrm>
            <a:prstGeom prst="roundRect">
              <a:avLst>
                <a:gd name="adj" fmla="val 16667"/>
              </a:avLst>
            </a:prstGeom>
            <a:solidFill>
              <a:srgbClr val="FFFFFF"/>
            </a:solidFill>
            <a:ln w="28575">
              <a:solidFill>
                <a:srgbClr val="C00000"/>
              </a:solidFill>
              <a:round/>
              <a:headEnd/>
              <a:tailEnd/>
            </a:ln>
          </p:spPr>
          <p:txBody>
            <a:bodyPr anchor="ctr">
              <a:spAutoFit/>
            </a:bodyPr>
            <a:lstStyle/>
            <a:p>
              <a:pPr algn="ctr"/>
              <a:endParaRPr lang="en-US"/>
            </a:p>
          </p:txBody>
        </p:sp>
        <p:pic>
          <p:nvPicPr>
            <p:cNvPr id="31765" name="Picture 6" descr="firewall.png"/>
            <p:cNvPicPr>
              <a:picLocks noChangeAspect="1"/>
            </p:cNvPicPr>
            <p:nvPr/>
          </p:nvPicPr>
          <p:blipFill>
            <a:blip r:embed="rId5"/>
            <a:srcRect/>
            <a:stretch>
              <a:fillRect/>
            </a:stretch>
          </p:blipFill>
          <p:spPr bwMode="auto">
            <a:xfrm>
              <a:off x="2595563" y="1890713"/>
              <a:ext cx="420687" cy="420687"/>
            </a:xfrm>
            <a:prstGeom prst="rect">
              <a:avLst/>
            </a:prstGeom>
            <a:noFill/>
            <a:ln w="9525">
              <a:noFill/>
              <a:miter lim="800000"/>
              <a:headEnd/>
              <a:tailEnd/>
            </a:ln>
          </p:spPr>
        </p:pic>
        <p:sp>
          <p:nvSpPr>
            <p:cNvPr id="51" name="Oval 50"/>
            <p:cNvSpPr/>
            <p:nvPr/>
          </p:nvSpPr>
          <p:spPr bwMode="auto">
            <a:xfrm>
              <a:off x="5373936" y="1588985"/>
              <a:ext cx="366738" cy="366663"/>
            </a:xfrm>
            <a:prstGeom prst="ellipse">
              <a:avLst/>
            </a:prstGeom>
            <a:solidFill>
              <a:srgbClr val="C00000"/>
            </a:solidFill>
            <a:ln w="28575" cap="flat" cmpd="sng" algn="ctr">
              <a:solidFill>
                <a:schemeClr val="tx1">
                  <a:lumMod val="60000"/>
                  <a:lumOff val="40000"/>
                </a:schemeClr>
              </a:solidFill>
              <a:prstDash val="solid"/>
              <a:round/>
              <a:headEnd type="none" w="med" len="med"/>
              <a:tailEnd type="none" w="med" len="med"/>
            </a:ln>
            <a:effectLst/>
          </p:spPr>
          <p:txBody>
            <a:bodyPr/>
            <a:lstStyle/>
            <a:p>
              <a:pPr algn="ctr">
                <a:defRPr/>
              </a:pPr>
              <a:r>
                <a:rPr lang="en-US" sz="1500" dirty="0">
                  <a:solidFill>
                    <a:schemeClr val="bg1"/>
                  </a:solidFill>
                  <a:ea typeface="+mn-ea"/>
                </a:rPr>
                <a:t>1</a:t>
              </a:r>
            </a:p>
          </p:txBody>
        </p:sp>
        <p:grpSp>
          <p:nvGrpSpPr>
            <p:cNvPr id="31767" name="Group 60"/>
            <p:cNvGrpSpPr>
              <a:grpSpLocks/>
            </p:cNvGrpSpPr>
            <p:nvPr/>
          </p:nvGrpSpPr>
          <p:grpSpPr bwMode="auto">
            <a:xfrm>
              <a:off x="2284413" y="4165600"/>
              <a:ext cx="5589587" cy="1014413"/>
              <a:chOff x="585196" y="5327126"/>
              <a:chExt cx="5469108" cy="1015159"/>
            </a:xfrm>
          </p:grpSpPr>
          <p:sp>
            <p:nvSpPr>
              <p:cNvPr id="31781" name="TextBox 96"/>
              <p:cNvSpPr txBox="1">
                <a:spLocks noChangeArrowheads="1"/>
              </p:cNvSpPr>
              <p:nvPr/>
            </p:nvSpPr>
            <p:spPr bwMode="auto">
              <a:xfrm>
                <a:off x="3353584" y="5880634"/>
                <a:ext cx="2700720" cy="461651"/>
              </a:xfrm>
              <a:prstGeom prst="rect">
                <a:avLst/>
              </a:prstGeom>
              <a:noFill/>
              <a:ln w="9525">
                <a:noFill/>
                <a:miter lim="800000"/>
                <a:headEnd/>
                <a:tailEnd/>
              </a:ln>
            </p:spPr>
            <p:txBody>
              <a:bodyPr>
                <a:spAutoFit/>
              </a:bodyPr>
              <a:lstStyle/>
              <a:p>
                <a:pPr algn="ctr">
                  <a:lnSpc>
                    <a:spcPts val="1363"/>
                  </a:lnSpc>
                </a:pPr>
                <a:r>
                  <a:rPr lang="en-US" sz="1200">
                    <a:solidFill>
                      <a:srgbClr val="C00000"/>
                    </a:solidFill>
                    <a:ea typeface="ＭＳ Ｐゴシック" pitchFamily="34" charset="-128"/>
                  </a:rPr>
                  <a:t>Security agent </a:t>
                </a:r>
              </a:p>
              <a:p>
                <a:pPr algn="ctr">
                  <a:lnSpc>
                    <a:spcPts val="1363"/>
                  </a:lnSpc>
                </a:pPr>
                <a:r>
                  <a:rPr lang="en-US" sz="1200">
                    <a:solidFill>
                      <a:srgbClr val="C00000"/>
                    </a:solidFill>
                    <a:ea typeface="ＭＳ Ｐゴシック" pitchFamily="34" charset="-128"/>
                  </a:rPr>
                  <a:t>on individual VMs</a:t>
                </a:r>
              </a:p>
            </p:txBody>
          </p:sp>
          <p:grpSp>
            <p:nvGrpSpPr>
              <p:cNvPr id="31782" name="Group 53"/>
              <p:cNvGrpSpPr>
                <a:grpSpLocks/>
              </p:cNvGrpSpPr>
              <p:nvPr/>
            </p:nvGrpSpPr>
            <p:grpSpPr bwMode="auto">
              <a:xfrm>
                <a:off x="585196" y="5327126"/>
                <a:ext cx="3373730" cy="889005"/>
                <a:chOff x="1855196" y="5049216"/>
                <a:chExt cx="3373730" cy="889060"/>
              </a:xfrm>
            </p:grpSpPr>
            <p:sp>
              <p:nvSpPr>
                <p:cNvPr id="31787" name="Rounded Rectangle 4"/>
                <p:cNvSpPr>
                  <a:spLocks noChangeArrowheads="1"/>
                </p:cNvSpPr>
                <p:nvPr/>
              </p:nvSpPr>
              <p:spPr bwMode="auto">
                <a:xfrm>
                  <a:off x="1855196" y="5311692"/>
                  <a:ext cx="3290890" cy="626584"/>
                </a:xfrm>
                <a:prstGeom prst="roundRect">
                  <a:avLst>
                    <a:gd name="adj" fmla="val 16667"/>
                  </a:avLst>
                </a:prstGeom>
                <a:solidFill>
                  <a:srgbClr val="FFFFFF"/>
                </a:solidFill>
                <a:ln w="28575">
                  <a:solidFill>
                    <a:srgbClr val="C00000"/>
                  </a:solidFill>
                  <a:round/>
                  <a:headEnd/>
                  <a:tailEnd/>
                </a:ln>
              </p:spPr>
              <p:txBody>
                <a:bodyPr anchor="ctr">
                  <a:spAutoFit/>
                </a:bodyPr>
                <a:lstStyle/>
                <a:p>
                  <a:pPr algn="ctr"/>
                  <a:endParaRPr lang="en-US"/>
                </a:p>
              </p:txBody>
            </p:sp>
            <p:sp>
              <p:nvSpPr>
                <p:cNvPr id="31788" name="TextBox 37"/>
                <p:cNvSpPr txBox="1">
                  <a:spLocks noChangeArrowheads="1"/>
                </p:cNvSpPr>
                <p:nvPr/>
              </p:nvSpPr>
              <p:spPr bwMode="auto">
                <a:xfrm>
                  <a:off x="2642642" y="5455622"/>
                  <a:ext cx="1701107" cy="338576"/>
                </a:xfrm>
                <a:prstGeom prst="rect">
                  <a:avLst/>
                </a:prstGeom>
                <a:noFill/>
                <a:ln w="9525">
                  <a:noFill/>
                  <a:miter lim="800000"/>
                  <a:headEnd/>
                  <a:tailEnd/>
                </a:ln>
              </p:spPr>
              <p:txBody>
                <a:bodyPr wrap="none">
                  <a:spAutoFit/>
                </a:bodyPr>
                <a:lstStyle/>
                <a:p>
                  <a:r>
                    <a:rPr lang="en-US">
                      <a:solidFill>
                        <a:srgbClr val="5F5F5F"/>
                      </a:solidFill>
                      <a:ea typeface="ＭＳ Ｐゴシック" pitchFamily="34" charset="-128"/>
                    </a:rPr>
                    <a:t>Log  inspection</a:t>
                  </a:r>
                </a:p>
              </p:txBody>
            </p:sp>
            <p:pic>
              <p:nvPicPr>
                <p:cNvPr id="31789" name="Picture 4" descr="log_inspection.png"/>
                <p:cNvPicPr>
                  <a:picLocks noChangeAspect="1"/>
                </p:cNvPicPr>
                <p:nvPr/>
              </p:nvPicPr>
              <p:blipFill>
                <a:blip r:embed="rId6"/>
                <a:srcRect/>
                <a:stretch>
                  <a:fillRect/>
                </a:stretch>
              </p:blipFill>
              <p:spPr bwMode="auto">
                <a:xfrm>
                  <a:off x="1959867" y="5404838"/>
                  <a:ext cx="448117" cy="448147"/>
                </a:xfrm>
                <a:prstGeom prst="rect">
                  <a:avLst/>
                </a:prstGeom>
                <a:noFill/>
                <a:ln w="9525">
                  <a:noFill/>
                  <a:miter lim="800000"/>
                  <a:headEnd/>
                  <a:tailEnd/>
                </a:ln>
              </p:spPr>
            </p:pic>
            <p:sp>
              <p:nvSpPr>
                <p:cNvPr id="53" name="Oval 52"/>
                <p:cNvSpPr/>
                <p:nvPr/>
              </p:nvSpPr>
              <p:spPr bwMode="auto">
                <a:xfrm>
                  <a:off x="4862593" y="5294994"/>
                  <a:ext cx="366601" cy="366955"/>
                </a:xfrm>
                <a:prstGeom prst="ellipse">
                  <a:avLst/>
                </a:prstGeom>
                <a:solidFill>
                  <a:srgbClr val="C00000"/>
                </a:solidFill>
                <a:ln w="28575" cap="flat" cmpd="sng" algn="ctr">
                  <a:solidFill>
                    <a:schemeClr val="tx1">
                      <a:lumMod val="60000"/>
                      <a:lumOff val="40000"/>
                    </a:schemeClr>
                  </a:solidFill>
                  <a:prstDash val="solid"/>
                  <a:round/>
                  <a:headEnd type="none" w="med" len="med"/>
                  <a:tailEnd type="none" w="med" len="med"/>
                </a:ln>
                <a:effectLst/>
              </p:spPr>
              <p:txBody>
                <a:bodyPr anchor="ctr"/>
                <a:lstStyle/>
                <a:p>
                  <a:pPr algn="ctr"/>
                  <a:r>
                    <a:rPr lang="en-US">
                      <a:solidFill>
                        <a:schemeClr val="bg1"/>
                      </a:solidFill>
                    </a:rPr>
                    <a:t/>
                  </a:r>
                  <a:br>
                    <a:rPr lang="en-US">
                      <a:solidFill>
                        <a:schemeClr val="bg1"/>
                      </a:solidFill>
                    </a:rPr>
                  </a:br>
                  <a:r>
                    <a:rPr lang="en-US">
                      <a:solidFill>
                        <a:schemeClr val="bg1"/>
                      </a:solidFill>
                    </a:rPr>
                    <a:t>4</a:t>
                  </a:r>
                </a:p>
              </p:txBody>
            </p:sp>
            <p:sp>
              <p:nvSpPr>
                <p:cNvPr id="31791" name="TextBox 55"/>
                <p:cNvSpPr txBox="1">
                  <a:spLocks noChangeArrowheads="1"/>
                </p:cNvSpPr>
                <p:nvPr/>
              </p:nvSpPr>
              <p:spPr bwMode="auto">
                <a:xfrm>
                  <a:off x="3817940" y="5049216"/>
                  <a:ext cx="1054100" cy="276243"/>
                </a:xfrm>
                <a:prstGeom prst="rect">
                  <a:avLst/>
                </a:prstGeom>
                <a:noFill/>
                <a:ln w="9525">
                  <a:noFill/>
                  <a:miter lim="800000"/>
                  <a:headEnd/>
                  <a:tailEnd/>
                </a:ln>
              </p:spPr>
              <p:txBody>
                <a:bodyPr wrap="none">
                  <a:spAutoFit/>
                </a:bodyPr>
                <a:lstStyle/>
                <a:p>
                  <a:pPr algn="ctr"/>
                  <a:r>
                    <a:rPr lang="en-US" sz="1200">
                      <a:solidFill>
                        <a:srgbClr val="C00000"/>
                      </a:solidFill>
                      <a:ea typeface="ＭＳ Ｐゴシック" pitchFamily="34" charset="-128"/>
                    </a:rPr>
                    <a:t>Agent-based</a:t>
                  </a:r>
                </a:p>
              </p:txBody>
            </p:sp>
          </p:grpSp>
          <p:grpSp>
            <p:nvGrpSpPr>
              <p:cNvPr id="31783" name="Group 56"/>
              <p:cNvGrpSpPr>
                <a:grpSpLocks/>
              </p:cNvGrpSpPr>
              <p:nvPr/>
            </p:nvGrpSpPr>
            <p:grpSpPr bwMode="auto">
              <a:xfrm>
                <a:off x="4054633" y="5452532"/>
                <a:ext cx="1282561" cy="509056"/>
                <a:chOff x="3569761" y="5301084"/>
                <a:chExt cx="1564934" cy="621132"/>
              </a:xfrm>
            </p:grpSpPr>
            <p:pic>
              <p:nvPicPr>
                <p:cNvPr id="31784" name="Picture 152" descr="ICON_VM_detailed_2labels_Q308"/>
                <p:cNvPicPr>
                  <a:picLocks noChangeAspect="1" noChangeArrowheads="1"/>
                </p:cNvPicPr>
                <p:nvPr/>
              </p:nvPicPr>
              <p:blipFill>
                <a:blip r:embed="rId7"/>
                <a:srcRect/>
                <a:stretch>
                  <a:fillRect/>
                </a:stretch>
              </p:blipFill>
              <p:spPr bwMode="auto">
                <a:xfrm>
                  <a:off x="3569761" y="5301084"/>
                  <a:ext cx="538163" cy="584202"/>
                </a:xfrm>
                <a:prstGeom prst="rect">
                  <a:avLst/>
                </a:prstGeom>
                <a:noFill/>
                <a:ln w="9525">
                  <a:noFill/>
                  <a:miter lim="800000"/>
                  <a:headEnd/>
                  <a:tailEnd/>
                </a:ln>
              </p:spPr>
            </p:pic>
            <p:pic>
              <p:nvPicPr>
                <p:cNvPr id="31785" name="Picture 152" descr="ICON_VM_detailed_2labels_Q308"/>
                <p:cNvPicPr>
                  <a:picLocks noChangeAspect="1" noChangeArrowheads="1"/>
                </p:cNvPicPr>
                <p:nvPr/>
              </p:nvPicPr>
              <p:blipFill>
                <a:blip r:embed="rId7"/>
                <a:srcRect/>
                <a:stretch>
                  <a:fillRect/>
                </a:stretch>
              </p:blipFill>
              <p:spPr bwMode="auto">
                <a:xfrm>
                  <a:off x="4072256" y="5319138"/>
                  <a:ext cx="538163" cy="582611"/>
                </a:xfrm>
                <a:prstGeom prst="rect">
                  <a:avLst/>
                </a:prstGeom>
                <a:noFill/>
                <a:ln w="9525">
                  <a:noFill/>
                  <a:miter lim="800000"/>
                  <a:headEnd/>
                  <a:tailEnd/>
                </a:ln>
              </p:spPr>
            </p:pic>
            <p:pic>
              <p:nvPicPr>
                <p:cNvPr id="31786" name="Picture 152" descr="ICON_VM_detailed_2labels_Q308"/>
                <p:cNvPicPr>
                  <a:picLocks noChangeAspect="1" noChangeArrowheads="1"/>
                </p:cNvPicPr>
                <p:nvPr/>
              </p:nvPicPr>
              <p:blipFill>
                <a:blip r:embed="rId7"/>
                <a:srcRect/>
                <a:stretch>
                  <a:fillRect/>
                </a:stretch>
              </p:blipFill>
              <p:spPr bwMode="auto">
                <a:xfrm>
                  <a:off x="4594944" y="5339606"/>
                  <a:ext cx="539751" cy="582610"/>
                </a:xfrm>
                <a:prstGeom prst="rect">
                  <a:avLst/>
                </a:prstGeom>
                <a:noFill/>
                <a:ln w="9525">
                  <a:noFill/>
                  <a:miter lim="800000"/>
                  <a:headEnd/>
                  <a:tailEnd/>
                </a:ln>
              </p:spPr>
            </p:pic>
          </p:grpSp>
        </p:grpSp>
        <p:sp>
          <p:nvSpPr>
            <p:cNvPr id="31768" name="TextBox 53"/>
            <p:cNvSpPr txBox="1">
              <a:spLocks noChangeArrowheads="1"/>
            </p:cNvSpPr>
            <p:nvPr/>
          </p:nvSpPr>
          <p:spPr bwMode="auto">
            <a:xfrm>
              <a:off x="2347913" y="1062038"/>
              <a:ext cx="3124200" cy="368300"/>
            </a:xfrm>
            <a:prstGeom prst="rect">
              <a:avLst/>
            </a:prstGeom>
            <a:noFill/>
            <a:ln w="9525">
              <a:noFill/>
              <a:miter lim="800000"/>
              <a:headEnd/>
              <a:tailEnd/>
            </a:ln>
          </p:spPr>
          <p:txBody>
            <a:bodyPr>
              <a:spAutoFit/>
            </a:bodyPr>
            <a:lstStyle/>
            <a:p>
              <a:pPr algn="ctr"/>
              <a:r>
                <a:rPr lang="en-US" sz="1800">
                  <a:ea typeface="ＭＳ Ｐゴシック" pitchFamily="34" charset="-128"/>
                </a:rPr>
                <a:t>Trend Micro Deep Security</a:t>
              </a:r>
            </a:p>
          </p:txBody>
        </p:sp>
        <p:pic>
          <p:nvPicPr>
            <p:cNvPr id="31769" name="Picture 48" descr="PVC_icons_v4.png"/>
            <p:cNvPicPr>
              <a:picLocks noChangeAspect="1"/>
            </p:cNvPicPr>
            <p:nvPr/>
          </p:nvPicPr>
          <p:blipFill>
            <a:blip r:embed="rId8">
              <a:clrChange>
                <a:clrFrom>
                  <a:srgbClr val="FFFFFF"/>
                </a:clrFrom>
                <a:clrTo>
                  <a:srgbClr val="FFFFFF">
                    <a:alpha val="0"/>
                  </a:srgbClr>
                </a:clrTo>
              </a:clrChange>
            </a:blip>
            <a:srcRect l="8749" t="58383" r="78333" b="17780"/>
            <a:stretch>
              <a:fillRect/>
            </a:stretch>
          </p:blipFill>
          <p:spPr bwMode="auto">
            <a:xfrm>
              <a:off x="6862763" y="1508125"/>
              <a:ext cx="1181100" cy="1155700"/>
            </a:xfrm>
            <a:prstGeom prst="rect">
              <a:avLst/>
            </a:prstGeom>
            <a:noFill/>
            <a:ln w="9525">
              <a:noFill/>
              <a:miter lim="800000"/>
              <a:headEnd/>
              <a:tailEnd/>
            </a:ln>
          </p:spPr>
        </p:pic>
        <p:grpSp>
          <p:nvGrpSpPr>
            <p:cNvPr id="31770" name="Group 57"/>
            <p:cNvGrpSpPr>
              <a:grpSpLocks/>
            </p:cNvGrpSpPr>
            <p:nvPr/>
          </p:nvGrpSpPr>
          <p:grpSpPr bwMode="auto">
            <a:xfrm>
              <a:off x="2262188" y="3300413"/>
              <a:ext cx="4613275" cy="915987"/>
              <a:chOff x="498475" y="2355597"/>
              <a:chExt cx="4612216" cy="916236"/>
            </a:xfrm>
          </p:grpSpPr>
          <p:sp>
            <p:nvSpPr>
              <p:cNvPr id="31774" name="Rounded Rectangle 12"/>
              <p:cNvSpPr>
                <a:spLocks noChangeArrowheads="1"/>
              </p:cNvSpPr>
              <p:nvPr/>
            </p:nvSpPr>
            <p:spPr bwMode="auto">
              <a:xfrm>
                <a:off x="498475" y="2627663"/>
                <a:ext cx="3290888" cy="644170"/>
              </a:xfrm>
              <a:prstGeom prst="roundRect">
                <a:avLst>
                  <a:gd name="adj" fmla="val 16667"/>
                </a:avLst>
              </a:prstGeom>
              <a:solidFill>
                <a:srgbClr val="FFFFFF"/>
              </a:solidFill>
              <a:ln w="28575">
                <a:solidFill>
                  <a:srgbClr val="C00000"/>
                </a:solidFill>
                <a:round/>
                <a:headEnd/>
                <a:tailEnd/>
              </a:ln>
            </p:spPr>
            <p:txBody>
              <a:bodyPr anchor="ctr">
                <a:spAutoFit/>
              </a:bodyPr>
              <a:lstStyle/>
              <a:p>
                <a:pPr algn="ctr"/>
                <a:endParaRPr lang="en-US"/>
              </a:p>
            </p:txBody>
          </p:sp>
          <p:sp>
            <p:nvSpPr>
              <p:cNvPr id="31775" name="TextBox 36"/>
              <p:cNvSpPr txBox="1">
                <a:spLocks noChangeArrowheads="1"/>
              </p:cNvSpPr>
              <p:nvPr/>
            </p:nvSpPr>
            <p:spPr bwMode="auto">
              <a:xfrm>
                <a:off x="1303879" y="2776539"/>
                <a:ext cx="2286000" cy="338554"/>
              </a:xfrm>
              <a:prstGeom prst="rect">
                <a:avLst/>
              </a:prstGeom>
              <a:noFill/>
              <a:ln w="9525">
                <a:noFill/>
                <a:miter lim="800000"/>
                <a:headEnd/>
                <a:tailEnd/>
              </a:ln>
            </p:spPr>
            <p:txBody>
              <a:bodyPr>
                <a:spAutoFit/>
              </a:bodyPr>
              <a:lstStyle/>
              <a:p>
                <a:r>
                  <a:rPr lang="en-US">
                    <a:ea typeface="ＭＳ Ｐゴシック" pitchFamily="34" charset="-128"/>
                  </a:rPr>
                  <a:t>Integrity monitoring</a:t>
                </a:r>
              </a:p>
            </p:txBody>
          </p:sp>
          <p:pic>
            <p:nvPicPr>
              <p:cNvPr id="31776" name="Picture 7" descr="integrity.png"/>
              <p:cNvPicPr>
                <a:picLocks noChangeAspect="1"/>
              </p:cNvPicPr>
              <p:nvPr/>
            </p:nvPicPr>
            <p:blipFill>
              <a:blip r:embed="rId9"/>
              <a:srcRect/>
              <a:stretch>
                <a:fillRect/>
              </a:stretch>
            </p:blipFill>
            <p:spPr bwMode="auto">
              <a:xfrm>
                <a:off x="626002" y="2722558"/>
                <a:ext cx="457270" cy="457273"/>
              </a:xfrm>
              <a:prstGeom prst="rect">
                <a:avLst/>
              </a:prstGeom>
              <a:noFill/>
              <a:ln w="9525">
                <a:noFill/>
                <a:miter lim="800000"/>
                <a:headEnd/>
                <a:tailEnd/>
              </a:ln>
            </p:spPr>
          </p:pic>
          <p:sp>
            <p:nvSpPr>
              <p:cNvPr id="54" name="Rounded Rectangle 53"/>
              <p:cNvSpPr/>
              <p:nvPr/>
            </p:nvSpPr>
            <p:spPr bwMode="auto">
              <a:xfrm>
                <a:off x="3787281" y="2641054"/>
                <a:ext cx="1323765" cy="579517"/>
              </a:xfrm>
              <a:prstGeom prst="roundRect">
                <a:avLst/>
              </a:prstGeom>
              <a:solidFill>
                <a:srgbClr val="FFFFFF"/>
              </a:solidFill>
              <a:ln w="28575" algn="ctr">
                <a:solidFill>
                  <a:schemeClr val="tx1">
                    <a:lumMod val="60000"/>
                    <a:lumOff val="40000"/>
                  </a:schemeClr>
                </a:solidFill>
                <a:round/>
                <a:headEnd/>
                <a:tailEnd/>
              </a:ln>
            </p:spPr>
            <p:txBody>
              <a:bodyPr anchor="ctr">
                <a:spAutoFit/>
              </a:bodyPr>
              <a:lstStyle/>
              <a:p>
                <a:pPr marL="179388" algn="ctr">
                  <a:spcBef>
                    <a:spcPts val="0"/>
                  </a:spcBef>
                  <a:defRPr/>
                </a:pPr>
                <a:r>
                  <a:rPr lang="en-US" sz="1400" dirty="0">
                    <a:ea typeface="+mn-ea"/>
                  </a:rPr>
                  <a:t>vShield</a:t>
                </a:r>
              </a:p>
              <a:p>
                <a:pPr marL="179388" algn="ctr">
                  <a:spcBef>
                    <a:spcPts val="0"/>
                  </a:spcBef>
                  <a:defRPr/>
                </a:pPr>
                <a:r>
                  <a:rPr lang="en-US" sz="1400" dirty="0">
                    <a:ea typeface="+mn-ea"/>
                  </a:rPr>
                  <a:t>Endpoint</a:t>
                </a:r>
              </a:p>
            </p:txBody>
          </p:sp>
          <p:sp>
            <p:nvSpPr>
              <p:cNvPr id="52" name="Oval 51"/>
              <p:cNvSpPr/>
              <p:nvPr/>
            </p:nvSpPr>
            <p:spPr bwMode="auto">
              <a:xfrm>
                <a:off x="3604747" y="2460054"/>
                <a:ext cx="368242" cy="365175"/>
              </a:xfrm>
              <a:prstGeom prst="ellipse">
                <a:avLst/>
              </a:prstGeom>
              <a:solidFill>
                <a:srgbClr val="C00000"/>
              </a:solidFill>
              <a:ln w="28575" cap="flat" cmpd="sng" algn="ctr">
                <a:solidFill>
                  <a:schemeClr val="tx1">
                    <a:lumMod val="60000"/>
                    <a:lumOff val="40000"/>
                  </a:schemeClr>
                </a:solidFill>
                <a:prstDash val="solid"/>
                <a:round/>
                <a:headEnd type="none" w="med" len="med"/>
                <a:tailEnd type="none" w="med" len="med"/>
              </a:ln>
              <a:effectLst/>
            </p:spPr>
            <p:txBody>
              <a:bodyPr anchor="ctr"/>
              <a:lstStyle/>
              <a:p>
                <a:pPr algn="ctr"/>
                <a:r>
                  <a:rPr lang="en-US">
                    <a:solidFill>
                      <a:schemeClr val="bg1"/>
                    </a:solidFill>
                  </a:rPr>
                  <a:t/>
                </a:r>
                <a:br>
                  <a:rPr lang="en-US">
                    <a:solidFill>
                      <a:schemeClr val="bg1"/>
                    </a:solidFill>
                  </a:rPr>
                </a:br>
                <a:r>
                  <a:rPr lang="en-US">
                    <a:solidFill>
                      <a:schemeClr val="bg1"/>
                    </a:solidFill>
                  </a:rPr>
                  <a:t>3</a:t>
                </a:r>
              </a:p>
            </p:txBody>
          </p:sp>
          <p:sp>
            <p:nvSpPr>
              <p:cNvPr id="56" name="Diamond 55"/>
              <p:cNvSpPr/>
              <p:nvPr/>
            </p:nvSpPr>
            <p:spPr bwMode="auto">
              <a:xfrm rot="5400000">
                <a:off x="3600724" y="2845131"/>
                <a:ext cx="365175" cy="366654"/>
              </a:xfrm>
              <a:prstGeom prst="diamond">
                <a:avLst/>
              </a:prstGeom>
              <a:gradFill flip="none" rotWithShape="1">
                <a:gsLst>
                  <a:gs pos="20000">
                    <a:schemeClr val="tx2"/>
                  </a:gs>
                  <a:gs pos="100000">
                    <a:schemeClr val="bg1">
                      <a:shade val="100000"/>
                      <a:satMod val="115000"/>
                    </a:schemeClr>
                  </a:gs>
                </a:gsLst>
                <a:lin ang="5400000" scaled="1"/>
                <a:tileRect/>
              </a:gradFill>
              <a:ln w="6350" cap="flat" cmpd="sng" algn="ctr">
                <a:solidFill>
                  <a:schemeClr val="tx1"/>
                </a:solidFill>
                <a:prstDash val="solid"/>
                <a:round/>
                <a:headEnd type="none" w="med" len="med"/>
                <a:tailEnd type="none" w="med" len="med"/>
              </a:ln>
              <a:effectLst/>
            </p:spPr>
            <p:txBody>
              <a:bodyPr anchor="ctr"/>
              <a:lstStyle/>
              <a:p>
                <a:pPr algn="ctr">
                  <a:defRPr/>
                </a:pPr>
                <a:endParaRPr lang="en-US">
                  <a:ea typeface="+mn-ea"/>
                </a:endParaRPr>
              </a:p>
            </p:txBody>
          </p:sp>
          <p:sp>
            <p:nvSpPr>
              <p:cNvPr id="31780" name="TextBox 46"/>
              <p:cNvSpPr txBox="1">
                <a:spLocks noChangeArrowheads="1"/>
              </p:cNvSpPr>
              <p:nvPr/>
            </p:nvSpPr>
            <p:spPr bwMode="auto">
              <a:xfrm>
                <a:off x="2743201" y="2355597"/>
                <a:ext cx="965202" cy="276999"/>
              </a:xfrm>
              <a:prstGeom prst="rect">
                <a:avLst/>
              </a:prstGeom>
              <a:noFill/>
              <a:ln w="9525">
                <a:noFill/>
                <a:miter lim="800000"/>
                <a:headEnd/>
                <a:tailEnd/>
              </a:ln>
            </p:spPr>
            <p:txBody>
              <a:bodyPr>
                <a:spAutoFit/>
              </a:bodyPr>
              <a:lstStyle/>
              <a:p>
                <a:pPr algn="ctr"/>
                <a:r>
                  <a:rPr lang="en-US" sz="1200">
                    <a:solidFill>
                      <a:srgbClr val="C00000"/>
                    </a:solidFill>
                    <a:ea typeface="ＭＳ Ｐゴシック" pitchFamily="34" charset="-128"/>
                  </a:rPr>
                  <a:t>Agentless</a:t>
                </a:r>
              </a:p>
            </p:txBody>
          </p:sp>
        </p:grpSp>
        <p:sp>
          <p:nvSpPr>
            <p:cNvPr id="64" name="TextBox 63"/>
            <p:cNvSpPr txBox="1"/>
            <p:nvPr/>
          </p:nvSpPr>
          <p:spPr>
            <a:xfrm>
              <a:off x="8339821" y="1297885"/>
              <a:ext cx="518925" cy="3429000"/>
            </a:xfrm>
            <a:prstGeom prst="rect">
              <a:avLst/>
            </a:prstGeom>
            <a:noFill/>
          </p:spPr>
          <p:txBody>
            <a:bodyPr vert="wordArtVert">
              <a:spAutoFit/>
            </a:bodyPr>
            <a:lstStyle/>
            <a:p>
              <a:pPr algn="ctr">
                <a:defRPr/>
              </a:pPr>
              <a:r>
                <a:rPr lang="en-US" sz="2000" dirty="0" err="1">
                  <a:solidFill>
                    <a:schemeClr val="bg1"/>
                  </a:solidFill>
                  <a:ea typeface="+mn-ea"/>
                </a:rPr>
                <a:t>vCloud</a:t>
              </a:r>
              <a:endParaRPr lang="en-US" sz="2000" dirty="0">
                <a:solidFill>
                  <a:schemeClr val="bg1"/>
                </a:solidFill>
                <a:ea typeface="+mn-ea"/>
              </a:endParaRPr>
            </a:p>
          </p:txBody>
        </p:sp>
        <p:sp>
          <p:nvSpPr>
            <p:cNvPr id="31772" name="TextBox 38"/>
            <p:cNvSpPr txBox="1">
              <a:spLocks noChangeArrowheads="1"/>
            </p:cNvSpPr>
            <p:nvPr/>
          </p:nvSpPr>
          <p:spPr bwMode="auto">
            <a:xfrm>
              <a:off x="3113614" y="1744663"/>
              <a:ext cx="2170113" cy="584200"/>
            </a:xfrm>
            <a:prstGeom prst="rect">
              <a:avLst/>
            </a:prstGeom>
            <a:noFill/>
            <a:ln w="9525">
              <a:noFill/>
              <a:miter lim="800000"/>
              <a:headEnd/>
              <a:tailEnd/>
            </a:ln>
          </p:spPr>
          <p:txBody>
            <a:bodyPr wrap="none">
              <a:spAutoFit/>
            </a:bodyPr>
            <a:lstStyle/>
            <a:p>
              <a:r>
                <a:rPr lang="en-US">
                  <a:ea typeface="ＭＳ Ｐゴシック" pitchFamily="34" charset="-128"/>
                </a:rPr>
                <a:t>Intrusion prevention</a:t>
              </a:r>
            </a:p>
            <a:p>
              <a:r>
                <a:rPr lang="en-US">
                  <a:ea typeface="ＭＳ Ｐゴシック" pitchFamily="34" charset="-128"/>
                </a:rPr>
                <a:t>Firewall</a:t>
              </a:r>
            </a:p>
          </p:txBody>
        </p:sp>
        <p:pic>
          <p:nvPicPr>
            <p:cNvPr id="31773" name="Picture 5" descr="deep_packet_inspection.png"/>
            <p:cNvPicPr>
              <a:picLocks noChangeAspect="1"/>
            </p:cNvPicPr>
            <p:nvPr/>
          </p:nvPicPr>
          <p:blipFill>
            <a:blip r:embed="rId10"/>
            <a:srcRect/>
            <a:stretch>
              <a:fillRect/>
            </a:stretch>
          </p:blipFill>
          <p:spPr bwMode="auto">
            <a:xfrm>
              <a:off x="2386013" y="1722438"/>
              <a:ext cx="420687" cy="420687"/>
            </a:xfrm>
            <a:prstGeom prst="rect">
              <a:avLst/>
            </a:prstGeom>
            <a:noFill/>
            <a:ln w="9525">
              <a:noFill/>
              <a:miter lim="800000"/>
              <a:headEnd/>
              <a:tailEnd/>
            </a:ln>
          </p:spPr>
        </p:pic>
      </p:grpSp>
      <p:sp>
        <p:nvSpPr>
          <p:cNvPr id="3" name="TextBox 2"/>
          <p:cNvSpPr txBox="1"/>
          <p:nvPr/>
        </p:nvSpPr>
        <p:spPr>
          <a:xfrm>
            <a:off x="1785938" y="5399088"/>
            <a:ext cx="7358062" cy="1200329"/>
          </a:xfrm>
          <a:prstGeom prst="rect">
            <a:avLst/>
          </a:prstGeom>
          <a:noFill/>
        </p:spPr>
        <p:txBody>
          <a:bodyPr>
            <a:spAutoFit/>
          </a:bodyPr>
          <a:lstStyle/>
          <a:p>
            <a:pPr marL="192024" indent="-192024">
              <a:buFont typeface="Arial" pitchFamily="34" charset="0"/>
              <a:buChar char="•"/>
              <a:defRPr/>
            </a:pPr>
            <a:r>
              <a:rPr lang="en-US" b="0" dirty="0">
                <a:solidFill>
                  <a:schemeClr val="bg1">
                    <a:lumMod val="50000"/>
                  </a:schemeClr>
                </a:solidFill>
                <a:latin typeface="Arial" charset="0"/>
                <a:ea typeface="+mn-ea"/>
              </a:rPr>
              <a:t>5 years of collaboration and joint product innovation</a:t>
            </a:r>
          </a:p>
          <a:p>
            <a:pPr marL="192024" indent="-192024">
              <a:buFont typeface="Arial" pitchFamily="34" charset="0"/>
              <a:buChar char="•"/>
              <a:defRPr/>
            </a:pPr>
            <a:r>
              <a:rPr lang="en-US" b="0" dirty="0">
                <a:solidFill>
                  <a:schemeClr val="bg1">
                    <a:lumMod val="50000"/>
                  </a:schemeClr>
                </a:solidFill>
                <a:latin typeface="Arial" charset="0"/>
                <a:ea typeface="+mn-ea"/>
              </a:rPr>
              <a:t>First and only agentless security platform</a:t>
            </a:r>
          </a:p>
          <a:p>
            <a:pPr marL="192024" indent="-192024">
              <a:buFont typeface="Arial" pitchFamily="34" charset="0"/>
              <a:buChar char="•"/>
              <a:defRPr/>
            </a:pPr>
            <a:r>
              <a:rPr lang="en-US" b="0" dirty="0">
                <a:solidFill>
                  <a:schemeClr val="bg1">
                    <a:lumMod val="50000"/>
                  </a:schemeClr>
                </a:solidFill>
                <a:latin typeface="Arial" charset="0"/>
                <a:ea typeface="+mn-ea"/>
              </a:rPr>
              <a:t>First and only security that extends from datacenter to cloud</a:t>
            </a:r>
          </a:p>
          <a:p>
            <a:pPr marL="192024" indent="-192024">
              <a:buFont typeface="Arial" pitchFamily="34" charset="0"/>
              <a:buChar char="•"/>
              <a:defRPr/>
            </a:pPr>
            <a:r>
              <a:rPr lang="en-US" b="0" dirty="0">
                <a:solidFill>
                  <a:schemeClr val="bg1">
                    <a:lumMod val="50000"/>
                  </a:schemeClr>
                </a:solidFill>
                <a:latin typeface="Arial" charset="0"/>
                <a:ea typeface="+mn-ea"/>
              </a:rPr>
              <a:t>Hypervisor Integrity Monitoring</a:t>
            </a:r>
          </a:p>
        </p:txBody>
      </p:sp>
    </p:spTree>
    <p:extLst>
      <p:ext uri="{BB962C8B-B14F-4D97-AF65-F5344CB8AC3E}">
        <p14:creationId xmlns:p14="http://schemas.microsoft.com/office/powerpoint/2010/main" val="2628859741"/>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childTnLst>
                                </p:cTn>
                              </p:par>
                            </p:childTnLst>
                          </p:cTn>
                        </p:par>
                        <p:par>
                          <p:cTn id="12" fill="hold">
                            <p:stCondLst>
                              <p:cond delay="1500"/>
                            </p:stCondLst>
                            <p:childTnLst>
                              <p:par>
                                <p:cTn id="13" presetID="12" presetClass="entr" presetSubtype="2"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Right)">
                                      <p:cBhvr>
                                        <p:cTn id="15" dur="500"/>
                                        <p:tgtEl>
                                          <p:spTgt spid="4"/>
                                        </p:tgtEl>
                                      </p:cBhvr>
                                    </p:animEffect>
                                  </p:childTnLst>
                                </p:cTn>
                              </p:par>
                            </p:childTnLst>
                          </p:cTn>
                        </p:par>
                        <p:par>
                          <p:cTn id="16" fill="hold">
                            <p:stCondLst>
                              <p:cond delay="2000"/>
                            </p:stCondLst>
                            <p:childTnLst>
                              <p:par>
                                <p:cTn id="17" presetID="3" presetClass="entr" presetSubtype="1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100" b="1" dirty="0" smtClean="0"/>
              <a:t>Why agentless security?</a:t>
            </a:r>
            <a:endParaRPr lang="en-US" b="1" dirty="0"/>
          </a:p>
        </p:txBody>
      </p:sp>
      <p:sp>
        <p:nvSpPr>
          <p:cNvPr id="3" name="Content Placeholder 2"/>
          <p:cNvSpPr>
            <a:spLocks noGrp="1"/>
          </p:cNvSpPr>
          <p:nvPr>
            <p:ph idx="1"/>
          </p:nvPr>
        </p:nvSpPr>
        <p:spPr>
          <a:xfrm>
            <a:off x="420511" y="1223980"/>
            <a:ext cx="8328800" cy="5013332"/>
          </a:xfrm>
        </p:spPr>
        <p:txBody>
          <a:bodyPr>
            <a:normAutofit lnSpcReduction="10000"/>
          </a:bodyPr>
          <a:lstStyle/>
          <a:p>
            <a:r>
              <a:rPr lang="en-US" dirty="0" smtClean="0"/>
              <a:t>Security cannot be switched off</a:t>
            </a:r>
          </a:p>
          <a:p>
            <a:pPr lvl="1"/>
            <a:r>
              <a:rPr lang="en-US" dirty="0" smtClean="0"/>
              <a:t>Administrators of OS cannot modify security</a:t>
            </a:r>
          </a:p>
          <a:p>
            <a:pPr lvl="1"/>
            <a:r>
              <a:rPr lang="en-US" dirty="0" smtClean="0"/>
              <a:t>Malware cannot disable security</a:t>
            </a:r>
          </a:p>
          <a:p>
            <a:r>
              <a:rPr lang="en-US" dirty="0" smtClean="0"/>
              <a:t>Automatic assignment of security on any event</a:t>
            </a:r>
          </a:p>
          <a:p>
            <a:pPr lvl="1"/>
            <a:r>
              <a:rPr lang="en-US" dirty="0" err="1" smtClean="0"/>
              <a:t>vMotion</a:t>
            </a:r>
            <a:endParaRPr lang="en-US" dirty="0" smtClean="0"/>
          </a:p>
          <a:p>
            <a:pPr lvl="1"/>
            <a:r>
              <a:rPr lang="en-US" dirty="0" smtClean="0"/>
              <a:t>Snapshots</a:t>
            </a:r>
          </a:p>
          <a:p>
            <a:r>
              <a:rPr lang="en-US" dirty="0" smtClean="0"/>
              <a:t>Saves physical resources</a:t>
            </a:r>
          </a:p>
          <a:p>
            <a:pPr lvl="1"/>
            <a:r>
              <a:rPr lang="en-US" dirty="0" smtClean="0"/>
              <a:t>Up to 3x compared to agent based</a:t>
            </a:r>
          </a:p>
          <a:p>
            <a:r>
              <a:rPr lang="en-US" dirty="0" smtClean="0"/>
              <a:t>High </a:t>
            </a:r>
            <a:r>
              <a:rPr lang="en-US" dirty="0" err="1" smtClean="0"/>
              <a:t>automatization</a:t>
            </a:r>
            <a:endParaRPr lang="en-US" dirty="0" smtClean="0"/>
          </a:p>
          <a:p>
            <a:pPr lvl="1"/>
            <a:r>
              <a:rPr lang="en-US" dirty="0" smtClean="0"/>
              <a:t>Security is embedded automatically</a:t>
            </a:r>
            <a:endParaRPr lang="en-US" dirty="0"/>
          </a:p>
          <a:p>
            <a:pPr marL="688975" lvl="2" indent="0">
              <a:buNone/>
            </a:pPr>
            <a:endParaRPr lang="en-US" dirty="0" smtClean="0"/>
          </a:p>
          <a:p>
            <a:pPr lvl="1"/>
            <a:endParaRPr lang="en-US" dirty="0" smtClean="0"/>
          </a:p>
          <a:p>
            <a:pPr lvl="1"/>
            <a:endParaRPr lang="en-US" dirty="0"/>
          </a:p>
        </p:txBody>
      </p:sp>
      <p:sp>
        <p:nvSpPr>
          <p:cNvPr id="4" name="Date Placeholder 3"/>
          <p:cNvSpPr>
            <a:spLocks noGrp="1"/>
          </p:cNvSpPr>
          <p:nvPr>
            <p:ph type="dt" sz="quarter" idx="4294967295"/>
          </p:nvPr>
        </p:nvSpPr>
        <p:spPr>
          <a:xfrm>
            <a:off x="63064" y="6546243"/>
            <a:ext cx="1089431" cy="219075"/>
          </a:xfrm>
          <a:prstGeom prst="rect">
            <a:avLst/>
          </a:prstGeom>
        </p:spPr>
        <p:txBody>
          <a:bodyPr/>
          <a:lstStyle/>
          <a:p>
            <a:fld id="{1499502C-88DD-4D00-9CBC-3375C6451C09}" type="datetime1">
              <a:rPr lang="en-US" smtClean="0"/>
              <a:pPr/>
              <a:t>20.6.2013</a:t>
            </a:fld>
            <a:endParaRPr lang="en-US" dirty="0"/>
          </a:p>
        </p:txBody>
      </p:sp>
      <p:sp>
        <p:nvSpPr>
          <p:cNvPr id="5" name="Slide Number Placeholder 4"/>
          <p:cNvSpPr>
            <a:spLocks noGrp="1"/>
          </p:cNvSpPr>
          <p:nvPr>
            <p:ph type="sldNum" sz="quarter" idx="4294967295"/>
          </p:nvPr>
        </p:nvSpPr>
        <p:spPr>
          <a:xfrm>
            <a:off x="4385891" y="6473825"/>
            <a:ext cx="372218" cy="276999"/>
          </a:xfrm>
          <a:prstGeom prst="rect">
            <a:avLst/>
          </a:prstGeom>
        </p:spPr>
        <p:txBody>
          <a:bodyPr/>
          <a:lstStyle/>
          <a:p>
            <a:fld id="{DC51072A-1C61-4434-9B52-DAD29CA38CF7}" type="slidenum">
              <a:rPr lang="en-US" smtClean="0"/>
              <a:pPr/>
              <a:t>13</a:t>
            </a:fld>
            <a:endParaRPr lang="en-US"/>
          </a:p>
        </p:txBody>
      </p:sp>
      <p:sp>
        <p:nvSpPr>
          <p:cNvPr id="6" name="Footer Placeholder 5"/>
          <p:cNvSpPr>
            <a:spLocks noGrp="1"/>
          </p:cNvSpPr>
          <p:nvPr>
            <p:ph type="ftr" sz="quarter" idx="4294967295"/>
          </p:nvPr>
        </p:nvSpPr>
        <p:spPr>
          <a:xfrm>
            <a:off x="1062240" y="6547468"/>
            <a:ext cx="2895600" cy="180880"/>
          </a:xfrm>
          <a:prstGeom prst="rect">
            <a:avLst/>
          </a:prstGeom>
        </p:spPr>
        <p:txBody>
          <a:bodyPr/>
          <a:lstStyle/>
          <a:p>
            <a:r>
              <a:rPr lang="en-US" smtClean="0"/>
              <a:t>Confidential | Copyright 2012 Trend Micro Inc.</a:t>
            </a:r>
            <a:endParaRPr lang="en-US" dirty="0"/>
          </a:p>
        </p:txBody>
      </p:sp>
    </p:spTree>
    <p:extLst>
      <p:ext uri="{BB962C8B-B14F-4D97-AF65-F5344CB8AC3E}">
        <p14:creationId xmlns:p14="http://schemas.microsoft.com/office/powerpoint/2010/main" val="41302356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100" dirty="0" smtClean="0"/>
              <a:t>Deep Security – </a:t>
            </a:r>
            <a:r>
              <a:rPr lang="en-US" dirty="0" smtClean="0"/>
              <a:t>Antimalware </a:t>
            </a:r>
            <a:r>
              <a:rPr lang="en-US" dirty="0" err="1" smtClean="0"/>
              <a:t>modul</a:t>
            </a:r>
            <a:endParaRPr lang="en-US" dirty="0"/>
          </a:p>
        </p:txBody>
      </p:sp>
      <p:sp>
        <p:nvSpPr>
          <p:cNvPr id="3" name="Content Placeholder 2"/>
          <p:cNvSpPr>
            <a:spLocks noGrp="1"/>
          </p:cNvSpPr>
          <p:nvPr>
            <p:ph idx="1"/>
          </p:nvPr>
        </p:nvSpPr>
        <p:spPr>
          <a:xfrm>
            <a:off x="395536" y="1484784"/>
            <a:ext cx="8328800" cy="4463605"/>
          </a:xfrm>
        </p:spPr>
        <p:txBody>
          <a:bodyPr>
            <a:normAutofit fontScale="85000" lnSpcReduction="20000"/>
          </a:bodyPr>
          <a:lstStyle/>
          <a:p>
            <a:r>
              <a:rPr lang="en-US" sz="3300" b="1" dirty="0" smtClean="0"/>
              <a:t>Anti-Malware</a:t>
            </a:r>
          </a:p>
          <a:p>
            <a:pPr lvl="1"/>
            <a:r>
              <a:rPr lang="en-US" dirty="0" smtClean="0"/>
              <a:t>Protection against viruses, spyware, Trojans and malware</a:t>
            </a:r>
          </a:p>
          <a:p>
            <a:pPr lvl="1"/>
            <a:r>
              <a:rPr lang="en-US" dirty="0" smtClean="0"/>
              <a:t>Protects physical, virtual servers and VDIs</a:t>
            </a:r>
          </a:p>
          <a:p>
            <a:pPr lvl="1"/>
            <a:r>
              <a:rPr lang="en-US" dirty="0" smtClean="0"/>
              <a:t>Smart Protection Network integration</a:t>
            </a:r>
          </a:p>
          <a:p>
            <a:pPr lvl="1"/>
            <a:r>
              <a:rPr lang="en-US" dirty="0" smtClean="0"/>
              <a:t>Avoids Antivirus storms in virtual environment</a:t>
            </a:r>
          </a:p>
          <a:p>
            <a:pPr lvl="1"/>
            <a:r>
              <a:rPr lang="en-US" dirty="0" smtClean="0"/>
              <a:t>Isolates malware from anti-malware in sophisticated attacks</a:t>
            </a:r>
          </a:p>
          <a:p>
            <a:pPr lvl="1"/>
            <a:endParaRPr lang="en-US" dirty="0"/>
          </a:p>
          <a:p>
            <a:r>
              <a:rPr lang="en-US" sz="3300" b="1" dirty="0" smtClean="0"/>
              <a:t>Web reputation</a:t>
            </a:r>
          </a:p>
          <a:p>
            <a:pPr lvl="1"/>
            <a:r>
              <a:rPr lang="en-US" dirty="0" smtClean="0"/>
              <a:t>Web and File reputation database</a:t>
            </a:r>
          </a:p>
          <a:p>
            <a:pPr lvl="1"/>
            <a:r>
              <a:rPr lang="en-US" dirty="0" smtClean="0"/>
              <a:t>Proactive protection – prohibit access to infected websites</a:t>
            </a:r>
          </a:p>
          <a:p>
            <a:pPr lvl="1"/>
            <a:r>
              <a:rPr lang="en-US" dirty="0" smtClean="0"/>
              <a:t>Detects back-channel communications</a:t>
            </a:r>
          </a:p>
          <a:p>
            <a:pPr lvl="1"/>
            <a:endParaRPr lang="en-US" dirty="0"/>
          </a:p>
          <a:p>
            <a:pPr marL="688975" lvl="2" indent="0">
              <a:buNone/>
            </a:pPr>
            <a:endParaRPr lang="en-US" dirty="0" smtClean="0"/>
          </a:p>
          <a:p>
            <a:pPr lvl="1"/>
            <a:endParaRPr lang="en-US" dirty="0" smtClean="0"/>
          </a:p>
          <a:p>
            <a:pPr lvl="1"/>
            <a:endParaRPr lang="en-US" dirty="0"/>
          </a:p>
        </p:txBody>
      </p:sp>
      <p:sp>
        <p:nvSpPr>
          <p:cNvPr id="4" name="Date Placeholder 3"/>
          <p:cNvSpPr>
            <a:spLocks noGrp="1"/>
          </p:cNvSpPr>
          <p:nvPr>
            <p:ph type="dt" sz="quarter" idx="4294967295"/>
          </p:nvPr>
        </p:nvSpPr>
        <p:spPr>
          <a:xfrm>
            <a:off x="63064" y="6546243"/>
            <a:ext cx="1089431" cy="219075"/>
          </a:xfrm>
          <a:prstGeom prst="rect">
            <a:avLst/>
          </a:prstGeom>
        </p:spPr>
        <p:txBody>
          <a:bodyPr/>
          <a:lstStyle/>
          <a:p>
            <a:fld id="{1499502C-88DD-4D00-9CBC-3375C6451C09}" type="datetime1">
              <a:rPr lang="en-US" smtClean="0"/>
              <a:pPr/>
              <a:t>20.6.2013</a:t>
            </a:fld>
            <a:endParaRPr lang="en-US" dirty="0"/>
          </a:p>
        </p:txBody>
      </p:sp>
      <p:sp>
        <p:nvSpPr>
          <p:cNvPr id="5" name="Slide Number Placeholder 4"/>
          <p:cNvSpPr>
            <a:spLocks noGrp="1"/>
          </p:cNvSpPr>
          <p:nvPr>
            <p:ph type="sldNum" sz="quarter" idx="4294967295"/>
          </p:nvPr>
        </p:nvSpPr>
        <p:spPr>
          <a:xfrm>
            <a:off x="4385891" y="6473825"/>
            <a:ext cx="372218" cy="276999"/>
          </a:xfrm>
          <a:prstGeom prst="rect">
            <a:avLst/>
          </a:prstGeom>
        </p:spPr>
        <p:txBody>
          <a:bodyPr/>
          <a:lstStyle/>
          <a:p>
            <a:fld id="{DC51072A-1C61-4434-9B52-DAD29CA38CF7}" type="slidenum">
              <a:rPr lang="en-US" smtClean="0"/>
              <a:pPr/>
              <a:t>14</a:t>
            </a:fld>
            <a:endParaRPr lang="en-US"/>
          </a:p>
        </p:txBody>
      </p:sp>
      <p:sp>
        <p:nvSpPr>
          <p:cNvPr id="6" name="Footer Placeholder 5"/>
          <p:cNvSpPr>
            <a:spLocks noGrp="1"/>
          </p:cNvSpPr>
          <p:nvPr>
            <p:ph type="ftr" sz="quarter" idx="4294967295"/>
          </p:nvPr>
        </p:nvSpPr>
        <p:spPr>
          <a:xfrm>
            <a:off x="1062240" y="6547468"/>
            <a:ext cx="2895600" cy="180880"/>
          </a:xfrm>
          <a:prstGeom prst="rect">
            <a:avLst/>
          </a:prstGeom>
        </p:spPr>
        <p:txBody>
          <a:bodyPr/>
          <a:lstStyle/>
          <a:p>
            <a:r>
              <a:rPr lang="en-US" smtClean="0"/>
              <a:t>Confidential | Copyright 2012 Trend Micro Inc.</a:t>
            </a:r>
            <a:endParaRPr lang="en-US" dirty="0"/>
          </a:p>
        </p:txBody>
      </p:sp>
    </p:spTree>
    <p:extLst>
      <p:ext uri="{BB962C8B-B14F-4D97-AF65-F5344CB8AC3E}">
        <p14:creationId xmlns:p14="http://schemas.microsoft.com/office/powerpoint/2010/main" val="31605710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Deep Security – </a:t>
            </a:r>
            <a:r>
              <a:rPr lang="en-US" dirty="0"/>
              <a:t>Deep Packet Inspection</a:t>
            </a:r>
          </a:p>
        </p:txBody>
      </p:sp>
      <p:sp>
        <p:nvSpPr>
          <p:cNvPr id="3" name="Content Placeholder 2"/>
          <p:cNvSpPr>
            <a:spLocks noGrp="1"/>
          </p:cNvSpPr>
          <p:nvPr>
            <p:ph idx="1"/>
          </p:nvPr>
        </p:nvSpPr>
        <p:spPr>
          <a:xfrm>
            <a:off x="158758" y="1223980"/>
            <a:ext cx="8855149" cy="5250325"/>
          </a:xfrm>
        </p:spPr>
        <p:txBody>
          <a:bodyPr/>
          <a:lstStyle/>
          <a:p>
            <a:r>
              <a:rPr lang="en-US" sz="2800" b="1" dirty="0"/>
              <a:t>Firewall</a:t>
            </a:r>
          </a:p>
          <a:p>
            <a:pPr lvl="1"/>
            <a:r>
              <a:rPr lang="en-US" dirty="0"/>
              <a:t>Perimeter security – bi-directional </a:t>
            </a:r>
            <a:r>
              <a:rPr lang="en-US" dirty="0" err="1"/>
              <a:t>stateful</a:t>
            </a:r>
            <a:r>
              <a:rPr lang="en-US" dirty="0"/>
              <a:t> firewall</a:t>
            </a:r>
          </a:p>
          <a:p>
            <a:pPr lvl="1"/>
            <a:r>
              <a:rPr lang="en-US" dirty="0"/>
              <a:t>Centrally manages server firewall policy</a:t>
            </a:r>
          </a:p>
          <a:p>
            <a:pPr lvl="1"/>
            <a:r>
              <a:rPr lang="en-US" dirty="0"/>
              <a:t>Includes templates for common server types</a:t>
            </a:r>
          </a:p>
          <a:p>
            <a:pPr lvl="1"/>
            <a:r>
              <a:rPr lang="en-US" dirty="0"/>
              <a:t>Prevents </a:t>
            </a:r>
            <a:r>
              <a:rPr lang="en-US" dirty="0" err="1" smtClean="0"/>
              <a:t>DoS</a:t>
            </a:r>
            <a:endParaRPr lang="en-US" dirty="0" smtClean="0"/>
          </a:p>
          <a:p>
            <a:endParaRPr lang="en-US" dirty="0"/>
          </a:p>
          <a:p>
            <a:r>
              <a:rPr lang="en-US" sz="2800" b="1" dirty="0" smtClean="0"/>
              <a:t>Application control</a:t>
            </a:r>
          </a:p>
          <a:p>
            <a:pPr lvl="1"/>
            <a:r>
              <a:rPr lang="en-US" dirty="0" smtClean="0"/>
              <a:t>White and blacklisting of applications accessing networks</a:t>
            </a:r>
          </a:p>
          <a:p>
            <a:pPr lvl="1"/>
            <a:r>
              <a:rPr lang="en-US" dirty="0" smtClean="0"/>
              <a:t>Reduces vulnerability exposure</a:t>
            </a:r>
            <a:endParaRPr lang="en-US" dirty="0"/>
          </a:p>
          <a:p>
            <a:pPr lvl="1"/>
            <a:endParaRPr lang="en-US" dirty="0"/>
          </a:p>
          <a:p>
            <a:pPr marL="688975" lvl="2" indent="0">
              <a:buNone/>
            </a:pPr>
            <a:endParaRPr lang="en-US" dirty="0" smtClean="0"/>
          </a:p>
          <a:p>
            <a:pPr lvl="1"/>
            <a:endParaRPr lang="en-US" dirty="0" smtClean="0"/>
          </a:p>
          <a:p>
            <a:pPr lvl="1"/>
            <a:endParaRPr lang="en-US" dirty="0"/>
          </a:p>
        </p:txBody>
      </p:sp>
      <p:sp>
        <p:nvSpPr>
          <p:cNvPr id="4" name="Date Placeholder 3"/>
          <p:cNvSpPr>
            <a:spLocks noGrp="1"/>
          </p:cNvSpPr>
          <p:nvPr>
            <p:ph type="dt" sz="quarter" idx="4294967295"/>
          </p:nvPr>
        </p:nvSpPr>
        <p:spPr>
          <a:xfrm>
            <a:off x="63064" y="6546243"/>
            <a:ext cx="1089431" cy="219075"/>
          </a:xfrm>
          <a:prstGeom prst="rect">
            <a:avLst/>
          </a:prstGeom>
        </p:spPr>
        <p:txBody>
          <a:bodyPr/>
          <a:lstStyle/>
          <a:p>
            <a:fld id="{1499502C-88DD-4D00-9CBC-3375C6451C09}" type="datetime1">
              <a:rPr lang="en-US" smtClean="0"/>
              <a:pPr/>
              <a:t>20.6.2013</a:t>
            </a:fld>
            <a:endParaRPr lang="en-US" dirty="0"/>
          </a:p>
        </p:txBody>
      </p:sp>
      <p:sp>
        <p:nvSpPr>
          <p:cNvPr id="5" name="Slide Number Placeholder 4"/>
          <p:cNvSpPr>
            <a:spLocks noGrp="1"/>
          </p:cNvSpPr>
          <p:nvPr>
            <p:ph type="sldNum" sz="quarter" idx="4294967295"/>
          </p:nvPr>
        </p:nvSpPr>
        <p:spPr>
          <a:xfrm>
            <a:off x="4385891" y="6473825"/>
            <a:ext cx="372218" cy="276999"/>
          </a:xfrm>
          <a:prstGeom prst="rect">
            <a:avLst/>
          </a:prstGeom>
        </p:spPr>
        <p:txBody>
          <a:bodyPr/>
          <a:lstStyle/>
          <a:p>
            <a:fld id="{DC51072A-1C61-4434-9B52-DAD29CA38CF7}" type="slidenum">
              <a:rPr lang="en-US" smtClean="0"/>
              <a:pPr/>
              <a:t>15</a:t>
            </a:fld>
            <a:endParaRPr lang="en-US"/>
          </a:p>
        </p:txBody>
      </p:sp>
      <p:sp>
        <p:nvSpPr>
          <p:cNvPr id="6" name="Footer Placeholder 5"/>
          <p:cNvSpPr>
            <a:spLocks noGrp="1"/>
          </p:cNvSpPr>
          <p:nvPr>
            <p:ph type="ftr" sz="quarter" idx="4294967295"/>
          </p:nvPr>
        </p:nvSpPr>
        <p:spPr>
          <a:xfrm>
            <a:off x="1062240" y="6547468"/>
            <a:ext cx="2895600" cy="180880"/>
          </a:xfrm>
          <a:prstGeom prst="rect">
            <a:avLst/>
          </a:prstGeom>
        </p:spPr>
        <p:txBody>
          <a:bodyPr/>
          <a:lstStyle/>
          <a:p>
            <a:r>
              <a:rPr lang="en-US" smtClean="0"/>
              <a:t>Confidential | Copyright 2012 Trend Micro Inc.</a:t>
            </a:r>
            <a:endParaRPr lang="en-US" dirty="0"/>
          </a:p>
        </p:txBody>
      </p:sp>
    </p:spTree>
    <p:extLst>
      <p:ext uri="{BB962C8B-B14F-4D97-AF65-F5344CB8AC3E}">
        <p14:creationId xmlns:p14="http://schemas.microsoft.com/office/powerpoint/2010/main" val="2097280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Deep Security –</a:t>
            </a:r>
            <a:r>
              <a:rPr lang="en-US" dirty="0" smtClean="0"/>
              <a:t> Deep Packet Inspection</a:t>
            </a:r>
            <a:endParaRPr lang="en-US" dirty="0"/>
          </a:p>
        </p:txBody>
      </p:sp>
      <p:sp>
        <p:nvSpPr>
          <p:cNvPr id="3" name="Content Placeholder 2"/>
          <p:cNvSpPr>
            <a:spLocks noGrp="1"/>
          </p:cNvSpPr>
          <p:nvPr>
            <p:ph idx="1"/>
          </p:nvPr>
        </p:nvSpPr>
        <p:spPr>
          <a:xfrm>
            <a:off x="158758" y="1223980"/>
            <a:ext cx="8855149" cy="5250325"/>
          </a:xfrm>
        </p:spPr>
        <p:txBody>
          <a:bodyPr>
            <a:normAutofit fontScale="77500" lnSpcReduction="20000"/>
          </a:bodyPr>
          <a:lstStyle/>
          <a:p>
            <a:r>
              <a:rPr lang="en-US" sz="3600" b="1" dirty="0" smtClean="0"/>
              <a:t>Intrusion Detection and Prevention</a:t>
            </a:r>
          </a:p>
          <a:p>
            <a:pPr lvl="1"/>
            <a:r>
              <a:rPr lang="en-US" dirty="0" smtClean="0"/>
              <a:t>Examines all traffic for protocol deviations and attacking content</a:t>
            </a:r>
          </a:p>
          <a:p>
            <a:pPr lvl="1"/>
            <a:r>
              <a:rPr lang="en-US" dirty="0" smtClean="0"/>
              <a:t>Shields newly discovered vulnerabilities</a:t>
            </a:r>
          </a:p>
          <a:p>
            <a:pPr lvl="1"/>
            <a:r>
              <a:rPr lang="en-US" dirty="0" smtClean="0"/>
              <a:t>Recommendation Scan for automatic Virtual Patching</a:t>
            </a:r>
          </a:p>
          <a:p>
            <a:pPr lvl="1"/>
            <a:r>
              <a:rPr lang="en-US" dirty="0" smtClean="0"/>
              <a:t>Includes large database of vulnerability shields</a:t>
            </a:r>
          </a:p>
          <a:p>
            <a:pPr lvl="1"/>
            <a:r>
              <a:rPr lang="en-US" dirty="0" smtClean="0"/>
              <a:t>Proven ROI with vulnerability shielding</a:t>
            </a:r>
          </a:p>
          <a:p>
            <a:pPr lvl="2"/>
            <a:r>
              <a:rPr lang="en-US" dirty="0" smtClean="0"/>
              <a:t>Buys time to IT – between discovery of vulnerability until patch is applied</a:t>
            </a:r>
          </a:p>
          <a:p>
            <a:pPr lvl="1"/>
            <a:endParaRPr lang="en-US" dirty="0"/>
          </a:p>
          <a:p>
            <a:r>
              <a:rPr lang="en-US" sz="3600" b="1" dirty="0" smtClean="0"/>
              <a:t>Web Application Protection</a:t>
            </a:r>
          </a:p>
          <a:p>
            <a:pPr lvl="1"/>
            <a:r>
              <a:rPr lang="en-US" dirty="0" smtClean="0"/>
              <a:t>Defends against SQL injections, cross-site scripting, vulnerabilities</a:t>
            </a:r>
          </a:p>
          <a:p>
            <a:pPr lvl="1"/>
            <a:r>
              <a:rPr lang="en-US" dirty="0" smtClean="0"/>
              <a:t>Shields vulnerabilities until code is fixed</a:t>
            </a:r>
          </a:p>
          <a:p>
            <a:pPr lvl="1"/>
            <a:r>
              <a:rPr lang="en-US" dirty="0" smtClean="0"/>
              <a:t>Real-time notification who, how and what attacked </a:t>
            </a:r>
          </a:p>
          <a:p>
            <a:pPr lvl="1"/>
            <a:r>
              <a:rPr lang="en-US" dirty="0" smtClean="0"/>
              <a:t>Proven ROI</a:t>
            </a:r>
          </a:p>
          <a:p>
            <a:pPr lvl="1"/>
            <a:endParaRPr lang="en-US" dirty="0" smtClean="0"/>
          </a:p>
          <a:p>
            <a:pPr marL="688975" lvl="2" indent="0">
              <a:buNone/>
            </a:pPr>
            <a:endParaRPr lang="en-US" dirty="0" smtClean="0"/>
          </a:p>
          <a:p>
            <a:pPr lvl="1"/>
            <a:endParaRPr lang="en-US" dirty="0" smtClean="0"/>
          </a:p>
          <a:p>
            <a:pPr lvl="1"/>
            <a:endParaRPr lang="en-US" dirty="0"/>
          </a:p>
        </p:txBody>
      </p:sp>
      <p:sp>
        <p:nvSpPr>
          <p:cNvPr id="4" name="Date Placeholder 3"/>
          <p:cNvSpPr>
            <a:spLocks noGrp="1"/>
          </p:cNvSpPr>
          <p:nvPr>
            <p:ph type="dt" sz="quarter" idx="4294967295"/>
          </p:nvPr>
        </p:nvSpPr>
        <p:spPr>
          <a:xfrm>
            <a:off x="63064" y="6546243"/>
            <a:ext cx="1089431" cy="219075"/>
          </a:xfrm>
          <a:prstGeom prst="rect">
            <a:avLst/>
          </a:prstGeom>
        </p:spPr>
        <p:txBody>
          <a:bodyPr/>
          <a:lstStyle/>
          <a:p>
            <a:fld id="{1499502C-88DD-4D00-9CBC-3375C6451C09}" type="datetime1">
              <a:rPr lang="en-US" smtClean="0"/>
              <a:pPr/>
              <a:t>20.6.2013</a:t>
            </a:fld>
            <a:endParaRPr lang="en-US" dirty="0"/>
          </a:p>
        </p:txBody>
      </p:sp>
      <p:sp>
        <p:nvSpPr>
          <p:cNvPr id="5" name="Slide Number Placeholder 4"/>
          <p:cNvSpPr>
            <a:spLocks noGrp="1"/>
          </p:cNvSpPr>
          <p:nvPr>
            <p:ph type="sldNum" sz="quarter" idx="4294967295"/>
          </p:nvPr>
        </p:nvSpPr>
        <p:spPr>
          <a:xfrm>
            <a:off x="4385891" y="6473825"/>
            <a:ext cx="372218" cy="276999"/>
          </a:xfrm>
          <a:prstGeom prst="rect">
            <a:avLst/>
          </a:prstGeom>
        </p:spPr>
        <p:txBody>
          <a:bodyPr/>
          <a:lstStyle/>
          <a:p>
            <a:fld id="{DC51072A-1C61-4434-9B52-DAD29CA38CF7}" type="slidenum">
              <a:rPr lang="en-US" smtClean="0"/>
              <a:pPr/>
              <a:t>16</a:t>
            </a:fld>
            <a:endParaRPr lang="en-US"/>
          </a:p>
        </p:txBody>
      </p:sp>
      <p:sp>
        <p:nvSpPr>
          <p:cNvPr id="6" name="Footer Placeholder 5"/>
          <p:cNvSpPr>
            <a:spLocks noGrp="1"/>
          </p:cNvSpPr>
          <p:nvPr>
            <p:ph type="ftr" sz="quarter" idx="4294967295"/>
          </p:nvPr>
        </p:nvSpPr>
        <p:spPr>
          <a:xfrm>
            <a:off x="1062240" y="6547468"/>
            <a:ext cx="2895600" cy="180880"/>
          </a:xfrm>
          <a:prstGeom prst="rect">
            <a:avLst/>
          </a:prstGeom>
        </p:spPr>
        <p:txBody>
          <a:bodyPr/>
          <a:lstStyle/>
          <a:p>
            <a:r>
              <a:rPr lang="en-US" smtClean="0"/>
              <a:t>Confidential | Copyright 2012 Trend Micro Inc.</a:t>
            </a:r>
            <a:endParaRPr lang="en-US" dirty="0"/>
          </a:p>
        </p:txBody>
      </p:sp>
    </p:spTree>
    <p:extLst>
      <p:ext uri="{BB962C8B-B14F-4D97-AF65-F5344CB8AC3E}">
        <p14:creationId xmlns:p14="http://schemas.microsoft.com/office/powerpoint/2010/main" val="39045078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fontScale="90000"/>
          </a:bodyPr>
          <a:lstStyle/>
          <a:p>
            <a:pPr algn="l"/>
            <a:r>
              <a:rPr lang="en-US" sz="2800" dirty="0" smtClean="0"/>
              <a:t>Deep Security –</a:t>
            </a:r>
            <a:r>
              <a:rPr lang="en-US" dirty="0" smtClean="0"/>
              <a:t> Compliance modules</a:t>
            </a:r>
            <a:endParaRPr lang="en-US" dirty="0"/>
          </a:p>
        </p:txBody>
      </p:sp>
      <p:sp>
        <p:nvSpPr>
          <p:cNvPr id="3" name="Content Placeholder 2"/>
          <p:cNvSpPr>
            <a:spLocks noGrp="1"/>
          </p:cNvSpPr>
          <p:nvPr>
            <p:ph idx="1"/>
          </p:nvPr>
        </p:nvSpPr>
        <p:spPr>
          <a:xfrm>
            <a:off x="158758" y="1223980"/>
            <a:ext cx="8855149" cy="5250325"/>
          </a:xfrm>
        </p:spPr>
        <p:txBody>
          <a:bodyPr>
            <a:normAutofit fontScale="85000" lnSpcReduction="20000"/>
          </a:bodyPr>
          <a:lstStyle/>
          <a:p>
            <a:r>
              <a:rPr lang="en-US" sz="3000" b="1" dirty="0" smtClean="0"/>
              <a:t>File Integrity Monitoring (FIM)</a:t>
            </a:r>
            <a:endParaRPr lang="en-US" sz="3000" b="1" dirty="0"/>
          </a:p>
          <a:p>
            <a:pPr lvl="1"/>
            <a:r>
              <a:rPr lang="en-US" dirty="0"/>
              <a:t>Controls changes in files, directories or </a:t>
            </a:r>
            <a:r>
              <a:rPr lang="en-US" dirty="0" smtClean="0"/>
              <a:t>registries</a:t>
            </a:r>
          </a:p>
          <a:p>
            <a:pPr lvl="1"/>
            <a:r>
              <a:rPr lang="en-US" dirty="0" smtClean="0"/>
              <a:t>Controls changes of hypervisor</a:t>
            </a:r>
            <a:endParaRPr lang="en-US" dirty="0"/>
          </a:p>
          <a:p>
            <a:pPr lvl="1"/>
            <a:r>
              <a:rPr lang="en-US" dirty="0"/>
              <a:t>Defense against un-caught attacks or insider changes</a:t>
            </a:r>
          </a:p>
          <a:p>
            <a:pPr lvl="1"/>
            <a:r>
              <a:rPr lang="en-US" dirty="0"/>
              <a:t>Enforces compliance with Change Management processes</a:t>
            </a:r>
          </a:p>
          <a:p>
            <a:pPr lvl="1"/>
            <a:r>
              <a:rPr lang="en-US" dirty="0"/>
              <a:t>Automatic comparison to common operations and unusual</a:t>
            </a:r>
          </a:p>
          <a:p>
            <a:pPr lvl="2"/>
            <a:r>
              <a:rPr lang="en-US" dirty="0"/>
              <a:t>Reduces administrative with event tagging</a:t>
            </a:r>
          </a:p>
          <a:p>
            <a:pPr lvl="2"/>
            <a:r>
              <a:rPr lang="en-US" dirty="0"/>
              <a:t>White-listing of Safe Software </a:t>
            </a:r>
            <a:r>
              <a:rPr lang="en-US" dirty="0" smtClean="0"/>
              <a:t>Service</a:t>
            </a:r>
          </a:p>
          <a:p>
            <a:pPr marL="688975" lvl="2" indent="0">
              <a:buNone/>
            </a:pPr>
            <a:endParaRPr lang="en-US" dirty="0" smtClean="0"/>
          </a:p>
          <a:p>
            <a:r>
              <a:rPr lang="en-US" sz="3000" b="1" dirty="0" smtClean="0"/>
              <a:t>Log Inspection</a:t>
            </a:r>
          </a:p>
          <a:p>
            <a:pPr lvl="1"/>
            <a:r>
              <a:rPr lang="en-US" dirty="0" smtClean="0"/>
              <a:t>Collects and analyzes OS and application security events and logs</a:t>
            </a:r>
          </a:p>
          <a:p>
            <a:pPr lvl="1"/>
            <a:r>
              <a:rPr lang="en-US" dirty="0" smtClean="0"/>
              <a:t>For compliance as 3</a:t>
            </a:r>
            <a:r>
              <a:rPr lang="en-US" baseline="30000" dirty="0" smtClean="0"/>
              <a:t>rd</a:t>
            </a:r>
            <a:r>
              <a:rPr lang="en-US" dirty="0" smtClean="0"/>
              <a:t> party</a:t>
            </a:r>
          </a:p>
          <a:p>
            <a:pPr lvl="1"/>
            <a:r>
              <a:rPr lang="en-US" dirty="0" smtClean="0"/>
              <a:t>Can integrate to SIEMs</a:t>
            </a:r>
          </a:p>
          <a:p>
            <a:pPr lvl="1"/>
            <a:endParaRPr lang="en-US" dirty="0"/>
          </a:p>
          <a:p>
            <a:pPr lvl="1"/>
            <a:endParaRPr lang="en-US" dirty="0" smtClean="0"/>
          </a:p>
          <a:p>
            <a:pPr marL="688975" lvl="2" indent="0">
              <a:buNone/>
            </a:pPr>
            <a:endParaRPr lang="en-US" dirty="0" smtClean="0"/>
          </a:p>
          <a:p>
            <a:pPr lvl="1"/>
            <a:endParaRPr lang="en-US" dirty="0" smtClean="0"/>
          </a:p>
          <a:p>
            <a:pPr lvl="1"/>
            <a:endParaRPr lang="en-US" dirty="0"/>
          </a:p>
        </p:txBody>
      </p:sp>
      <p:sp>
        <p:nvSpPr>
          <p:cNvPr id="4" name="Date Placeholder 3"/>
          <p:cNvSpPr>
            <a:spLocks noGrp="1"/>
          </p:cNvSpPr>
          <p:nvPr>
            <p:ph type="dt" sz="quarter" idx="4294967295"/>
          </p:nvPr>
        </p:nvSpPr>
        <p:spPr>
          <a:xfrm>
            <a:off x="63064" y="6546243"/>
            <a:ext cx="1089431" cy="219075"/>
          </a:xfrm>
          <a:prstGeom prst="rect">
            <a:avLst/>
          </a:prstGeom>
        </p:spPr>
        <p:txBody>
          <a:bodyPr/>
          <a:lstStyle/>
          <a:p>
            <a:fld id="{1499502C-88DD-4D00-9CBC-3375C6451C09}" type="datetime1">
              <a:rPr lang="en-US" smtClean="0"/>
              <a:pPr/>
              <a:t>20.6.2013</a:t>
            </a:fld>
            <a:endParaRPr lang="en-US" dirty="0"/>
          </a:p>
        </p:txBody>
      </p:sp>
      <p:sp>
        <p:nvSpPr>
          <p:cNvPr id="5" name="Slide Number Placeholder 4"/>
          <p:cNvSpPr>
            <a:spLocks noGrp="1"/>
          </p:cNvSpPr>
          <p:nvPr>
            <p:ph type="sldNum" sz="quarter" idx="4294967295"/>
          </p:nvPr>
        </p:nvSpPr>
        <p:spPr>
          <a:xfrm>
            <a:off x="4385891" y="6473825"/>
            <a:ext cx="372218" cy="276999"/>
          </a:xfrm>
          <a:prstGeom prst="rect">
            <a:avLst/>
          </a:prstGeom>
        </p:spPr>
        <p:txBody>
          <a:bodyPr/>
          <a:lstStyle/>
          <a:p>
            <a:fld id="{DC51072A-1C61-4434-9B52-DAD29CA38CF7}" type="slidenum">
              <a:rPr lang="en-US" smtClean="0"/>
              <a:pPr/>
              <a:t>17</a:t>
            </a:fld>
            <a:endParaRPr lang="en-US"/>
          </a:p>
        </p:txBody>
      </p:sp>
      <p:sp>
        <p:nvSpPr>
          <p:cNvPr id="6" name="Footer Placeholder 5"/>
          <p:cNvSpPr>
            <a:spLocks noGrp="1"/>
          </p:cNvSpPr>
          <p:nvPr>
            <p:ph type="ftr" sz="quarter" idx="4294967295"/>
          </p:nvPr>
        </p:nvSpPr>
        <p:spPr>
          <a:xfrm>
            <a:off x="1062240" y="6547468"/>
            <a:ext cx="2895600" cy="180880"/>
          </a:xfrm>
          <a:prstGeom prst="rect">
            <a:avLst/>
          </a:prstGeom>
        </p:spPr>
        <p:txBody>
          <a:bodyPr/>
          <a:lstStyle/>
          <a:p>
            <a:r>
              <a:rPr lang="en-US" smtClean="0"/>
              <a:t>Confidential | Copyright 2012 Trend Micro Inc.</a:t>
            </a:r>
            <a:endParaRPr lang="en-US" dirty="0"/>
          </a:p>
        </p:txBody>
      </p:sp>
    </p:spTree>
    <p:extLst>
      <p:ext uri="{BB962C8B-B14F-4D97-AF65-F5344CB8AC3E}">
        <p14:creationId xmlns:p14="http://schemas.microsoft.com/office/powerpoint/2010/main" val="22060927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lstStyle/>
          <a:p>
            <a:pPr algn="l"/>
            <a:r>
              <a:rPr lang="en-US" sz="2800" dirty="0" smtClean="0"/>
              <a:t>Deep Security </a:t>
            </a:r>
            <a:r>
              <a:rPr lang="en-US" dirty="0" smtClean="0"/>
              <a:t>- Encryption</a:t>
            </a:r>
            <a:endParaRPr lang="en-US" dirty="0"/>
          </a:p>
        </p:txBody>
      </p:sp>
      <p:sp>
        <p:nvSpPr>
          <p:cNvPr id="3" name="Content Placeholder 2"/>
          <p:cNvSpPr>
            <a:spLocks noGrp="1"/>
          </p:cNvSpPr>
          <p:nvPr>
            <p:ph idx="1"/>
          </p:nvPr>
        </p:nvSpPr>
        <p:spPr>
          <a:xfrm>
            <a:off x="158758" y="1223980"/>
            <a:ext cx="8855149" cy="5250325"/>
          </a:xfrm>
        </p:spPr>
        <p:txBody>
          <a:bodyPr/>
          <a:lstStyle/>
          <a:p>
            <a:r>
              <a:rPr lang="en-US" b="1" dirty="0" smtClean="0"/>
              <a:t>Secure Cloud</a:t>
            </a:r>
          </a:p>
          <a:p>
            <a:pPr lvl="1"/>
            <a:r>
              <a:rPr lang="en-US" dirty="0" smtClean="0"/>
              <a:t>Encryption of mounted drives</a:t>
            </a:r>
          </a:p>
          <a:p>
            <a:pPr lvl="1"/>
            <a:r>
              <a:rPr lang="en-US" dirty="0" smtClean="0"/>
              <a:t>Control access to sensitive data</a:t>
            </a:r>
          </a:p>
          <a:p>
            <a:pPr lvl="2"/>
            <a:r>
              <a:rPr lang="en-US" dirty="0" smtClean="0"/>
              <a:t>Authorization – who can access my data</a:t>
            </a:r>
          </a:p>
          <a:p>
            <a:pPr lvl="2"/>
            <a:r>
              <a:rPr lang="en-US" dirty="0" smtClean="0"/>
              <a:t>Integrity – how should be the server secured</a:t>
            </a:r>
          </a:p>
          <a:p>
            <a:pPr lvl="1"/>
            <a:r>
              <a:rPr lang="en-US" dirty="0" smtClean="0"/>
              <a:t>For customers using </a:t>
            </a:r>
            <a:r>
              <a:rPr lang="en-US" dirty="0" err="1" smtClean="0"/>
              <a:t>IaaS</a:t>
            </a:r>
            <a:r>
              <a:rPr lang="en-US" dirty="0" smtClean="0"/>
              <a:t> cloud</a:t>
            </a:r>
          </a:p>
          <a:p>
            <a:pPr lvl="2"/>
            <a:r>
              <a:rPr lang="en-US" dirty="0" smtClean="0"/>
              <a:t>Full control of who can access your data</a:t>
            </a:r>
          </a:p>
          <a:p>
            <a:pPr lvl="2"/>
            <a:r>
              <a:rPr lang="en-US" dirty="0" smtClean="0"/>
              <a:t>Enforces compliance</a:t>
            </a:r>
          </a:p>
          <a:p>
            <a:pPr lvl="2"/>
            <a:r>
              <a:rPr lang="en-US" dirty="0" smtClean="0"/>
              <a:t>When leaving cloud, all data are unreadable </a:t>
            </a:r>
          </a:p>
          <a:p>
            <a:pPr lvl="1"/>
            <a:r>
              <a:rPr lang="en-US" dirty="0" smtClean="0"/>
              <a:t>Encryption keys stored by Trend Micro for 99.999% SLA</a:t>
            </a:r>
          </a:p>
          <a:p>
            <a:pPr marL="688975" lvl="2" indent="0">
              <a:buNone/>
            </a:pPr>
            <a:endParaRPr lang="en-US" dirty="0" smtClean="0"/>
          </a:p>
          <a:p>
            <a:pPr lvl="1"/>
            <a:endParaRPr lang="en-US" dirty="0" smtClean="0"/>
          </a:p>
          <a:p>
            <a:pPr lvl="1"/>
            <a:endParaRPr lang="en-US" dirty="0"/>
          </a:p>
        </p:txBody>
      </p:sp>
      <p:sp>
        <p:nvSpPr>
          <p:cNvPr id="4" name="Date Placeholder 3"/>
          <p:cNvSpPr>
            <a:spLocks noGrp="1"/>
          </p:cNvSpPr>
          <p:nvPr>
            <p:ph type="dt" sz="quarter" idx="4294967295"/>
          </p:nvPr>
        </p:nvSpPr>
        <p:spPr>
          <a:xfrm>
            <a:off x="63064" y="6546243"/>
            <a:ext cx="1089431" cy="219075"/>
          </a:xfrm>
          <a:prstGeom prst="rect">
            <a:avLst/>
          </a:prstGeom>
        </p:spPr>
        <p:txBody>
          <a:bodyPr/>
          <a:lstStyle/>
          <a:p>
            <a:fld id="{1499502C-88DD-4D00-9CBC-3375C6451C09}" type="datetime1">
              <a:rPr lang="en-US" smtClean="0"/>
              <a:pPr/>
              <a:t>20.6.2013</a:t>
            </a:fld>
            <a:endParaRPr lang="en-US" dirty="0"/>
          </a:p>
        </p:txBody>
      </p:sp>
      <p:sp>
        <p:nvSpPr>
          <p:cNvPr id="5" name="Slide Number Placeholder 4"/>
          <p:cNvSpPr>
            <a:spLocks noGrp="1"/>
          </p:cNvSpPr>
          <p:nvPr>
            <p:ph type="sldNum" sz="quarter" idx="4294967295"/>
          </p:nvPr>
        </p:nvSpPr>
        <p:spPr>
          <a:xfrm>
            <a:off x="4385891" y="6473825"/>
            <a:ext cx="372218" cy="276999"/>
          </a:xfrm>
          <a:prstGeom prst="rect">
            <a:avLst/>
          </a:prstGeom>
        </p:spPr>
        <p:txBody>
          <a:bodyPr/>
          <a:lstStyle/>
          <a:p>
            <a:fld id="{DC51072A-1C61-4434-9B52-DAD29CA38CF7}" type="slidenum">
              <a:rPr lang="en-US" smtClean="0"/>
              <a:pPr/>
              <a:t>18</a:t>
            </a:fld>
            <a:endParaRPr lang="en-US"/>
          </a:p>
        </p:txBody>
      </p:sp>
      <p:sp>
        <p:nvSpPr>
          <p:cNvPr id="6" name="Footer Placeholder 5"/>
          <p:cNvSpPr>
            <a:spLocks noGrp="1"/>
          </p:cNvSpPr>
          <p:nvPr>
            <p:ph type="ftr" sz="quarter" idx="4294967295"/>
          </p:nvPr>
        </p:nvSpPr>
        <p:spPr>
          <a:xfrm>
            <a:off x="1062240" y="6547468"/>
            <a:ext cx="2895600" cy="180880"/>
          </a:xfrm>
          <a:prstGeom prst="rect">
            <a:avLst/>
          </a:prstGeom>
        </p:spPr>
        <p:txBody>
          <a:bodyPr/>
          <a:lstStyle/>
          <a:p>
            <a:r>
              <a:rPr lang="en-US" smtClean="0"/>
              <a:t>Confidential | Copyright 2012 Trend Micro Inc.</a:t>
            </a:r>
            <a:endParaRPr lang="en-US" dirty="0"/>
          </a:p>
        </p:txBody>
      </p:sp>
    </p:spTree>
    <p:extLst>
      <p:ext uri="{BB962C8B-B14F-4D97-AF65-F5344CB8AC3E}">
        <p14:creationId xmlns:p14="http://schemas.microsoft.com/office/powerpoint/2010/main" val="24049889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78" name="Slide Number Placeholder 2"/>
          <p:cNvSpPr txBox="1">
            <a:spLocks/>
          </p:cNvSpPr>
          <p:nvPr/>
        </p:nvSpPr>
        <p:spPr bwMode="auto">
          <a:xfrm>
            <a:off x="3082925" y="6551613"/>
            <a:ext cx="52705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Arial" charset="0"/>
                <a:ea typeface="ＭＳ Ｐゴシック" charset="0"/>
                <a:cs typeface="Arial" charset="0"/>
              </a:defRPr>
            </a:lvl1pPr>
            <a:lvl2pPr marL="742950" indent="-285750" eaLnBrk="0" hangingPunct="0">
              <a:defRPr sz="1600" b="1">
                <a:solidFill>
                  <a:schemeClr val="tx1"/>
                </a:solidFill>
                <a:latin typeface="Arial" charset="0"/>
                <a:ea typeface="Arial" charset="0"/>
                <a:cs typeface="Arial" charset="0"/>
              </a:defRPr>
            </a:lvl2pPr>
            <a:lvl3pPr marL="1143000" indent="-228600" eaLnBrk="0" hangingPunct="0">
              <a:defRPr sz="1600" b="1">
                <a:solidFill>
                  <a:schemeClr val="tx1"/>
                </a:solidFill>
                <a:latin typeface="Arial" charset="0"/>
                <a:ea typeface="Arial" charset="0"/>
                <a:cs typeface="Arial" charset="0"/>
              </a:defRPr>
            </a:lvl3pPr>
            <a:lvl4pPr marL="1600200" indent="-228600" eaLnBrk="0" hangingPunct="0">
              <a:defRPr sz="1600" b="1">
                <a:solidFill>
                  <a:schemeClr val="tx1"/>
                </a:solidFill>
                <a:latin typeface="Arial" charset="0"/>
                <a:ea typeface="Arial" charset="0"/>
                <a:cs typeface="Arial" charset="0"/>
              </a:defRPr>
            </a:lvl4pPr>
            <a:lvl5pPr marL="2057400" indent="-228600" eaLnBrk="0" hangingPunct="0">
              <a:defRPr sz="16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6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6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6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600" b="1">
                <a:solidFill>
                  <a:schemeClr val="tx1"/>
                </a:solidFill>
                <a:latin typeface="Arial" charset="0"/>
                <a:ea typeface="Arial" charset="0"/>
                <a:cs typeface="Arial" charset="0"/>
              </a:defRPr>
            </a:lvl9pPr>
          </a:lstStyle>
          <a:p>
            <a:pPr eaLnBrk="1" hangingPunct="1"/>
            <a:fld id="{4DC23634-239C-0E44-955A-B521267DFF7E}" type="slidenum">
              <a:rPr lang="en-US" sz="1000"/>
              <a:pPr eaLnBrk="1" hangingPunct="1"/>
              <a:t>19</a:t>
            </a:fld>
            <a:endParaRPr lang="en-US" sz="1000"/>
          </a:p>
        </p:txBody>
      </p:sp>
      <p:sp>
        <p:nvSpPr>
          <p:cNvPr id="6" name="Title 14"/>
          <p:cNvSpPr txBox="1">
            <a:spLocks/>
          </p:cNvSpPr>
          <p:nvPr/>
        </p:nvSpPr>
        <p:spPr>
          <a:xfrm>
            <a:off x="120963" y="153156"/>
            <a:ext cx="6921316" cy="714375"/>
          </a:xfrm>
          <a:prstGeom prst="rect">
            <a:avLst/>
          </a:prstGeom>
        </p:spPr>
        <p:txBody>
          <a:bodyPr lIns="274320"/>
          <a:lstStyle/>
          <a:p>
            <a:pPr>
              <a:lnSpc>
                <a:spcPct val="90000"/>
              </a:lnSpc>
              <a:defRPr/>
            </a:pPr>
            <a:r>
              <a:rPr lang="en-US" sz="2800" kern="0" dirty="0" smtClean="0">
                <a:solidFill>
                  <a:schemeClr val="tx2"/>
                </a:solidFill>
                <a:latin typeface="+mj-lt"/>
                <a:ea typeface="+mj-ea"/>
                <a:cs typeface="+mj-cs"/>
              </a:rPr>
              <a:t>Deep Security – Saves resources</a:t>
            </a:r>
            <a:endParaRPr lang="en-US" sz="2600" kern="0" dirty="0">
              <a:solidFill>
                <a:schemeClr val="tx2"/>
              </a:solidFill>
              <a:latin typeface="+mj-lt"/>
              <a:ea typeface="+mj-ea"/>
              <a:cs typeface="+mj-cs"/>
            </a:endParaRPr>
          </a:p>
        </p:txBody>
      </p:sp>
      <p:pic>
        <p:nvPicPr>
          <p:cNvPr id="3" name="Picture 2" descr="Snímka obrazovky 2012-10-30 o 20.16.2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8331" y="602186"/>
            <a:ext cx="4299677" cy="6132326"/>
          </a:xfrm>
          <a:prstGeom prst="rect">
            <a:avLst/>
          </a:prstGeom>
        </p:spPr>
      </p:pic>
      <p:sp>
        <p:nvSpPr>
          <p:cNvPr id="4" name="TextBox 3"/>
          <p:cNvSpPr txBox="1"/>
          <p:nvPr/>
        </p:nvSpPr>
        <p:spPr>
          <a:xfrm>
            <a:off x="0" y="4480854"/>
            <a:ext cx="4727451" cy="1384995"/>
          </a:xfrm>
          <a:prstGeom prst="rect">
            <a:avLst/>
          </a:prstGeom>
          <a:noFill/>
        </p:spPr>
        <p:txBody>
          <a:bodyPr wrap="square" rtlCol="0">
            <a:spAutoFit/>
          </a:bodyPr>
          <a:lstStyle/>
          <a:p>
            <a:r>
              <a:rPr lang="en-US" sz="2800" dirty="0" smtClean="0"/>
              <a:t>Lower resource consumption =</a:t>
            </a:r>
          </a:p>
          <a:p>
            <a:r>
              <a:rPr lang="en-US" sz="2800" dirty="0" smtClean="0"/>
              <a:t>= Higher density</a:t>
            </a:r>
            <a:endParaRPr lang="en-US" sz="2800" dirty="0"/>
          </a:p>
        </p:txBody>
      </p:sp>
      <p:graphicFrame>
        <p:nvGraphicFramePr>
          <p:cNvPr id="10" name="Chart 9"/>
          <p:cNvGraphicFramePr>
            <a:graphicFrameLocks/>
          </p:cNvGraphicFramePr>
          <p:nvPr>
            <p:extLst>
              <p:ext uri="{D42A27DB-BD31-4B8C-83A1-F6EECF244321}">
                <p14:modId xmlns:p14="http://schemas.microsoft.com/office/powerpoint/2010/main" val="2773368591"/>
              </p:ext>
            </p:extLst>
          </p:nvPr>
        </p:nvGraphicFramePr>
        <p:xfrm>
          <a:off x="269064" y="811494"/>
          <a:ext cx="7615900" cy="363407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8046125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23578"/>
                                        </p:tgtEl>
                                        <p:attrNameLst>
                                          <p:attrName>style.visibility</p:attrName>
                                        </p:attrNameLst>
                                      </p:cBhvr>
                                      <p:to>
                                        <p:strVal val="visible"/>
                                      </p:to>
                                    </p:set>
                                    <p:animEffect transition="in" filter="dissolve">
                                      <p:cBhvr>
                                        <p:cTn id="7" dur="500"/>
                                        <p:tgtEl>
                                          <p:spTgt spid="2357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23578"/>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78" grpId="0"/>
      <p:bldP spid="23578" grpId="1"/>
      <p:bldP spid="6" grpId="0"/>
      <p:bldP spid="4" grpId="0"/>
      <p:bldGraphic spid="10"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38" y="3944112"/>
            <a:ext cx="9270837" cy="2913888"/>
          </a:xfrm>
          <a:prstGeom prst="rect">
            <a:avLst/>
          </a:prstGeom>
        </p:spPr>
      </p:pic>
      <p:sp>
        <p:nvSpPr>
          <p:cNvPr id="7" name="Title 7"/>
          <p:cNvSpPr txBox="1">
            <a:spLocks/>
          </p:cNvSpPr>
          <p:nvPr/>
        </p:nvSpPr>
        <p:spPr>
          <a:xfrm>
            <a:off x="312589" y="2420888"/>
            <a:ext cx="8388423" cy="86582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6000" i="1" dirty="0" err="1" smtClean="0">
                <a:solidFill>
                  <a:schemeClr val="bg1">
                    <a:lumMod val="50000"/>
                  </a:schemeClr>
                </a:solidFill>
                <a:latin typeface="Arial" pitchFamily="34" charset="0"/>
                <a:cs typeface="Arial" pitchFamily="34" charset="0"/>
              </a:rPr>
              <a:t>Virtualisation</a:t>
            </a:r>
            <a:r>
              <a:rPr lang="en-US" sz="6000" i="1" dirty="0" smtClean="0">
                <a:solidFill>
                  <a:schemeClr val="bg1">
                    <a:lumMod val="50000"/>
                  </a:schemeClr>
                </a:solidFill>
                <a:latin typeface="Arial" pitchFamily="34" charset="0"/>
                <a:cs typeface="Arial" pitchFamily="34" charset="0"/>
              </a:rPr>
              <a:t>, Cloud and Datacenter</a:t>
            </a:r>
          </a:p>
          <a:p>
            <a:r>
              <a:rPr lang="en-US" sz="6000" i="1" dirty="0" err="1" smtClean="0">
                <a:solidFill>
                  <a:schemeClr val="bg1">
                    <a:lumMod val="50000"/>
                  </a:schemeClr>
                </a:solidFill>
                <a:latin typeface="Arial" pitchFamily="34" charset="0"/>
                <a:cs typeface="Arial" pitchFamily="34" charset="0"/>
              </a:rPr>
              <a:t>Painpoints</a:t>
            </a:r>
            <a:endParaRPr lang="en-US" sz="6000" i="1" dirty="0">
              <a:solidFill>
                <a:schemeClr val="bg1">
                  <a:lumMod val="50000"/>
                </a:schemeClr>
              </a:solidFill>
              <a:latin typeface="Arial" pitchFamily="34" charset="0"/>
              <a:cs typeface="Arial" pitchFamily="34" charset="0"/>
            </a:endParaRPr>
          </a:p>
        </p:txBody>
      </p:sp>
    </p:spTree>
    <p:extLst>
      <p:ext uri="{BB962C8B-B14F-4D97-AF65-F5344CB8AC3E}">
        <p14:creationId xmlns:p14="http://schemas.microsoft.com/office/powerpoint/2010/main" val="113594819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13504" y="105828"/>
            <a:ext cx="8023621" cy="714375"/>
          </a:xfrm>
        </p:spPr>
        <p:txBody>
          <a:bodyPr/>
          <a:lstStyle/>
          <a:p>
            <a:pPr eaLnBrk="1" hangingPunct="1"/>
            <a:r>
              <a:rPr lang="en-US" sz="2800" b="1" dirty="0">
                <a:latin typeface="Arial" charset="0"/>
                <a:cs typeface="Arial" charset="0"/>
              </a:rPr>
              <a:t>Key </a:t>
            </a:r>
            <a:r>
              <a:rPr lang="en-US" sz="2800" b="1" dirty="0" smtClean="0">
                <a:latin typeface="Arial" charset="0"/>
                <a:cs typeface="Arial" charset="0"/>
              </a:rPr>
              <a:t>differentiators – Deep Security 9</a:t>
            </a:r>
            <a:endParaRPr lang="en-US" sz="2800" b="1" dirty="0">
              <a:latin typeface="Arial" charset="0"/>
              <a:cs typeface="Arial" charset="0"/>
            </a:endParaRPr>
          </a:p>
        </p:txBody>
      </p:sp>
      <p:sp>
        <p:nvSpPr>
          <p:cNvPr id="20483" name="Slide Number Placeholder 3"/>
          <p:cNvSpPr>
            <a:spLocks noGrp="1"/>
          </p:cNvSpPr>
          <p:nvPr>
            <p:ph type="sldNum" sz="quarter" idx="4294967295"/>
          </p:nvPr>
        </p:nvSpPr>
        <p:spPr>
          <a:xfrm>
            <a:off x="5610225" y="6483350"/>
            <a:ext cx="277813" cy="1841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Arial" charset="0"/>
                <a:ea typeface="ＭＳ Ｐゴシック" charset="0"/>
                <a:cs typeface="Arial" charset="0"/>
              </a:defRPr>
            </a:lvl1pPr>
            <a:lvl2pPr marL="742950" indent="-285750" eaLnBrk="0" hangingPunct="0">
              <a:defRPr sz="1600" b="1">
                <a:solidFill>
                  <a:schemeClr val="tx1"/>
                </a:solidFill>
                <a:latin typeface="Arial" charset="0"/>
                <a:ea typeface="Arial" charset="0"/>
                <a:cs typeface="Arial" charset="0"/>
              </a:defRPr>
            </a:lvl2pPr>
            <a:lvl3pPr marL="1143000" indent="-228600" eaLnBrk="0" hangingPunct="0">
              <a:defRPr sz="1600" b="1">
                <a:solidFill>
                  <a:schemeClr val="tx1"/>
                </a:solidFill>
                <a:latin typeface="Arial" charset="0"/>
                <a:ea typeface="Arial" charset="0"/>
                <a:cs typeface="Arial" charset="0"/>
              </a:defRPr>
            </a:lvl3pPr>
            <a:lvl4pPr marL="1600200" indent="-228600" eaLnBrk="0" hangingPunct="0">
              <a:defRPr sz="1600" b="1">
                <a:solidFill>
                  <a:schemeClr val="tx1"/>
                </a:solidFill>
                <a:latin typeface="Arial" charset="0"/>
                <a:ea typeface="Arial" charset="0"/>
                <a:cs typeface="Arial" charset="0"/>
              </a:defRPr>
            </a:lvl4pPr>
            <a:lvl5pPr marL="2057400" indent="-228600" eaLnBrk="0" hangingPunct="0">
              <a:defRPr sz="16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6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6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6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600" b="1">
                <a:solidFill>
                  <a:schemeClr val="tx1"/>
                </a:solidFill>
                <a:latin typeface="Arial" charset="0"/>
                <a:ea typeface="Arial" charset="0"/>
                <a:cs typeface="Arial" charset="0"/>
              </a:defRPr>
            </a:lvl9pPr>
          </a:lstStyle>
          <a:p>
            <a:pPr eaLnBrk="1" hangingPunct="1"/>
            <a:fld id="{2DE9BBE6-311E-7548-B829-28CB3FFF70E9}" type="slidenum">
              <a:rPr lang="en-US" sz="600" b="0">
                <a:ea typeface="宋体" charset="0"/>
                <a:cs typeface="宋体" charset="0"/>
              </a:rPr>
              <a:pPr eaLnBrk="1" hangingPunct="1"/>
              <a:t>20</a:t>
            </a:fld>
            <a:endParaRPr lang="en-US" sz="600" b="0">
              <a:ea typeface="宋体" charset="0"/>
              <a:cs typeface="宋体" charset="0"/>
            </a:endParaRPr>
          </a:p>
        </p:txBody>
      </p:sp>
      <p:sp>
        <p:nvSpPr>
          <p:cNvPr id="20484" name="Slide Number Placeholder 3"/>
          <p:cNvSpPr txBox="1">
            <a:spLocks noGrp="1"/>
          </p:cNvSpPr>
          <p:nvPr/>
        </p:nvSpPr>
        <p:spPr bwMode="auto">
          <a:xfrm>
            <a:off x="8297863" y="6550025"/>
            <a:ext cx="609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Arial" charset="0"/>
                <a:ea typeface="ＭＳ Ｐゴシック" charset="0"/>
                <a:cs typeface="Arial" charset="0"/>
              </a:defRPr>
            </a:lvl1pPr>
            <a:lvl2pPr marL="742950" indent="-285750" eaLnBrk="0" hangingPunct="0">
              <a:defRPr sz="1600" b="1">
                <a:solidFill>
                  <a:schemeClr val="tx1"/>
                </a:solidFill>
                <a:latin typeface="Arial" charset="0"/>
                <a:ea typeface="Arial" charset="0"/>
                <a:cs typeface="Arial" charset="0"/>
              </a:defRPr>
            </a:lvl2pPr>
            <a:lvl3pPr marL="1143000" indent="-228600" eaLnBrk="0" hangingPunct="0">
              <a:defRPr sz="1600" b="1">
                <a:solidFill>
                  <a:schemeClr val="tx1"/>
                </a:solidFill>
                <a:latin typeface="Arial" charset="0"/>
                <a:ea typeface="Arial" charset="0"/>
                <a:cs typeface="Arial" charset="0"/>
              </a:defRPr>
            </a:lvl3pPr>
            <a:lvl4pPr marL="1600200" indent="-228600" eaLnBrk="0" hangingPunct="0">
              <a:defRPr sz="1600" b="1">
                <a:solidFill>
                  <a:schemeClr val="tx1"/>
                </a:solidFill>
                <a:latin typeface="Arial" charset="0"/>
                <a:ea typeface="Arial" charset="0"/>
                <a:cs typeface="Arial" charset="0"/>
              </a:defRPr>
            </a:lvl4pPr>
            <a:lvl5pPr marL="2057400" indent="-228600" eaLnBrk="0" hangingPunct="0">
              <a:defRPr sz="16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6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6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6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600" b="1">
                <a:solidFill>
                  <a:schemeClr val="tx1"/>
                </a:solidFill>
                <a:latin typeface="Arial" charset="0"/>
                <a:ea typeface="Arial" charset="0"/>
                <a:cs typeface="Arial" charset="0"/>
              </a:defRPr>
            </a:lvl9pPr>
          </a:lstStyle>
          <a:p>
            <a:pPr algn="r" eaLnBrk="1" hangingPunct="1"/>
            <a:fld id="{0D7D767D-A02E-0A41-94D1-3599D4D1ED7B}" type="slidenum">
              <a:rPr lang="en-US" sz="1400">
                <a:solidFill>
                  <a:schemeClr val="bg1"/>
                </a:solidFill>
              </a:rPr>
              <a:pPr algn="r" eaLnBrk="1" hangingPunct="1"/>
              <a:t>20</a:t>
            </a:fld>
            <a:endParaRPr lang="en-US" sz="1400">
              <a:solidFill>
                <a:schemeClr val="bg1"/>
              </a:solidFill>
            </a:endParaRPr>
          </a:p>
        </p:txBody>
      </p:sp>
      <p:sp>
        <p:nvSpPr>
          <p:cNvPr id="10" name="Content Placeholder 2"/>
          <p:cNvSpPr txBox="1">
            <a:spLocks/>
          </p:cNvSpPr>
          <p:nvPr/>
        </p:nvSpPr>
        <p:spPr bwMode="auto">
          <a:xfrm>
            <a:off x="361950" y="852488"/>
            <a:ext cx="3432175" cy="4597400"/>
          </a:xfrm>
          <a:prstGeom prst="rect">
            <a:avLst/>
          </a:prstGeom>
          <a:noFill/>
          <a:ln w="9525">
            <a:noFill/>
            <a:miter lim="800000"/>
            <a:headEnd/>
            <a:tailEnd/>
          </a:ln>
        </p:spPr>
        <p:txBody>
          <a:bodyPr/>
          <a:lstStyle/>
          <a:p>
            <a:pPr marL="342900" indent="-342900" algn="l" eaLnBrk="0" hangingPunct="0">
              <a:spcBef>
                <a:spcPct val="20000"/>
              </a:spcBef>
              <a:buFont typeface="Arial" pitchFamily="34" charset="0"/>
              <a:buChar char="•"/>
              <a:defRPr/>
            </a:pPr>
            <a:r>
              <a:rPr lang="en-US" sz="2400" b="0" kern="0" dirty="0">
                <a:solidFill>
                  <a:srgbClr val="0D0D0D"/>
                </a:solidFill>
                <a:latin typeface="+mn-lt"/>
                <a:ea typeface="+mn-ea"/>
                <a:cs typeface="+mn-cs"/>
              </a:rPr>
              <a:t>Comprehensive protection in a single solution</a:t>
            </a:r>
          </a:p>
          <a:p>
            <a:pPr marL="342900" indent="-342900" algn="l" eaLnBrk="0" hangingPunct="0">
              <a:spcBef>
                <a:spcPct val="20000"/>
              </a:spcBef>
              <a:buFont typeface="Arial" pitchFamily="34" charset="0"/>
              <a:buChar char="•"/>
              <a:defRPr/>
            </a:pPr>
            <a:endParaRPr lang="en-US" sz="3200" b="0" kern="0" dirty="0">
              <a:solidFill>
                <a:srgbClr val="0D0D0D"/>
              </a:solidFill>
              <a:latin typeface="+mn-lt"/>
              <a:ea typeface="+mn-ea"/>
              <a:cs typeface="+mn-cs"/>
            </a:endParaRPr>
          </a:p>
          <a:p>
            <a:pPr marL="342900" indent="-342900" algn="l" eaLnBrk="0" hangingPunct="0">
              <a:spcBef>
                <a:spcPct val="20000"/>
              </a:spcBef>
              <a:buFont typeface="Arial" pitchFamily="34" charset="0"/>
              <a:buChar char="•"/>
              <a:defRPr/>
            </a:pPr>
            <a:endParaRPr lang="en-US" sz="1800" b="0" kern="0" dirty="0">
              <a:solidFill>
                <a:srgbClr val="0D0D0D"/>
              </a:solidFill>
              <a:latin typeface="+mn-lt"/>
              <a:ea typeface="+mn-ea"/>
              <a:cs typeface="+mn-cs"/>
            </a:endParaRPr>
          </a:p>
          <a:p>
            <a:pPr marL="342900" indent="-342900" algn="l" eaLnBrk="0" hangingPunct="0">
              <a:spcBef>
                <a:spcPct val="20000"/>
              </a:spcBef>
              <a:buFont typeface="Arial" pitchFamily="34" charset="0"/>
              <a:buChar char="•"/>
              <a:defRPr/>
            </a:pPr>
            <a:r>
              <a:rPr lang="en-US" sz="2400" b="0" kern="0" dirty="0">
                <a:solidFill>
                  <a:srgbClr val="0D0D0D"/>
                </a:solidFill>
                <a:latin typeface="+mn-lt"/>
                <a:ea typeface="+mn-ea"/>
                <a:cs typeface="+mn-cs"/>
              </a:rPr>
              <a:t>Greater operational efficiency</a:t>
            </a:r>
          </a:p>
          <a:p>
            <a:pPr marL="342900" indent="-342900" algn="l" eaLnBrk="0" hangingPunct="0">
              <a:spcBef>
                <a:spcPct val="20000"/>
              </a:spcBef>
              <a:buFont typeface="Arial" pitchFamily="34" charset="0"/>
              <a:buChar char="•"/>
              <a:defRPr/>
            </a:pPr>
            <a:endParaRPr lang="en-US" sz="3200" b="0" kern="0" dirty="0">
              <a:solidFill>
                <a:srgbClr val="0D0D0D"/>
              </a:solidFill>
              <a:latin typeface="+mn-lt"/>
              <a:ea typeface="+mn-ea"/>
              <a:cs typeface="+mn-cs"/>
            </a:endParaRPr>
          </a:p>
          <a:p>
            <a:pPr marL="342900" indent="-342900" algn="l" eaLnBrk="0" hangingPunct="0">
              <a:spcBef>
                <a:spcPct val="20000"/>
              </a:spcBef>
              <a:buFont typeface="Arial" pitchFamily="34" charset="0"/>
              <a:buChar char="•"/>
              <a:defRPr/>
            </a:pPr>
            <a:r>
              <a:rPr lang="en-US" sz="2400" b="0" kern="0" dirty="0">
                <a:solidFill>
                  <a:srgbClr val="0D0D0D"/>
                </a:solidFill>
                <a:latin typeface="+mn-lt"/>
                <a:ea typeface="+mn-ea"/>
                <a:cs typeface="+mn-cs"/>
              </a:rPr>
              <a:t>Superior platform support</a:t>
            </a:r>
          </a:p>
          <a:p>
            <a:pPr marL="342900" indent="-342900" algn="l" eaLnBrk="0" hangingPunct="0">
              <a:spcBef>
                <a:spcPct val="20000"/>
              </a:spcBef>
              <a:buFont typeface="Arial" pitchFamily="34" charset="0"/>
              <a:buChar char="•"/>
              <a:defRPr/>
            </a:pPr>
            <a:endParaRPr lang="en-US" sz="2400" b="0" kern="0" dirty="0">
              <a:solidFill>
                <a:srgbClr val="0D0D0D"/>
              </a:solidFill>
              <a:latin typeface="+mn-lt"/>
              <a:ea typeface="+mn-ea"/>
              <a:cs typeface="+mn-cs"/>
            </a:endParaRPr>
          </a:p>
          <a:p>
            <a:pPr marL="342900" indent="-342900" algn="l" eaLnBrk="0" hangingPunct="0">
              <a:spcBef>
                <a:spcPct val="20000"/>
              </a:spcBef>
              <a:buFont typeface="Arial" pitchFamily="34" charset="0"/>
              <a:buChar char="•"/>
              <a:defRPr/>
            </a:pPr>
            <a:r>
              <a:rPr lang="en-US" sz="2400" b="0" kern="0" dirty="0" smtClean="0">
                <a:solidFill>
                  <a:srgbClr val="0D0D0D"/>
                </a:solidFill>
                <a:latin typeface="+mn-lt"/>
                <a:ea typeface="+mn-ea"/>
                <a:cs typeface="+mn-cs"/>
              </a:rPr>
              <a:t>Proven security</a:t>
            </a:r>
            <a:endParaRPr lang="en-US" sz="2400" b="0" kern="0" dirty="0">
              <a:solidFill>
                <a:srgbClr val="0D0D0D"/>
              </a:solidFill>
              <a:latin typeface="+mn-lt"/>
              <a:ea typeface="+mn-ea"/>
              <a:cs typeface="+mn-cs"/>
            </a:endParaRPr>
          </a:p>
        </p:txBody>
      </p:sp>
      <p:sp>
        <p:nvSpPr>
          <p:cNvPr id="6" name="Content Placeholder 2"/>
          <p:cNvSpPr txBox="1">
            <a:spLocks/>
          </p:cNvSpPr>
          <p:nvPr/>
        </p:nvSpPr>
        <p:spPr bwMode="auto">
          <a:xfrm>
            <a:off x="4157012" y="761779"/>
            <a:ext cx="4311650" cy="5513387"/>
          </a:xfrm>
          <a:prstGeom prst="rect">
            <a:avLst/>
          </a:prstGeom>
          <a:noFill/>
          <a:ln w="9525">
            <a:noFill/>
            <a:miter lim="800000"/>
            <a:headEnd/>
            <a:tailEnd/>
          </a:ln>
        </p:spPr>
        <p:txBody>
          <a:bodyPr/>
          <a:lstStyle/>
          <a:p>
            <a:pPr marL="342900" indent="-342900" algn="l" eaLnBrk="0" hangingPunct="0">
              <a:spcBef>
                <a:spcPts val="0"/>
              </a:spcBef>
              <a:buFont typeface="Wingdings" pitchFamily="2" charset="2"/>
              <a:buChar char="§"/>
              <a:defRPr/>
            </a:pPr>
            <a:r>
              <a:rPr lang="en-US" sz="1800" kern="0" dirty="0">
                <a:solidFill>
                  <a:schemeClr val="tx1">
                    <a:lumMod val="95000"/>
                    <a:lumOff val="5000"/>
                  </a:schemeClr>
                </a:solidFill>
                <a:latin typeface="+mn-lt"/>
                <a:cs typeface="+mn-cs"/>
              </a:rPr>
              <a:t>Firewall</a:t>
            </a:r>
          </a:p>
          <a:p>
            <a:pPr marL="342900" indent="-342900" algn="l" eaLnBrk="0" hangingPunct="0">
              <a:spcBef>
                <a:spcPts val="0"/>
              </a:spcBef>
              <a:buFont typeface="Wingdings" pitchFamily="2" charset="2"/>
              <a:buChar char="§"/>
              <a:defRPr/>
            </a:pPr>
            <a:r>
              <a:rPr lang="en-US" sz="1800" kern="0" dirty="0">
                <a:solidFill>
                  <a:schemeClr val="tx1">
                    <a:lumMod val="95000"/>
                    <a:lumOff val="5000"/>
                  </a:schemeClr>
                </a:solidFill>
                <a:latin typeface="+mn-lt"/>
                <a:cs typeface="+mn-cs"/>
              </a:rPr>
              <a:t>IDS / IPS</a:t>
            </a:r>
          </a:p>
          <a:p>
            <a:pPr marL="342900" indent="-342900" algn="l" eaLnBrk="0" hangingPunct="0">
              <a:spcBef>
                <a:spcPts val="0"/>
              </a:spcBef>
              <a:buFont typeface="Wingdings" pitchFamily="2" charset="2"/>
              <a:buChar char="§"/>
              <a:defRPr/>
            </a:pPr>
            <a:r>
              <a:rPr lang="en-US" sz="1800" kern="0" dirty="0">
                <a:solidFill>
                  <a:schemeClr val="tx1">
                    <a:lumMod val="95000"/>
                    <a:lumOff val="5000"/>
                  </a:schemeClr>
                </a:solidFill>
                <a:latin typeface="+mn-lt"/>
                <a:cs typeface="+mn-cs"/>
              </a:rPr>
              <a:t>Web application protection</a:t>
            </a:r>
          </a:p>
          <a:p>
            <a:pPr marL="342900" indent="-342900" algn="l" eaLnBrk="0" hangingPunct="0">
              <a:spcBef>
                <a:spcPts val="0"/>
              </a:spcBef>
              <a:buFont typeface="Wingdings" pitchFamily="2" charset="2"/>
              <a:buChar char="§"/>
              <a:defRPr/>
            </a:pPr>
            <a:r>
              <a:rPr lang="en-US" sz="1800" kern="0" dirty="0">
                <a:solidFill>
                  <a:schemeClr val="tx1">
                    <a:lumMod val="95000"/>
                    <a:lumOff val="5000"/>
                  </a:schemeClr>
                </a:solidFill>
                <a:latin typeface="+mn-lt"/>
                <a:cs typeface="+mn-cs"/>
              </a:rPr>
              <a:t>Application control</a:t>
            </a:r>
          </a:p>
          <a:p>
            <a:pPr marL="342900" indent="-342900" algn="l" eaLnBrk="0" hangingPunct="0">
              <a:spcBef>
                <a:spcPts val="0"/>
              </a:spcBef>
              <a:buFont typeface="Wingdings" pitchFamily="2" charset="2"/>
              <a:buChar char="§"/>
              <a:defRPr/>
            </a:pPr>
            <a:r>
              <a:rPr lang="en-US" sz="1800" kern="0" dirty="0">
                <a:solidFill>
                  <a:schemeClr val="tx1">
                    <a:lumMod val="95000"/>
                    <a:lumOff val="5000"/>
                  </a:schemeClr>
                </a:solidFill>
                <a:latin typeface="+mn-lt"/>
                <a:cs typeface="+mn-cs"/>
              </a:rPr>
              <a:t>Integrity monitoring</a:t>
            </a:r>
          </a:p>
          <a:p>
            <a:pPr marL="342900" indent="-342900" algn="l" eaLnBrk="0" hangingPunct="0">
              <a:spcBef>
                <a:spcPts val="0"/>
              </a:spcBef>
              <a:buFont typeface="Wingdings" pitchFamily="2" charset="2"/>
              <a:buChar char="§"/>
              <a:defRPr/>
            </a:pPr>
            <a:r>
              <a:rPr lang="en-US" sz="1800" kern="0" dirty="0">
                <a:solidFill>
                  <a:schemeClr val="tx1">
                    <a:lumMod val="95000"/>
                    <a:lumOff val="5000"/>
                  </a:schemeClr>
                </a:solidFill>
                <a:latin typeface="+mn-lt"/>
                <a:cs typeface="+mn-cs"/>
              </a:rPr>
              <a:t>Log inspection</a:t>
            </a:r>
          </a:p>
          <a:p>
            <a:pPr marL="342900" indent="-342900" algn="l" eaLnBrk="0" hangingPunct="0">
              <a:spcBef>
                <a:spcPts val="0"/>
              </a:spcBef>
              <a:buFont typeface="Wingdings" pitchFamily="2" charset="2"/>
              <a:buChar char="§"/>
              <a:defRPr/>
            </a:pPr>
            <a:r>
              <a:rPr lang="en-US" sz="1800" kern="0" dirty="0">
                <a:solidFill>
                  <a:schemeClr val="tx1">
                    <a:lumMod val="95000"/>
                    <a:lumOff val="5000"/>
                  </a:schemeClr>
                </a:solidFill>
                <a:latin typeface="+mn-lt"/>
                <a:cs typeface="+mn-cs"/>
              </a:rPr>
              <a:t>Anti-virus</a:t>
            </a:r>
            <a:endParaRPr lang="en-US" sz="1000" kern="0" dirty="0">
              <a:solidFill>
                <a:schemeClr val="tx1">
                  <a:lumMod val="95000"/>
                  <a:lumOff val="5000"/>
                </a:schemeClr>
              </a:solidFill>
              <a:latin typeface="+mn-lt"/>
              <a:cs typeface="+mn-cs"/>
            </a:endParaRPr>
          </a:p>
          <a:p>
            <a:pPr marL="342900" indent="-342900" algn="l" eaLnBrk="0" hangingPunct="0">
              <a:spcBef>
                <a:spcPct val="20000"/>
              </a:spcBef>
              <a:buFont typeface="Wingdings" pitchFamily="2" charset="2"/>
              <a:buChar char="§"/>
              <a:defRPr/>
            </a:pPr>
            <a:endParaRPr lang="en-US" sz="700" kern="0" dirty="0">
              <a:solidFill>
                <a:schemeClr val="tx1">
                  <a:lumMod val="95000"/>
                  <a:lumOff val="5000"/>
                </a:schemeClr>
              </a:solidFill>
              <a:latin typeface="+mn-lt"/>
              <a:cs typeface="+mn-cs"/>
            </a:endParaRPr>
          </a:p>
          <a:p>
            <a:pPr marL="342900" indent="-342900" algn="l" eaLnBrk="0" hangingPunct="0">
              <a:spcBef>
                <a:spcPct val="20000"/>
              </a:spcBef>
              <a:buFont typeface="Wingdings" pitchFamily="2" charset="2"/>
              <a:buChar char="§"/>
              <a:defRPr/>
            </a:pPr>
            <a:r>
              <a:rPr lang="en-US" sz="1800" kern="0" dirty="0">
                <a:solidFill>
                  <a:schemeClr val="tx1">
                    <a:lumMod val="95000"/>
                    <a:lumOff val="5000"/>
                  </a:schemeClr>
                </a:solidFill>
                <a:latin typeface="+mn-lt"/>
                <a:cs typeface="+mn-cs"/>
              </a:rPr>
              <a:t>VMsafe-based virtual appliance and </a:t>
            </a:r>
            <a:r>
              <a:rPr lang="en-US" sz="1800" kern="0" dirty="0" err="1">
                <a:solidFill>
                  <a:schemeClr val="tx1">
                    <a:lumMod val="95000"/>
                    <a:lumOff val="5000"/>
                  </a:schemeClr>
                </a:solidFill>
                <a:latin typeface="+mn-lt"/>
                <a:cs typeface="+mn-cs"/>
              </a:rPr>
              <a:t>vCenter</a:t>
            </a:r>
            <a:r>
              <a:rPr lang="en-US" sz="1800" kern="0" dirty="0">
                <a:solidFill>
                  <a:schemeClr val="tx1">
                    <a:lumMod val="95000"/>
                    <a:lumOff val="5000"/>
                  </a:schemeClr>
                </a:solidFill>
                <a:latin typeface="+mn-lt"/>
                <a:cs typeface="+mn-cs"/>
              </a:rPr>
              <a:t> integration ease security administration</a:t>
            </a:r>
          </a:p>
          <a:p>
            <a:pPr marL="342900" indent="-342900" algn="l" eaLnBrk="0" hangingPunct="0">
              <a:spcBef>
                <a:spcPct val="20000"/>
              </a:spcBef>
              <a:buFont typeface="Wingdings" pitchFamily="2" charset="2"/>
              <a:buChar char="§"/>
              <a:defRPr/>
            </a:pPr>
            <a:endParaRPr lang="en-US" sz="1200" kern="0" dirty="0">
              <a:solidFill>
                <a:schemeClr val="tx1">
                  <a:lumMod val="95000"/>
                  <a:lumOff val="5000"/>
                </a:schemeClr>
              </a:solidFill>
              <a:latin typeface="+mn-lt"/>
              <a:cs typeface="+mn-cs"/>
            </a:endParaRPr>
          </a:p>
          <a:p>
            <a:pPr marL="342900" indent="-342900" algn="l" eaLnBrk="0" hangingPunct="0">
              <a:spcBef>
                <a:spcPct val="20000"/>
              </a:spcBef>
              <a:buFont typeface="Wingdings" pitchFamily="2" charset="2"/>
              <a:buChar char="§"/>
              <a:defRPr/>
            </a:pPr>
            <a:endParaRPr lang="en-US" sz="1800" kern="0" dirty="0">
              <a:solidFill>
                <a:schemeClr val="tx1">
                  <a:lumMod val="95000"/>
                  <a:lumOff val="5000"/>
                </a:schemeClr>
              </a:solidFill>
              <a:latin typeface="+mn-lt"/>
              <a:cs typeface="+mn-cs"/>
            </a:endParaRPr>
          </a:p>
          <a:p>
            <a:pPr marL="342900" indent="-342900" algn="l" eaLnBrk="0" hangingPunct="0">
              <a:spcBef>
                <a:spcPct val="20000"/>
              </a:spcBef>
              <a:buFont typeface="Wingdings" pitchFamily="2" charset="2"/>
              <a:buChar char="§"/>
              <a:defRPr/>
            </a:pPr>
            <a:r>
              <a:rPr lang="en-US" sz="1800" kern="0" dirty="0">
                <a:solidFill>
                  <a:schemeClr val="tx1">
                    <a:lumMod val="95000"/>
                    <a:lumOff val="5000"/>
                  </a:schemeClr>
                </a:solidFill>
                <a:latin typeface="+mn-lt"/>
                <a:cs typeface="+mn-cs"/>
              </a:rPr>
              <a:t>Full functionality across more </a:t>
            </a:r>
            <a:r>
              <a:rPr lang="en-US" sz="1800" kern="0" dirty="0" smtClean="0">
                <a:solidFill>
                  <a:schemeClr val="tx1">
                    <a:lumMod val="95000"/>
                    <a:lumOff val="5000"/>
                  </a:schemeClr>
                </a:solidFill>
                <a:latin typeface="+mn-lt"/>
                <a:cs typeface="+mn-cs"/>
              </a:rPr>
              <a:t>physical, </a:t>
            </a:r>
            <a:r>
              <a:rPr lang="en-US" sz="1800" kern="0" dirty="0">
                <a:solidFill>
                  <a:schemeClr val="tx1">
                    <a:lumMod val="95000"/>
                    <a:lumOff val="5000"/>
                  </a:schemeClr>
                </a:solidFill>
                <a:latin typeface="+mn-lt"/>
                <a:cs typeface="+mn-cs"/>
              </a:rPr>
              <a:t>virtual platforms (OSs &amp; applications</a:t>
            </a:r>
            <a:r>
              <a:rPr lang="en-US" sz="1800" kern="0" dirty="0" smtClean="0">
                <a:solidFill>
                  <a:schemeClr val="tx1">
                    <a:lumMod val="95000"/>
                    <a:lumOff val="5000"/>
                  </a:schemeClr>
                </a:solidFill>
                <a:latin typeface="+mn-lt"/>
                <a:cs typeface="+mn-cs"/>
              </a:rPr>
              <a:t>) and cloud</a:t>
            </a:r>
            <a:endParaRPr lang="en-US" sz="1800" kern="0" dirty="0">
              <a:solidFill>
                <a:schemeClr val="tx1">
                  <a:lumMod val="95000"/>
                  <a:lumOff val="5000"/>
                </a:schemeClr>
              </a:solidFill>
              <a:latin typeface="+mn-lt"/>
              <a:cs typeface="+mn-cs"/>
            </a:endParaRPr>
          </a:p>
          <a:p>
            <a:pPr marL="342900" indent="-342900" algn="l" eaLnBrk="0" hangingPunct="0">
              <a:spcBef>
                <a:spcPct val="20000"/>
              </a:spcBef>
              <a:buFont typeface="Wingdings" pitchFamily="2" charset="2"/>
              <a:buChar char="§"/>
              <a:defRPr/>
            </a:pPr>
            <a:endParaRPr lang="en-US" sz="1800" kern="0" dirty="0">
              <a:solidFill>
                <a:schemeClr val="tx1">
                  <a:lumMod val="95000"/>
                  <a:lumOff val="5000"/>
                </a:schemeClr>
              </a:solidFill>
              <a:latin typeface="+mn-lt"/>
              <a:cs typeface="+mn-cs"/>
            </a:endParaRPr>
          </a:p>
          <a:p>
            <a:pPr marL="342900" indent="-342900" algn="l" eaLnBrk="0" hangingPunct="0">
              <a:spcBef>
                <a:spcPct val="20000"/>
              </a:spcBef>
              <a:buFont typeface="Wingdings" pitchFamily="2" charset="2"/>
              <a:buChar char="§"/>
              <a:defRPr/>
            </a:pPr>
            <a:r>
              <a:rPr lang="en-US" sz="1800" kern="0" dirty="0" smtClean="0">
                <a:solidFill>
                  <a:schemeClr val="tx1">
                    <a:lumMod val="95000"/>
                    <a:lumOff val="5000"/>
                  </a:schemeClr>
                </a:solidFill>
                <a:latin typeface="+mn-lt"/>
                <a:cs typeface="+mn-cs"/>
              </a:rPr>
              <a:t>Trend Micro is #1 in server security</a:t>
            </a:r>
          </a:p>
          <a:p>
            <a:pPr marL="342900" indent="-342900" algn="l" eaLnBrk="0" hangingPunct="0">
              <a:spcBef>
                <a:spcPct val="20000"/>
              </a:spcBef>
              <a:buFont typeface="Wingdings" pitchFamily="2" charset="2"/>
              <a:buChar char="§"/>
              <a:defRPr/>
            </a:pPr>
            <a:r>
              <a:rPr lang="en-US" sz="1800" kern="0" dirty="0" smtClean="0">
                <a:solidFill>
                  <a:schemeClr val="tx1">
                    <a:lumMod val="95000"/>
                    <a:lumOff val="5000"/>
                  </a:schemeClr>
                </a:solidFill>
                <a:latin typeface="+mn-lt"/>
                <a:cs typeface="+mn-cs"/>
              </a:rPr>
              <a:t>Common development w </a:t>
            </a:r>
            <a:r>
              <a:rPr lang="en-US" sz="1800" kern="0" dirty="0" err="1" smtClean="0">
                <a:solidFill>
                  <a:schemeClr val="tx1">
                    <a:lumMod val="95000"/>
                    <a:lumOff val="5000"/>
                  </a:schemeClr>
                </a:solidFill>
                <a:latin typeface="+mn-lt"/>
                <a:cs typeface="+mn-cs"/>
              </a:rPr>
              <a:t>VMWare</a:t>
            </a:r>
            <a:endParaRPr lang="en-US" sz="1800" kern="0" dirty="0" smtClean="0">
              <a:solidFill>
                <a:schemeClr val="tx1">
                  <a:lumMod val="95000"/>
                  <a:lumOff val="5000"/>
                </a:schemeClr>
              </a:solidFill>
              <a:latin typeface="+mn-lt"/>
              <a:cs typeface="+mn-cs"/>
            </a:endParaRPr>
          </a:p>
          <a:p>
            <a:pPr marL="342900" indent="-342900" algn="l" eaLnBrk="0" hangingPunct="0">
              <a:spcBef>
                <a:spcPct val="20000"/>
              </a:spcBef>
              <a:buFont typeface="Wingdings" pitchFamily="2" charset="2"/>
              <a:buChar char="§"/>
              <a:defRPr/>
            </a:pPr>
            <a:r>
              <a:rPr lang="en-US" sz="1800" kern="0" dirty="0" smtClean="0">
                <a:solidFill>
                  <a:schemeClr val="tx1">
                    <a:lumMod val="95000"/>
                    <a:lumOff val="5000"/>
                  </a:schemeClr>
                </a:solidFill>
                <a:latin typeface="+mn-lt"/>
                <a:cs typeface="+mn-cs"/>
              </a:rPr>
              <a:t>CC EAL4+ certified</a:t>
            </a:r>
            <a:endParaRPr lang="en-US" sz="1800" kern="0" dirty="0">
              <a:solidFill>
                <a:schemeClr val="tx1">
                  <a:lumMod val="95000"/>
                  <a:lumOff val="5000"/>
                </a:schemeClr>
              </a:solidFill>
              <a:latin typeface="+mn-lt"/>
              <a:cs typeface="+mn-cs"/>
            </a:endParaRPr>
          </a:p>
        </p:txBody>
      </p:sp>
      <p:cxnSp>
        <p:nvCxnSpPr>
          <p:cNvPr id="20487" name="Straight Connector 10"/>
          <p:cNvCxnSpPr>
            <a:cxnSpLocks noChangeShapeType="1"/>
          </p:cNvCxnSpPr>
          <p:nvPr/>
        </p:nvCxnSpPr>
        <p:spPr bwMode="auto">
          <a:xfrm>
            <a:off x="509588" y="2860675"/>
            <a:ext cx="7745412" cy="1588"/>
          </a:xfrm>
          <a:prstGeom prst="line">
            <a:avLst/>
          </a:prstGeom>
          <a:noFill/>
          <a:ln w="9525">
            <a:solidFill>
              <a:schemeClr val="bg2"/>
            </a:solidFill>
            <a:prstDash val="sysDash"/>
            <a:round/>
            <a:headEnd/>
            <a:tailEnd/>
          </a:ln>
          <a:extLst>
            <a:ext uri="{909E8E84-426E-40dd-AFC4-6F175D3DCCD1}">
              <a14:hiddenFill xmlns:a14="http://schemas.microsoft.com/office/drawing/2010/main">
                <a:noFill/>
              </a14:hiddenFill>
            </a:ext>
          </a:extLst>
        </p:spPr>
      </p:cxnSp>
      <p:cxnSp>
        <p:nvCxnSpPr>
          <p:cNvPr id="20488" name="Straight Connector 11"/>
          <p:cNvCxnSpPr>
            <a:cxnSpLocks noChangeShapeType="1"/>
          </p:cNvCxnSpPr>
          <p:nvPr/>
        </p:nvCxnSpPr>
        <p:spPr bwMode="auto">
          <a:xfrm>
            <a:off x="504825" y="4179888"/>
            <a:ext cx="7743825" cy="1587"/>
          </a:xfrm>
          <a:prstGeom prst="line">
            <a:avLst/>
          </a:prstGeom>
          <a:noFill/>
          <a:ln w="9525">
            <a:solidFill>
              <a:schemeClr val="bg2"/>
            </a:solidFill>
            <a:prstDash val="sysDash"/>
            <a:round/>
            <a:headEnd/>
            <a:tailEnd/>
          </a:ln>
          <a:extLst>
            <a:ext uri="{909E8E84-426E-40dd-AFC4-6F175D3DCCD1}">
              <a14:hiddenFill xmlns:a14="http://schemas.microsoft.com/office/drawing/2010/main">
                <a:noFill/>
              </a14:hiddenFill>
            </a:ext>
          </a:extLst>
        </p:spPr>
      </p:cxnSp>
      <p:cxnSp>
        <p:nvCxnSpPr>
          <p:cNvPr id="20489" name="Straight Connector 12"/>
          <p:cNvCxnSpPr>
            <a:cxnSpLocks noChangeShapeType="1"/>
          </p:cNvCxnSpPr>
          <p:nvPr/>
        </p:nvCxnSpPr>
        <p:spPr bwMode="auto">
          <a:xfrm>
            <a:off x="504825" y="5364163"/>
            <a:ext cx="7743825" cy="1587"/>
          </a:xfrm>
          <a:prstGeom prst="line">
            <a:avLst/>
          </a:prstGeom>
          <a:noFill/>
          <a:ln w="9525">
            <a:solidFill>
              <a:schemeClr val="bg2"/>
            </a:solidFill>
            <a:prstDash val="sysDash"/>
            <a:round/>
            <a:headEnd/>
            <a:tailEnd/>
          </a:ln>
          <a:extLst>
            <a:ext uri="{909E8E84-426E-40dd-AFC4-6F175D3DCCD1}">
              <a14:hiddenFill xmlns:a14="http://schemas.microsoft.com/office/drawing/2010/main">
                <a:noFill/>
              </a14:hiddenFill>
            </a:ext>
          </a:extLst>
        </p:spPr>
      </p:cxnSp>
      <p:grpSp>
        <p:nvGrpSpPr>
          <p:cNvPr id="20490" name="Group 17"/>
          <p:cNvGrpSpPr>
            <a:grpSpLocks/>
          </p:cNvGrpSpPr>
          <p:nvPr/>
        </p:nvGrpSpPr>
        <p:grpSpPr bwMode="auto">
          <a:xfrm>
            <a:off x="161925" y="942975"/>
            <a:ext cx="457200" cy="465138"/>
            <a:chOff x="190170" y="1029278"/>
            <a:chExt cx="457200" cy="464985"/>
          </a:xfrm>
        </p:grpSpPr>
        <p:sp>
          <p:nvSpPr>
            <p:cNvPr id="16" name="Oval 15"/>
            <p:cNvSpPr>
              <a:spLocks noChangeArrowheads="1"/>
            </p:cNvSpPr>
            <p:nvPr/>
          </p:nvSpPr>
          <p:spPr bwMode="auto">
            <a:xfrm>
              <a:off x="190170" y="1037213"/>
              <a:ext cx="457200" cy="457050"/>
            </a:xfrm>
            <a:prstGeom prst="ellipse">
              <a:avLst/>
            </a:prstGeom>
            <a:solidFill>
              <a:srgbClr val="C00000"/>
            </a:solidFill>
            <a:ln w="9525">
              <a:solidFill>
                <a:schemeClr val="bg2"/>
              </a:solidFill>
              <a:round/>
              <a:headEnd/>
              <a:tailEnd/>
            </a:ln>
            <a:effectLst>
              <a:outerShdw blurRad="50800" dist="38100" algn="l" rotWithShape="0">
                <a:srgbClr val="000000">
                  <a:alpha val="39999"/>
                </a:srgbClr>
              </a:outerShdw>
            </a:effectLst>
          </p:spPr>
          <p:txBody>
            <a:bodyPr wrap="none" anchor="ctr">
              <a:spAutoFit/>
            </a:bodyPr>
            <a:lstStyle/>
            <a:p>
              <a:pPr algn="ctr">
                <a:defRPr/>
              </a:pPr>
              <a:endParaRPr lang="en-US">
                <a:ea typeface="+mn-ea"/>
              </a:endParaRPr>
            </a:p>
          </p:txBody>
        </p:sp>
        <p:sp>
          <p:nvSpPr>
            <p:cNvPr id="17" name="TextBox 16"/>
            <p:cNvSpPr txBox="1">
              <a:spLocks noChangeArrowheads="1"/>
            </p:cNvSpPr>
            <p:nvPr/>
          </p:nvSpPr>
          <p:spPr bwMode="auto">
            <a:xfrm>
              <a:off x="190170" y="1029278"/>
              <a:ext cx="333375" cy="374527"/>
            </a:xfrm>
            <a:prstGeom prst="rect">
              <a:avLst/>
            </a:prstGeom>
            <a:noFill/>
            <a:ln>
              <a:noFill/>
            </a:ln>
            <a:effectLst>
              <a:outerShdw blurRad="508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en-US" sz="2800" dirty="0">
                  <a:solidFill>
                    <a:schemeClr val="bg1"/>
                  </a:solidFill>
                  <a:ea typeface="+mn-ea"/>
                  <a:sym typeface="Wingdings"/>
                </a:rPr>
                <a:t></a:t>
              </a:r>
              <a:endParaRPr lang="en-US" sz="2800" dirty="0">
                <a:solidFill>
                  <a:schemeClr val="bg1"/>
                </a:solidFill>
                <a:ea typeface="+mn-ea"/>
              </a:endParaRPr>
            </a:p>
          </p:txBody>
        </p:sp>
      </p:grpSp>
      <p:grpSp>
        <p:nvGrpSpPr>
          <p:cNvPr id="20491" name="Group 18"/>
          <p:cNvGrpSpPr>
            <a:grpSpLocks/>
          </p:cNvGrpSpPr>
          <p:nvPr/>
        </p:nvGrpSpPr>
        <p:grpSpPr bwMode="auto">
          <a:xfrm>
            <a:off x="161925" y="2974975"/>
            <a:ext cx="457200" cy="463550"/>
            <a:chOff x="190170" y="1029278"/>
            <a:chExt cx="457200" cy="464985"/>
          </a:xfrm>
        </p:grpSpPr>
        <p:sp>
          <p:nvSpPr>
            <p:cNvPr id="20" name="Oval 19"/>
            <p:cNvSpPr>
              <a:spLocks noChangeArrowheads="1"/>
            </p:cNvSpPr>
            <p:nvPr/>
          </p:nvSpPr>
          <p:spPr bwMode="auto">
            <a:xfrm>
              <a:off x="190170" y="1037241"/>
              <a:ext cx="457200" cy="457022"/>
            </a:xfrm>
            <a:prstGeom prst="ellipse">
              <a:avLst/>
            </a:prstGeom>
            <a:solidFill>
              <a:srgbClr val="C00000"/>
            </a:solidFill>
            <a:ln w="9525">
              <a:solidFill>
                <a:schemeClr val="bg2"/>
              </a:solidFill>
              <a:round/>
              <a:headEnd/>
              <a:tailEnd/>
            </a:ln>
            <a:effectLst>
              <a:outerShdw blurRad="50800" dist="38100" algn="l" rotWithShape="0">
                <a:srgbClr val="000000">
                  <a:alpha val="39999"/>
                </a:srgbClr>
              </a:outerShdw>
            </a:effectLst>
          </p:spPr>
          <p:txBody>
            <a:bodyPr wrap="none" anchor="ctr">
              <a:spAutoFit/>
            </a:bodyPr>
            <a:lstStyle/>
            <a:p>
              <a:pPr algn="ctr">
                <a:defRPr/>
              </a:pPr>
              <a:endParaRPr lang="en-US">
                <a:ea typeface="+mn-ea"/>
              </a:endParaRPr>
            </a:p>
          </p:txBody>
        </p:sp>
        <p:sp>
          <p:nvSpPr>
            <p:cNvPr id="21" name="TextBox 20"/>
            <p:cNvSpPr txBox="1">
              <a:spLocks noChangeArrowheads="1"/>
            </p:cNvSpPr>
            <p:nvPr/>
          </p:nvSpPr>
          <p:spPr bwMode="auto">
            <a:xfrm>
              <a:off x="190170" y="1029278"/>
              <a:ext cx="333375" cy="374218"/>
            </a:xfrm>
            <a:prstGeom prst="rect">
              <a:avLst/>
            </a:prstGeom>
            <a:noFill/>
            <a:ln>
              <a:noFill/>
            </a:ln>
            <a:effectLst>
              <a:outerShdw blurRad="508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en-US" sz="2800" dirty="0">
                  <a:solidFill>
                    <a:schemeClr val="bg1"/>
                  </a:solidFill>
                  <a:ea typeface="+mn-ea"/>
                  <a:sym typeface="Wingdings"/>
                </a:rPr>
                <a:t></a:t>
              </a:r>
              <a:endParaRPr lang="en-US" sz="2800" dirty="0">
                <a:solidFill>
                  <a:schemeClr val="bg1"/>
                </a:solidFill>
                <a:ea typeface="+mn-ea"/>
              </a:endParaRPr>
            </a:p>
          </p:txBody>
        </p:sp>
      </p:grpSp>
      <p:grpSp>
        <p:nvGrpSpPr>
          <p:cNvPr id="20492" name="Group 21"/>
          <p:cNvGrpSpPr>
            <a:grpSpLocks/>
          </p:cNvGrpSpPr>
          <p:nvPr/>
        </p:nvGrpSpPr>
        <p:grpSpPr bwMode="auto">
          <a:xfrm>
            <a:off x="161925" y="4308475"/>
            <a:ext cx="457200" cy="465138"/>
            <a:chOff x="190170" y="1029278"/>
            <a:chExt cx="457200" cy="464985"/>
          </a:xfrm>
        </p:grpSpPr>
        <p:sp>
          <p:nvSpPr>
            <p:cNvPr id="23" name="Oval 22"/>
            <p:cNvSpPr>
              <a:spLocks noChangeArrowheads="1"/>
            </p:cNvSpPr>
            <p:nvPr/>
          </p:nvSpPr>
          <p:spPr bwMode="auto">
            <a:xfrm>
              <a:off x="190170" y="1037213"/>
              <a:ext cx="457200" cy="457050"/>
            </a:xfrm>
            <a:prstGeom prst="ellipse">
              <a:avLst/>
            </a:prstGeom>
            <a:solidFill>
              <a:srgbClr val="C00000"/>
            </a:solidFill>
            <a:ln w="9525">
              <a:solidFill>
                <a:schemeClr val="bg2"/>
              </a:solidFill>
              <a:round/>
              <a:headEnd/>
              <a:tailEnd/>
            </a:ln>
            <a:effectLst>
              <a:outerShdw blurRad="50800" dist="38100" algn="l" rotWithShape="0">
                <a:srgbClr val="000000">
                  <a:alpha val="39999"/>
                </a:srgbClr>
              </a:outerShdw>
            </a:effectLst>
          </p:spPr>
          <p:txBody>
            <a:bodyPr wrap="none" anchor="ctr">
              <a:spAutoFit/>
            </a:bodyPr>
            <a:lstStyle/>
            <a:p>
              <a:pPr algn="ctr">
                <a:defRPr/>
              </a:pPr>
              <a:endParaRPr lang="en-US">
                <a:ea typeface="+mn-ea"/>
              </a:endParaRPr>
            </a:p>
          </p:txBody>
        </p:sp>
        <p:sp>
          <p:nvSpPr>
            <p:cNvPr id="24" name="TextBox 23"/>
            <p:cNvSpPr txBox="1">
              <a:spLocks noChangeArrowheads="1"/>
            </p:cNvSpPr>
            <p:nvPr/>
          </p:nvSpPr>
          <p:spPr bwMode="auto">
            <a:xfrm>
              <a:off x="190170" y="1029278"/>
              <a:ext cx="333375" cy="374527"/>
            </a:xfrm>
            <a:prstGeom prst="rect">
              <a:avLst/>
            </a:prstGeom>
            <a:noFill/>
            <a:ln>
              <a:noFill/>
            </a:ln>
            <a:effectLst>
              <a:outerShdw blurRad="508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en-US" sz="2800" dirty="0">
                  <a:solidFill>
                    <a:schemeClr val="bg1"/>
                  </a:solidFill>
                  <a:ea typeface="+mn-ea"/>
                  <a:sym typeface="Wingdings"/>
                </a:rPr>
                <a:t></a:t>
              </a:r>
              <a:endParaRPr lang="en-US" sz="2800" dirty="0">
                <a:solidFill>
                  <a:schemeClr val="bg1"/>
                </a:solidFill>
                <a:ea typeface="+mn-ea"/>
              </a:endParaRPr>
            </a:p>
          </p:txBody>
        </p:sp>
      </p:grpSp>
      <p:grpSp>
        <p:nvGrpSpPr>
          <p:cNvPr id="20493" name="Group 24"/>
          <p:cNvGrpSpPr>
            <a:grpSpLocks/>
          </p:cNvGrpSpPr>
          <p:nvPr/>
        </p:nvGrpSpPr>
        <p:grpSpPr bwMode="auto">
          <a:xfrm>
            <a:off x="161925" y="5449888"/>
            <a:ext cx="457200" cy="465137"/>
            <a:chOff x="190170" y="1029278"/>
            <a:chExt cx="457200" cy="464985"/>
          </a:xfrm>
        </p:grpSpPr>
        <p:sp>
          <p:nvSpPr>
            <p:cNvPr id="26" name="Oval 25"/>
            <p:cNvSpPr>
              <a:spLocks noChangeArrowheads="1"/>
            </p:cNvSpPr>
            <p:nvPr/>
          </p:nvSpPr>
          <p:spPr bwMode="auto">
            <a:xfrm>
              <a:off x="190170" y="1037212"/>
              <a:ext cx="457200" cy="457051"/>
            </a:xfrm>
            <a:prstGeom prst="ellipse">
              <a:avLst/>
            </a:prstGeom>
            <a:solidFill>
              <a:srgbClr val="C00000"/>
            </a:solidFill>
            <a:ln w="9525">
              <a:solidFill>
                <a:schemeClr val="bg2"/>
              </a:solidFill>
              <a:round/>
              <a:headEnd/>
              <a:tailEnd/>
            </a:ln>
            <a:effectLst>
              <a:outerShdw blurRad="50800" dist="38100" algn="l" rotWithShape="0">
                <a:srgbClr val="000000">
                  <a:alpha val="39999"/>
                </a:srgbClr>
              </a:outerShdw>
            </a:effectLst>
          </p:spPr>
          <p:txBody>
            <a:bodyPr wrap="none" anchor="ctr">
              <a:spAutoFit/>
            </a:bodyPr>
            <a:lstStyle/>
            <a:p>
              <a:pPr algn="ctr">
                <a:defRPr/>
              </a:pPr>
              <a:endParaRPr lang="en-US">
                <a:ea typeface="+mn-ea"/>
              </a:endParaRPr>
            </a:p>
          </p:txBody>
        </p:sp>
        <p:sp>
          <p:nvSpPr>
            <p:cNvPr id="27" name="TextBox 26"/>
            <p:cNvSpPr txBox="1">
              <a:spLocks noChangeArrowheads="1"/>
            </p:cNvSpPr>
            <p:nvPr/>
          </p:nvSpPr>
          <p:spPr bwMode="auto">
            <a:xfrm>
              <a:off x="190170" y="1029278"/>
              <a:ext cx="333375" cy="374528"/>
            </a:xfrm>
            <a:prstGeom prst="rect">
              <a:avLst/>
            </a:prstGeom>
            <a:noFill/>
            <a:ln>
              <a:noFill/>
            </a:ln>
            <a:effectLst>
              <a:outerShdw blurRad="508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en-US" sz="2800" dirty="0">
                  <a:solidFill>
                    <a:schemeClr val="bg1"/>
                  </a:solidFill>
                  <a:ea typeface="+mn-ea"/>
                  <a:sym typeface="Wingdings"/>
                </a:rPr>
                <a:t></a:t>
              </a:r>
              <a:endParaRPr lang="en-US" sz="2800" dirty="0">
                <a:solidFill>
                  <a:schemeClr val="bg1"/>
                </a:solidFill>
                <a:ea typeface="+mn-ea"/>
              </a:endParaRPr>
            </a:p>
          </p:txBody>
        </p:sp>
      </p:grpSp>
    </p:spTree>
    <p:extLst>
      <p:ext uri="{BB962C8B-B14F-4D97-AF65-F5344CB8AC3E}">
        <p14:creationId xmlns:p14="http://schemas.microsoft.com/office/powerpoint/2010/main" val="98690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ds9features.png"/>
          <p:cNvPicPr>
            <a:picLocks noGrp="1" noChangeAspect="1"/>
          </p:cNvPicPr>
          <p:nvPr>
            <p:ph idx="1"/>
          </p:nvPr>
        </p:nvPicPr>
        <p:blipFill>
          <a:blip r:embed="rId3">
            <a:extLst>
              <a:ext uri="{28A0092B-C50C-407E-A947-70E740481C1C}">
                <a14:useLocalDpi xmlns:a14="http://schemas.microsoft.com/office/drawing/2010/main" val="0"/>
              </a:ext>
            </a:extLst>
          </a:blip>
          <a:srcRect l="-8131" r="-8131"/>
          <a:stretch>
            <a:fillRect/>
          </a:stretch>
        </p:blipFill>
        <p:spPr>
          <a:xfrm>
            <a:off x="-719666" y="28222"/>
            <a:ext cx="10510567" cy="5844515"/>
          </a:xfrm>
        </p:spPr>
      </p:pic>
    </p:spTree>
    <p:extLst>
      <p:ext uri="{BB962C8B-B14F-4D97-AF65-F5344CB8AC3E}">
        <p14:creationId xmlns:p14="http://schemas.microsoft.com/office/powerpoint/2010/main" val="71948702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new_ui.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4797" y="1100665"/>
            <a:ext cx="3515289" cy="4035778"/>
          </a:xfrm>
          <a:prstGeom prst="rect">
            <a:avLst/>
          </a:prstGeom>
        </p:spPr>
      </p:pic>
      <p:sp>
        <p:nvSpPr>
          <p:cNvPr id="2" name="Content Placeholder 1"/>
          <p:cNvSpPr>
            <a:spLocks noGrp="1"/>
          </p:cNvSpPr>
          <p:nvPr>
            <p:ph idx="1"/>
          </p:nvPr>
        </p:nvSpPr>
        <p:spPr>
          <a:xfrm>
            <a:off x="438151" y="1286356"/>
            <a:ext cx="4743450" cy="4463605"/>
          </a:xfrm>
        </p:spPr>
        <p:txBody>
          <a:bodyPr>
            <a:normAutofit fontScale="85000" lnSpcReduction="10000"/>
          </a:bodyPr>
          <a:lstStyle/>
          <a:p>
            <a:pPr marL="0" indent="0">
              <a:buNone/>
            </a:pPr>
            <a:r>
              <a:rPr lang="en-US" dirty="0">
                <a:solidFill>
                  <a:srgbClr val="636466"/>
                </a:solidFill>
                <a:ea typeface="ＭＳ Ｐゴシック" pitchFamily="34" charset="-128"/>
              </a:rPr>
              <a:t>Redesigned interface with dramatically </a:t>
            </a:r>
            <a:r>
              <a:rPr lang="en-US" b="1" dirty="0">
                <a:solidFill>
                  <a:srgbClr val="313233"/>
                </a:solidFill>
                <a:ea typeface="ＭＳ Ｐゴシック" pitchFamily="34" charset="-128"/>
              </a:rPr>
              <a:t>increased usability</a:t>
            </a:r>
          </a:p>
          <a:p>
            <a:pPr marL="0" indent="0">
              <a:buNone/>
            </a:pPr>
            <a:r>
              <a:rPr lang="en-US" dirty="0" smtClean="0">
                <a:solidFill>
                  <a:srgbClr val="636466"/>
                </a:solidFill>
                <a:ea typeface="ＭＳ Ｐゴシック" pitchFamily="34" charset="-128"/>
              </a:rPr>
              <a:t>Task-based sections for </a:t>
            </a:r>
            <a:r>
              <a:rPr lang="en-US" b="1" dirty="0">
                <a:solidFill>
                  <a:srgbClr val="313233"/>
                </a:solidFill>
                <a:ea typeface="ＭＳ Ｐゴシック" pitchFamily="34" charset="-128"/>
              </a:rPr>
              <a:t>easier navigation</a:t>
            </a:r>
          </a:p>
          <a:p>
            <a:pPr marL="0" indent="0">
              <a:buNone/>
            </a:pPr>
            <a:r>
              <a:rPr lang="en-US" dirty="0">
                <a:solidFill>
                  <a:srgbClr val="636466"/>
                </a:solidFill>
                <a:ea typeface="ＭＳ Ｐゴシック" pitchFamily="34" charset="-128"/>
              </a:rPr>
              <a:t>Hierarchical policy management </a:t>
            </a:r>
            <a:r>
              <a:rPr lang="en-US" b="1" dirty="0">
                <a:solidFill>
                  <a:srgbClr val="313233"/>
                </a:solidFill>
                <a:ea typeface="ＭＳ Ｐゴシック" pitchFamily="34" charset="-128"/>
              </a:rPr>
              <a:t>saves administrative time</a:t>
            </a:r>
          </a:p>
          <a:p>
            <a:pPr marL="0" indent="0">
              <a:buNone/>
            </a:pPr>
            <a:r>
              <a:rPr lang="en-US" dirty="0">
                <a:solidFill>
                  <a:srgbClr val="636466"/>
                </a:solidFill>
                <a:ea typeface="ＭＳ Ｐゴシック" pitchFamily="34" charset="-128"/>
              </a:rPr>
              <a:t>Modern UI now compatible with Chrome, </a:t>
            </a:r>
            <a:r>
              <a:rPr lang="en-US" dirty="0" smtClean="0">
                <a:solidFill>
                  <a:srgbClr val="636466"/>
                </a:solidFill>
                <a:ea typeface="ＭＳ Ｐゴシック" pitchFamily="34" charset="-128"/>
              </a:rPr>
              <a:t>Safari, IE and Firefox</a:t>
            </a:r>
            <a:r>
              <a:rPr lang="en-US" dirty="0">
                <a:solidFill>
                  <a:srgbClr val="636466"/>
                </a:solidFill>
                <a:ea typeface="ＭＳ Ｐゴシック" pitchFamily="34" charset="-128"/>
              </a:rPr>
              <a:t/>
            </a:r>
            <a:br>
              <a:rPr lang="en-US" dirty="0">
                <a:solidFill>
                  <a:srgbClr val="636466"/>
                </a:solidFill>
                <a:ea typeface="ＭＳ Ｐゴシック" pitchFamily="34" charset="-128"/>
              </a:rPr>
            </a:br>
            <a:endParaRPr lang="en-US" dirty="0">
              <a:solidFill>
                <a:srgbClr val="636466"/>
              </a:solidFill>
            </a:endParaRPr>
          </a:p>
        </p:txBody>
      </p:sp>
      <p:sp>
        <p:nvSpPr>
          <p:cNvPr id="3" name="Title 2"/>
          <p:cNvSpPr>
            <a:spLocks noGrp="1"/>
          </p:cNvSpPr>
          <p:nvPr>
            <p:ph type="title"/>
          </p:nvPr>
        </p:nvSpPr>
        <p:spPr/>
        <p:txBody>
          <a:bodyPr>
            <a:normAutofit fontScale="90000"/>
          </a:bodyPr>
          <a:lstStyle/>
          <a:p>
            <a:r>
              <a:rPr lang="en-US" dirty="0">
                <a:solidFill>
                  <a:schemeClr val="tx1">
                    <a:lumMod val="50000"/>
                  </a:schemeClr>
                </a:solidFill>
              </a:rPr>
              <a:t>Deep Security </a:t>
            </a:r>
            <a:r>
              <a:rPr lang="en-US" dirty="0"/>
              <a:t>9 </a:t>
            </a:r>
            <a:r>
              <a:rPr lang="en-US" dirty="0">
                <a:solidFill>
                  <a:schemeClr val="tx1">
                    <a:lumMod val="60000"/>
                    <a:lumOff val="40000"/>
                  </a:schemeClr>
                </a:solidFill>
              </a:rPr>
              <a:t>– New User Interface</a:t>
            </a:r>
            <a:endParaRPr lang="en-US" dirty="0"/>
          </a:p>
        </p:txBody>
      </p:sp>
    </p:spTree>
    <p:extLst>
      <p:ext uri="{BB962C8B-B14F-4D97-AF65-F5344CB8AC3E}">
        <p14:creationId xmlns:p14="http://schemas.microsoft.com/office/powerpoint/2010/main" val="5595655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2262" y="1462356"/>
            <a:ext cx="8027933" cy="5156589"/>
          </a:xfrm>
        </p:spPr>
        <p:txBody>
          <a:bodyPr>
            <a:normAutofit fontScale="92500" lnSpcReduction="10000"/>
          </a:bodyPr>
          <a:lstStyle/>
          <a:p>
            <a:pPr marL="0" indent="0">
              <a:buNone/>
            </a:pPr>
            <a:r>
              <a:rPr lang="en-US" b="1" dirty="0">
                <a:solidFill>
                  <a:srgbClr val="313233"/>
                </a:solidFill>
                <a:ea typeface="ＭＳ Ｐゴシック" pitchFamily="34" charset="-128"/>
              </a:rPr>
              <a:t>Improved performance</a:t>
            </a:r>
            <a:r>
              <a:rPr lang="en-US" dirty="0">
                <a:solidFill>
                  <a:srgbClr val="636466"/>
                </a:solidFill>
                <a:ea typeface="ＭＳ Ｐゴシック" pitchFamily="34" charset="-128"/>
              </a:rPr>
              <a:t/>
            </a:r>
            <a:br>
              <a:rPr lang="en-US" dirty="0">
                <a:solidFill>
                  <a:srgbClr val="636466"/>
                </a:solidFill>
                <a:ea typeface="ＭＳ Ｐゴシック" pitchFamily="34" charset="-128"/>
              </a:rPr>
            </a:br>
            <a:r>
              <a:rPr lang="en-US" dirty="0" smtClean="0">
                <a:solidFill>
                  <a:srgbClr val="636466"/>
                </a:solidFill>
                <a:ea typeface="ＭＳ Ｐゴシック" pitchFamily="34" charset="-128"/>
              </a:rPr>
              <a:t>for </a:t>
            </a:r>
            <a:r>
              <a:rPr lang="en-US" dirty="0">
                <a:solidFill>
                  <a:srgbClr val="636466"/>
                </a:solidFill>
                <a:ea typeface="ＭＳ Ｐゴシック" pitchFamily="34" charset="-128"/>
              </a:rPr>
              <a:t>Malware and</a:t>
            </a:r>
            <a:br>
              <a:rPr lang="en-US" dirty="0">
                <a:solidFill>
                  <a:srgbClr val="636466"/>
                </a:solidFill>
                <a:ea typeface="ＭＳ Ｐゴシック" pitchFamily="34" charset="-128"/>
              </a:rPr>
            </a:br>
            <a:r>
              <a:rPr lang="en-US" dirty="0">
                <a:solidFill>
                  <a:srgbClr val="636466"/>
                </a:solidFill>
                <a:ea typeface="ＭＳ Ｐゴシック" pitchFamily="34" charset="-128"/>
              </a:rPr>
              <a:t>Integrity Scans </a:t>
            </a:r>
          </a:p>
          <a:p>
            <a:pPr marL="0" indent="0">
              <a:buNone/>
            </a:pPr>
            <a:r>
              <a:rPr lang="en-US" dirty="0">
                <a:solidFill>
                  <a:srgbClr val="636466"/>
                </a:solidFill>
                <a:ea typeface="ＭＳ Ｐゴシック" pitchFamily="34" charset="-128"/>
              </a:rPr>
              <a:t>Up to </a:t>
            </a:r>
            <a:r>
              <a:rPr lang="en-US" b="1" dirty="0">
                <a:solidFill>
                  <a:srgbClr val="313233"/>
                </a:solidFill>
                <a:ea typeface="ＭＳ Ｐゴシック" pitchFamily="34" charset="-128"/>
              </a:rPr>
              <a:t>20X improvement</a:t>
            </a:r>
            <a:r>
              <a:rPr lang="en-US" dirty="0">
                <a:solidFill>
                  <a:srgbClr val="636466"/>
                </a:solidFill>
                <a:ea typeface="ＭＳ Ｐゴシック" pitchFamily="34" charset="-128"/>
              </a:rPr>
              <a:t/>
            </a:r>
            <a:br>
              <a:rPr lang="en-US" dirty="0">
                <a:solidFill>
                  <a:srgbClr val="636466"/>
                </a:solidFill>
                <a:ea typeface="ＭＳ Ｐゴシック" pitchFamily="34" charset="-128"/>
              </a:rPr>
            </a:br>
            <a:r>
              <a:rPr lang="en-US" i="1" dirty="0">
                <a:solidFill>
                  <a:srgbClr val="636466"/>
                </a:solidFill>
                <a:ea typeface="ＭＳ Ｐゴシック" pitchFamily="34" charset="-128"/>
              </a:rPr>
              <a:t>especially</a:t>
            </a:r>
            <a:r>
              <a:rPr lang="en-US" dirty="0">
                <a:solidFill>
                  <a:srgbClr val="636466"/>
                </a:solidFill>
                <a:ea typeface="ＭＳ Ｐゴシック" pitchFamily="34" charset="-128"/>
              </a:rPr>
              <a:t> for VDI</a:t>
            </a:r>
          </a:p>
          <a:p>
            <a:pPr marL="0" indent="0">
              <a:buNone/>
            </a:pPr>
            <a:r>
              <a:rPr lang="en-US" dirty="0">
                <a:solidFill>
                  <a:srgbClr val="636466"/>
                </a:solidFill>
                <a:ea typeface="ＭＳ Ｐゴシック" pitchFamily="34" charset="-128"/>
              </a:rPr>
              <a:t>Deeper agentless guest </a:t>
            </a:r>
            <a:r>
              <a:rPr lang="en-US" dirty="0" smtClean="0">
                <a:solidFill>
                  <a:srgbClr val="636466"/>
                </a:solidFill>
                <a:ea typeface="ＭＳ Ｐゴシック" pitchFamily="34" charset="-128"/>
              </a:rPr>
              <a:t/>
            </a:r>
            <a:br>
              <a:rPr lang="en-US" dirty="0" smtClean="0">
                <a:solidFill>
                  <a:srgbClr val="636466"/>
                </a:solidFill>
                <a:ea typeface="ＭＳ Ｐゴシック" pitchFamily="34" charset="-128"/>
              </a:rPr>
            </a:br>
            <a:r>
              <a:rPr lang="en-US" dirty="0" smtClean="0">
                <a:solidFill>
                  <a:srgbClr val="636466"/>
                </a:solidFill>
                <a:ea typeface="ＭＳ Ｐゴシック" pitchFamily="34" charset="-128"/>
              </a:rPr>
              <a:t>context </a:t>
            </a:r>
            <a:r>
              <a:rPr lang="en-US" b="1" dirty="0">
                <a:solidFill>
                  <a:srgbClr val="313233"/>
                </a:solidFill>
                <a:ea typeface="ＭＳ Ｐゴシック" pitchFamily="34" charset="-128"/>
              </a:rPr>
              <a:t>enables software </a:t>
            </a:r>
            <a:r>
              <a:rPr lang="en-US" b="1" dirty="0" smtClean="0">
                <a:solidFill>
                  <a:srgbClr val="313233"/>
                </a:solidFill>
                <a:ea typeface="ＭＳ Ｐゴシック" pitchFamily="34" charset="-128"/>
              </a:rPr>
              <a:t/>
            </a:r>
            <a:br>
              <a:rPr lang="en-US" b="1" dirty="0" smtClean="0">
                <a:solidFill>
                  <a:srgbClr val="313233"/>
                </a:solidFill>
                <a:ea typeface="ＭＳ Ｐゴシック" pitchFamily="34" charset="-128"/>
              </a:rPr>
            </a:br>
            <a:r>
              <a:rPr lang="en-US" b="1" dirty="0" smtClean="0">
                <a:solidFill>
                  <a:srgbClr val="313233"/>
                </a:solidFill>
                <a:ea typeface="ＭＳ Ｐゴシック" pitchFamily="34" charset="-128"/>
              </a:rPr>
              <a:t>and </a:t>
            </a:r>
            <a:r>
              <a:rPr lang="en-US" b="1" dirty="0">
                <a:solidFill>
                  <a:srgbClr val="313233"/>
                </a:solidFill>
                <a:ea typeface="ＭＳ Ｐゴシック" pitchFamily="34" charset="-128"/>
              </a:rPr>
              <a:t>vulnerability scan</a:t>
            </a:r>
            <a:r>
              <a:rPr lang="en-US" dirty="0">
                <a:solidFill>
                  <a:srgbClr val="636466"/>
                </a:solidFill>
                <a:ea typeface="ＭＳ Ｐゴシック" pitchFamily="34" charset="-128"/>
              </a:rPr>
              <a:t> for automatic </a:t>
            </a:r>
            <a:r>
              <a:rPr lang="en-US" dirty="0" smtClean="0">
                <a:solidFill>
                  <a:srgbClr val="636466"/>
                </a:solidFill>
                <a:ea typeface="ＭＳ Ｐゴシック" pitchFamily="34" charset="-128"/>
              </a:rPr>
              <a:t>policy management</a:t>
            </a:r>
            <a:endParaRPr lang="en-US" dirty="0">
              <a:solidFill>
                <a:srgbClr val="636466"/>
              </a:solidFill>
              <a:ea typeface="ＭＳ Ｐゴシック" pitchFamily="34" charset="-128"/>
            </a:endParaRPr>
          </a:p>
          <a:p>
            <a:pPr marL="0" indent="0">
              <a:buNone/>
            </a:pPr>
            <a:r>
              <a:rPr lang="en-US" dirty="0" smtClean="0">
                <a:solidFill>
                  <a:srgbClr val="636466"/>
                </a:solidFill>
                <a:ea typeface="ＭＳ Ｐゴシック" pitchFamily="34" charset="-128"/>
              </a:rPr>
              <a:t>Hypervisor </a:t>
            </a:r>
            <a:r>
              <a:rPr lang="en-US" dirty="0">
                <a:solidFill>
                  <a:srgbClr val="636466"/>
                </a:solidFill>
                <a:ea typeface="ＭＳ Ｐゴシック" pitchFamily="34" charset="-128"/>
              </a:rPr>
              <a:t>Integrity Monitoring for </a:t>
            </a:r>
            <a:r>
              <a:rPr lang="en-US" dirty="0" smtClean="0">
                <a:solidFill>
                  <a:srgbClr val="636466"/>
                </a:solidFill>
                <a:ea typeface="ＭＳ Ｐゴシック" pitchFamily="34" charset="-128"/>
              </a:rPr>
              <a:t>boot</a:t>
            </a:r>
            <a:r>
              <a:rPr lang="en-US" dirty="0">
                <a:solidFill>
                  <a:srgbClr val="636466"/>
                </a:solidFill>
                <a:ea typeface="ＭＳ Ｐゴシック" pitchFamily="34" charset="-128"/>
              </a:rPr>
              <a:t>-time protection</a:t>
            </a:r>
          </a:p>
          <a:p>
            <a:endParaRPr lang="en-US" dirty="0"/>
          </a:p>
        </p:txBody>
      </p:sp>
      <p:sp>
        <p:nvSpPr>
          <p:cNvPr id="3" name="Title 2"/>
          <p:cNvSpPr>
            <a:spLocks noGrp="1"/>
          </p:cNvSpPr>
          <p:nvPr>
            <p:ph type="title"/>
          </p:nvPr>
        </p:nvSpPr>
        <p:spPr>
          <a:xfrm>
            <a:off x="457200" y="274638"/>
            <a:ext cx="8686800" cy="1143000"/>
          </a:xfrm>
        </p:spPr>
        <p:txBody>
          <a:bodyPr>
            <a:normAutofit fontScale="90000"/>
          </a:bodyPr>
          <a:lstStyle/>
          <a:p>
            <a:r>
              <a:rPr lang="en-US" dirty="0">
                <a:solidFill>
                  <a:schemeClr val="tx1">
                    <a:lumMod val="50000"/>
                  </a:schemeClr>
                </a:solidFill>
              </a:rPr>
              <a:t>Deep Security </a:t>
            </a:r>
            <a:r>
              <a:rPr lang="en-US" dirty="0"/>
              <a:t>9 </a:t>
            </a:r>
            <a:r>
              <a:rPr lang="en-US" dirty="0">
                <a:solidFill>
                  <a:schemeClr val="tx1">
                    <a:lumMod val="60000"/>
                    <a:lumOff val="40000"/>
                  </a:schemeClr>
                </a:solidFill>
              </a:rPr>
              <a:t>– Leverage vSphere 5.1</a:t>
            </a:r>
            <a:endParaRPr lang="en-US" dirty="0"/>
          </a:p>
        </p:txBody>
      </p:sp>
      <p:grpSp>
        <p:nvGrpSpPr>
          <p:cNvPr id="38" name="Group 5"/>
          <p:cNvGrpSpPr/>
          <p:nvPr/>
        </p:nvGrpSpPr>
        <p:grpSpPr>
          <a:xfrm>
            <a:off x="4561778" y="1602123"/>
            <a:ext cx="4330702" cy="2762981"/>
            <a:chOff x="4540233" y="245613"/>
            <a:chExt cx="4359996" cy="3074438"/>
          </a:xfrm>
        </p:grpSpPr>
        <p:sp>
          <p:nvSpPr>
            <p:cNvPr id="39" name="Rounded Rectangle 6"/>
            <p:cNvSpPr/>
            <p:nvPr/>
          </p:nvSpPr>
          <p:spPr bwMode="auto">
            <a:xfrm>
              <a:off x="4542708" y="2785427"/>
              <a:ext cx="4355749" cy="534624"/>
            </a:xfrm>
            <a:prstGeom prst="roundRect">
              <a:avLst/>
            </a:prstGeom>
            <a:solidFill>
              <a:srgbClr val="1A608A"/>
            </a:solidFill>
            <a:ln w="9525" cap="flat" cmpd="sng" algn="ctr">
              <a:noFill/>
              <a:prstDash val="solid"/>
              <a:headEnd type="none" w="med" len="med"/>
              <a:tailEnd type="none" w="med" len="med"/>
            </a:ln>
            <a:effectLst/>
          </p:spPr>
          <p:txBody>
            <a:bodyPr anchor="ctr" anchorCtr="0"/>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Arial"/>
                  <a:ea typeface="+mn-ea"/>
                  <a:cs typeface="Arial"/>
                </a:rPr>
                <a:t> </a:t>
              </a:r>
              <a:r>
                <a:rPr kumimoji="0" lang="en-US" sz="1800" b="0" i="0" u="none" strike="noStrike" kern="0" cap="none" spc="0" normalizeH="0" baseline="0" noProof="0" dirty="0" smtClean="0">
                  <a:ln>
                    <a:noFill/>
                  </a:ln>
                  <a:solidFill>
                    <a:srgbClr val="FFFFFF"/>
                  </a:solidFill>
                  <a:effectLst/>
                  <a:uLnTx/>
                  <a:uFillTx/>
                  <a:latin typeface="Arial"/>
                  <a:ea typeface="+mn-ea"/>
                  <a:cs typeface="Arial"/>
                </a:rPr>
                <a:t>vSphere</a:t>
              </a:r>
              <a:endParaRPr kumimoji="0" lang="en-US" sz="1800" b="0" i="0" u="none" strike="noStrike" kern="0" cap="none" spc="0" normalizeH="0" baseline="0" noProof="0" dirty="0">
                <a:ln>
                  <a:noFill/>
                </a:ln>
                <a:solidFill>
                  <a:srgbClr val="FFFFFF"/>
                </a:solidFill>
                <a:effectLst/>
                <a:uLnTx/>
                <a:uFillTx/>
                <a:latin typeface="Arial"/>
                <a:ea typeface="+mn-ea"/>
                <a:cs typeface="Arial"/>
              </a:endParaRPr>
            </a:p>
          </p:txBody>
        </p:sp>
        <p:cxnSp>
          <p:nvCxnSpPr>
            <p:cNvPr id="40" name="Straight Connector 62"/>
            <p:cNvCxnSpPr>
              <a:cxnSpLocks noChangeShapeType="1"/>
            </p:cNvCxnSpPr>
            <p:nvPr/>
          </p:nvCxnSpPr>
          <p:spPr bwMode="auto">
            <a:xfrm>
              <a:off x="6388100" y="2041225"/>
              <a:ext cx="914400" cy="914400"/>
            </a:xfrm>
            <a:prstGeom prst="line">
              <a:avLst/>
            </a:prstGeom>
            <a:noFill/>
            <a:ln w="9525" algn="ctr">
              <a:noFill/>
              <a:round/>
              <a:headEnd/>
              <a:tailEnd/>
            </a:ln>
          </p:spPr>
        </p:cxnSp>
        <p:sp>
          <p:nvSpPr>
            <p:cNvPr id="41" name="Rounded Rectangle 8"/>
            <p:cNvSpPr/>
            <p:nvPr/>
          </p:nvSpPr>
          <p:spPr bwMode="auto">
            <a:xfrm>
              <a:off x="7517244" y="245613"/>
              <a:ext cx="1382985" cy="2149977"/>
            </a:xfrm>
            <a:prstGeom prst="roundRect">
              <a:avLst>
                <a:gd name="adj" fmla="val 5590"/>
              </a:avLst>
            </a:prstGeom>
            <a:solidFill>
              <a:srgbClr val="FFFFFF">
                <a:lumMod val="75000"/>
              </a:srgbClr>
            </a:solidFill>
            <a:ln w="9525" cap="flat" cmpd="sng" algn="ctr">
              <a:noFill/>
              <a:prstDash val="solid"/>
              <a:headEnd type="none" w="med" len="med"/>
              <a:tailEnd type="none" w="med" len="med"/>
            </a:ln>
            <a:effectLst/>
          </p:spPr>
          <p:txBody>
            <a:bodyPr/>
            <a:lstStyle/>
            <a:p>
              <a:pPr marL="0" marR="0" lvl="0" indent="0" algn="ctr" defTabSz="914400" eaLnBrk="1" fontAlgn="auto" latinLnBrk="0" hangingPunct="1">
                <a:lnSpc>
                  <a:spcPct val="9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70C0"/>
                </a:solidFill>
                <a:effectLst/>
                <a:uLnTx/>
                <a:uFillTx/>
                <a:latin typeface="Arial" pitchFamily="34" charset="0"/>
                <a:ea typeface="PMingLiU" pitchFamily="18" charset="-120"/>
                <a:cs typeface="Arial"/>
              </a:endParaRPr>
            </a:p>
          </p:txBody>
        </p:sp>
        <p:sp>
          <p:nvSpPr>
            <p:cNvPr id="42" name="Rounded Rectangle 10"/>
            <p:cNvSpPr/>
            <p:nvPr/>
          </p:nvSpPr>
          <p:spPr bwMode="auto">
            <a:xfrm>
              <a:off x="7287791" y="470857"/>
              <a:ext cx="1466321" cy="2168920"/>
            </a:xfrm>
            <a:prstGeom prst="roundRect">
              <a:avLst>
                <a:gd name="adj" fmla="val 5590"/>
              </a:avLst>
            </a:prstGeom>
            <a:solidFill>
              <a:srgbClr val="FFFFFF">
                <a:lumMod val="65000"/>
              </a:srgbClr>
            </a:solidFill>
            <a:ln w="9525" cap="flat" cmpd="sng" algn="ctr">
              <a:noFill/>
              <a:prstDash val="solid"/>
              <a:headEnd type="none" w="med" len="med"/>
              <a:tailEnd type="none" w="med" len="med"/>
            </a:ln>
            <a:effectLst/>
          </p:spPr>
          <p:txBody>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Arial"/>
                  <a:ea typeface="+mn-ea"/>
                  <a:cs typeface="Arial"/>
                </a:rPr>
                <a:t>VMs</a:t>
              </a:r>
            </a:p>
          </p:txBody>
        </p:sp>
        <p:sp>
          <p:nvSpPr>
            <p:cNvPr id="43" name="Rounded Rectangle 11"/>
            <p:cNvSpPr/>
            <p:nvPr/>
          </p:nvSpPr>
          <p:spPr bwMode="auto">
            <a:xfrm>
              <a:off x="7333620" y="1641506"/>
              <a:ext cx="1353180" cy="868777"/>
            </a:xfrm>
            <a:prstGeom prst="roundRect">
              <a:avLst>
                <a:gd name="adj" fmla="val 10345"/>
              </a:avLst>
            </a:prstGeom>
            <a:solidFill>
              <a:srgbClr val="1A608A">
                <a:lumMod val="40000"/>
                <a:lumOff val="60000"/>
              </a:srgbClr>
            </a:solidFill>
            <a:ln w="9525" cap="flat" cmpd="sng" algn="ctr">
              <a:noFill/>
              <a:prstDash val="solid"/>
              <a:headEnd type="none" w="med" len="med"/>
              <a:tailEnd type="none" w="med" len="med"/>
            </a:ln>
            <a:effectLst/>
          </p:spPr>
          <p:txBody>
            <a:bodyPr tIns="27432"/>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Arial"/>
                  <a:ea typeface="+mn-ea"/>
                  <a:cs typeface="Arial"/>
                </a:rPr>
                <a:t>OS</a:t>
              </a:r>
            </a:p>
            <a:p>
              <a:pPr marL="0" marR="0" lvl="0" indent="0" algn="ctr" defTabSz="91440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mn-ea"/>
                <a:cs typeface="Arial"/>
              </a:endParaRPr>
            </a:p>
          </p:txBody>
        </p:sp>
        <p:sp>
          <p:nvSpPr>
            <p:cNvPr id="44" name="Rounded Rectangle 15"/>
            <p:cNvSpPr>
              <a:spLocks noChangeArrowheads="1"/>
            </p:cNvSpPr>
            <p:nvPr/>
          </p:nvSpPr>
          <p:spPr bwMode="auto">
            <a:xfrm>
              <a:off x="7354002" y="1025517"/>
              <a:ext cx="1294697" cy="508048"/>
            </a:xfrm>
            <a:prstGeom prst="roundRect">
              <a:avLst>
                <a:gd name="adj" fmla="val 16667"/>
              </a:avLst>
            </a:prstGeom>
            <a:solidFill>
              <a:srgbClr val="FFFFFF"/>
            </a:solidFill>
            <a:ln w="9525" cap="flat" cmpd="sng" algn="ctr">
              <a:noFill/>
              <a:prstDash val="solid"/>
              <a:headEnd/>
              <a:tailEnd/>
            </a:ln>
            <a:effectLst/>
          </p:spPr>
          <p:txBody>
            <a:bodyPr wrap="none" lIns="0" tIns="0" rIns="0" bIns="0" anchor="ctr"/>
            <a:lstStyle/>
            <a:p>
              <a:pPr marL="0" marR="0" lvl="0" indent="0" algn="ctr" defTabSz="914400" eaLnBrk="1" fontAlgn="auto" latinLnBrk="0" hangingPunct="1">
                <a:lnSpc>
                  <a:spcPct val="100000"/>
                </a:lnSpc>
                <a:spcBef>
                  <a:spcPts val="0"/>
                </a:spcBef>
                <a:spcAft>
                  <a:spcPct val="40000"/>
                </a:spcAft>
                <a:buClrTx/>
                <a:buSzTx/>
                <a:buFontTx/>
                <a:buNone/>
                <a:tabLst/>
                <a:defRPr/>
              </a:pPr>
              <a:r>
                <a:rPr kumimoji="0" lang="en-US" sz="1800" b="0" i="0" u="none" strike="noStrike" kern="0" cap="none" spc="0" normalizeH="0" baseline="0" noProof="0" dirty="0">
                  <a:ln>
                    <a:noFill/>
                  </a:ln>
                  <a:solidFill>
                    <a:srgbClr val="FFFFFF">
                      <a:lumMod val="65000"/>
                    </a:srgbClr>
                  </a:solidFill>
                  <a:effectLst/>
                  <a:uLnTx/>
                  <a:uFillTx/>
                  <a:latin typeface="Arial"/>
                  <a:ea typeface="+mn-ea"/>
                  <a:cs typeface="Arial"/>
                </a:rPr>
                <a:t>APPs</a:t>
              </a:r>
            </a:p>
          </p:txBody>
        </p:sp>
        <p:sp>
          <p:nvSpPr>
            <p:cNvPr id="45" name="Rounded Rectangle 16"/>
            <p:cNvSpPr>
              <a:spLocks noChangeArrowheads="1"/>
            </p:cNvSpPr>
            <p:nvPr/>
          </p:nvSpPr>
          <p:spPr bwMode="auto">
            <a:xfrm>
              <a:off x="4540233" y="253041"/>
              <a:ext cx="2647060" cy="2375559"/>
            </a:xfrm>
            <a:prstGeom prst="roundRect">
              <a:avLst>
                <a:gd name="adj" fmla="val 6228"/>
              </a:avLst>
            </a:prstGeom>
            <a:solidFill>
              <a:srgbClr val="636466">
                <a:lumMod val="75000"/>
              </a:srgbClr>
            </a:solidFill>
            <a:ln w="38100" cap="flat" cmpd="sng" algn="ctr">
              <a:solidFill>
                <a:srgbClr val="FF0000"/>
              </a:solidFill>
              <a:prstDash val="solid"/>
              <a:headEnd/>
              <a:tailEnd/>
            </a:ln>
            <a:effectLst/>
          </p:spPr>
          <p:txBody>
            <a:bodyPr tIns="91440" bIns="91440" anchor="ctr"/>
            <a:lstStyle/>
            <a:p>
              <a:pPr marL="0" marR="0" lvl="0" indent="0" algn="l" defTabSz="914400" eaLnBrk="1" fontAlgn="auto" latinLnBrk="0" hangingPunct="1">
                <a:lnSpc>
                  <a:spcPct val="9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FFFFFF"/>
                  </a:solidFill>
                  <a:effectLst/>
                  <a:uLnTx/>
                  <a:uFillTx/>
                  <a:latin typeface="Arial"/>
                  <a:ea typeface="+mn-ea"/>
                  <a:cs typeface="Arial"/>
                </a:rPr>
                <a:t>Deep </a:t>
              </a:r>
              <a:r>
                <a:rPr kumimoji="0" lang="en-US" sz="1200" b="0" i="0" u="none" strike="noStrike" kern="0" cap="none" spc="0" normalizeH="0" baseline="0" noProof="0" dirty="0">
                  <a:ln>
                    <a:noFill/>
                  </a:ln>
                  <a:solidFill>
                    <a:srgbClr val="FFFFFF"/>
                  </a:solidFill>
                  <a:effectLst/>
                  <a:uLnTx/>
                  <a:uFillTx/>
                  <a:latin typeface="Arial"/>
                  <a:ea typeface="+mn-ea"/>
                  <a:cs typeface="Arial"/>
                </a:rPr>
                <a:t>Security Virtual Appliance</a:t>
              </a:r>
              <a:br>
                <a:rPr kumimoji="0" lang="en-US" sz="1200" b="0" i="0" u="none" strike="noStrike" kern="0" cap="none" spc="0" normalizeH="0" baseline="0" noProof="0" dirty="0">
                  <a:ln>
                    <a:noFill/>
                  </a:ln>
                  <a:solidFill>
                    <a:srgbClr val="FFFFFF"/>
                  </a:solidFill>
                  <a:effectLst/>
                  <a:uLnTx/>
                  <a:uFillTx/>
                  <a:latin typeface="Arial"/>
                  <a:ea typeface="+mn-ea"/>
                  <a:cs typeface="Arial"/>
                </a:rPr>
              </a:br>
              <a:r>
                <a:rPr kumimoji="0" lang="en-US" sz="1200" b="0" i="0" u="none" strike="noStrike" kern="0" cap="none" spc="0" normalizeH="0" baseline="0" noProof="0" dirty="0">
                  <a:ln>
                    <a:noFill/>
                  </a:ln>
                  <a:solidFill>
                    <a:srgbClr val="FFFFFF"/>
                  </a:solidFill>
                  <a:effectLst/>
                  <a:uLnTx/>
                  <a:uFillTx/>
                  <a:latin typeface="Arial"/>
                  <a:ea typeface="+mn-ea"/>
                  <a:cs typeface="Arial"/>
                </a:rPr>
                <a:t/>
              </a:r>
              <a:br>
                <a:rPr kumimoji="0" lang="en-US" sz="1200" b="0" i="0" u="none" strike="noStrike" kern="0" cap="none" spc="0" normalizeH="0" baseline="0" noProof="0" dirty="0">
                  <a:ln>
                    <a:noFill/>
                  </a:ln>
                  <a:solidFill>
                    <a:srgbClr val="FFFFFF"/>
                  </a:solidFill>
                  <a:effectLst/>
                  <a:uLnTx/>
                  <a:uFillTx/>
                  <a:latin typeface="Arial"/>
                  <a:ea typeface="+mn-ea"/>
                  <a:cs typeface="Arial"/>
                </a:rPr>
              </a:br>
              <a:r>
                <a:rPr kumimoji="0" lang="en-US" sz="1200" b="0" i="0" u="none" strike="noStrike" kern="0" cap="none" spc="0" normalizeH="0" baseline="0" noProof="0" dirty="0" smtClean="0">
                  <a:ln>
                    <a:noFill/>
                  </a:ln>
                  <a:solidFill>
                    <a:srgbClr val="FFFFFF"/>
                  </a:solidFill>
                  <a:effectLst/>
                  <a:uLnTx/>
                  <a:uFillTx/>
                  <a:latin typeface="Arial"/>
                  <a:ea typeface="+mn-ea"/>
                  <a:cs typeface="Arial"/>
                </a:rPr>
                <a:t>	</a:t>
              </a:r>
              <a:r>
                <a:rPr kumimoji="0" lang="en-US" sz="1200" b="0" i="0" u="none" strike="noStrike" kern="0" cap="none" spc="0" normalizeH="0" baseline="0" noProof="0" dirty="0" smtClean="0">
                  <a:ln>
                    <a:noFill/>
                  </a:ln>
                  <a:solidFill>
                    <a:srgbClr val="FFFFFF">
                      <a:lumMod val="85000"/>
                    </a:srgbClr>
                  </a:solidFill>
                  <a:effectLst/>
                  <a:uLnTx/>
                  <a:uFillTx/>
                  <a:latin typeface="Arial"/>
                  <a:ea typeface="+mn-ea"/>
                  <a:cs typeface="Arial"/>
                </a:rPr>
                <a:t>Anti</a:t>
              </a:r>
              <a:r>
                <a:rPr kumimoji="0" lang="en-US" sz="1200" b="0" i="0" u="none" strike="noStrike" kern="0" cap="none" spc="0" normalizeH="0" baseline="0" noProof="0" dirty="0">
                  <a:ln>
                    <a:noFill/>
                  </a:ln>
                  <a:solidFill>
                    <a:srgbClr val="FFFFFF">
                      <a:lumMod val="85000"/>
                    </a:srgbClr>
                  </a:solidFill>
                  <a:effectLst/>
                  <a:uLnTx/>
                  <a:uFillTx/>
                  <a:latin typeface="Arial"/>
                  <a:ea typeface="+mn-ea"/>
                  <a:cs typeface="Arial"/>
                </a:rPr>
                <a:t>-Malware </a:t>
              </a:r>
            </a:p>
            <a:p>
              <a:pPr marL="0" marR="0" lvl="0" indent="0" algn="l"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FFFFFF">
                      <a:lumMod val="85000"/>
                    </a:srgbClr>
                  </a:solidFill>
                  <a:effectLst/>
                  <a:uLnTx/>
                  <a:uFillTx/>
                  <a:latin typeface="Arial"/>
                  <a:ea typeface="+mn-ea"/>
                  <a:cs typeface="Arial"/>
                </a:rPr>
                <a:t>	Web </a:t>
              </a:r>
              <a:r>
                <a:rPr kumimoji="0" lang="en-US" sz="1200" b="0" i="0" u="none" strike="noStrike" kern="0" cap="none" spc="0" normalizeH="0" baseline="0" noProof="0" dirty="0">
                  <a:ln>
                    <a:noFill/>
                  </a:ln>
                  <a:solidFill>
                    <a:srgbClr val="FFFFFF">
                      <a:lumMod val="85000"/>
                    </a:srgbClr>
                  </a:solidFill>
                  <a:effectLst/>
                  <a:uLnTx/>
                  <a:uFillTx/>
                  <a:latin typeface="Arial"/>
                  <a:ea typeface="+mn-ea"/>
                  <a:cs typeface="Arial"/>
                </a:rPr>
                <a:t>Reputation</a:t>
              </a:r>
            </a:p>
            <a:p>
              <a:pPr marL="0" marR="0" lvl="0" indent="0" algn="l"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FFFFFF">
                      <a:lumMod val="85000"/>
                    </a:srgbClr>
                  </a:solidFill>
                  <a:effectLst/>
                  <a:uLnTx/>
                  <a:uFillTx/>
                  <a:latin typeface="Arial"/>
                  <a:ea typeface="+mn-ea"/>
                  <a:cs typeface="Arial"/>
                </a:rPr>
                <a:t>	Intrusion </a:t>
              </a:r>
              <a:r>
                <a:rPr kumimoji="0" lang="en-US" sz="1200" b="0" i="0" u="none" strike="noStrike" kern="0" cap="none" spc="0" normalizeH="0" baseline="0" noProof="0" dirty="0">
                  <a:ln>
                    <a:noFill/>
                  </a:ln>
                  <a:solidFill>
                    <a:srgbClr val="FFFFFF">
                      <a:lumMod val="85000"/>
                    </a:srgbClr>
                  </a:solidFill>
                  <a:effectLst/>
                  <a:uLnTx/>
                  <a:uFillTx/>
                  <a:latin typeface="Arial"/>
                  <a:ea typeface="+mn-ea"/>
                  <a:cs typeface="Arial"/>
                </a:rPr>
                <a:t>Prevention</a:t>
              </a:r>
            </a:p>
            <a:p>
              <a:pPr marL="0" marR="0" lvl="0" indent="0" algn="l"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FFFFFF">
                      <a:lumMod val="85000"/>
                    </a:srgbClr>
                  </a:solidFill>
                  <a:effectLst/>
                  <a:uLnTx/>
                  <a:uFillTx/>
                  <a:latin typeface="Arial"/>
                  <a:ea typeface="+mn-ea"/>
                  <a:cs typeface="Arial"/>
                </a:rPr>
                <a:t>	Firewall</a:t>
              </a:r>
              <a:endParaRPr kumimoji="0" lang="en-US" sz="1200" b="0" i="0" u="none" strike="noStrike" kern="0" cap="none" spc="0" normalizeH="0" baseline="0" noProof="0" dirty="0">
                <a:ln>
                  <a:noFill/>
                </a:ln>
                <a:solidFill>
                  <a:srgbClr val="FFFFFF">
                    <a:lumMod val="85000"/>
                  </a:srgbClr>
                </a:solidFill>
                <a:effectLst/>
                <a:uLnTx/>
                <a:uFillTx/>
                <a:latin typeface="Arial"/>
                <a:ea typeface="+mn-ea"/>
                <a:cs typeface="Arial"/>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FFFFFF">
                      <a:lumMod val="85000"/>
                    </a:srgbClr>
                  </a:solidFill>
                  <a:effectLst/>
                  <a:uLnTx/>
                  <a:uFillTx/>
                  <a:latin typeface="Arial"/>
                  <a:ea typeface="+mn-ea"/>
                  <a:cs typeface="Arial"/>
                </a:rPr>
                <a:t>	Integrity Monitoring</a:t>
              </a:r>
              <a:endParaRPr kumimoji="0" lang="en-US" sz="1200" b="0" i="0" u="none" strike="noStrike" kern="0" cap="none" spc="0" normalizeH="0" baseline="0" noProof="0" dirty="0">
                <a:ln>
                  <a:noFill/>
                </a:ln>
                <a:solidFill>
                  <a:srgbClr val="FFFFFF">
                    <a:lumMod val="85000"/>
                  </a:srgbClr>
                </a:solidFill>
                <a:effectLst/>
                <a:uLnTx/>
                <a:uFillTx/>
                <a:latin typeface="Arial"/>
                <a:ea typeface="+mn-ea"/>
                <a:cs typeface="Arial"/>
              </a:endParaRPr>
            </a:p>
          </p:txBody>
        </p:sp>
        <p:grpSp>
          <p:nvGrpSpPr>
            <p:cNvPr id="46" name="Group 18"/>
            <p:cNvGrpSpPr/>
            <p:nvPr/>
          </p:nvGrpSpPr>
          <p:grpSpPr>
            <a:xfrm>
              <a:off x="6737237" y="2594205"/>
              <a:ext cx="1270535" cy="492695"/>
              <a:chOff x="4184537" y="3381605"/>
              <a:chExt cx="1270535" cy="492695"/>
            </a:xfrm>
            <a:effectLst>
              <a:outerShdw blurRad="50800" dist="38100" dir="10800000" algn="r" rotWithShape="0">
                <a:prstClr val="black">
                  <a:alpha val="40000"/>
                </a:prstClr>
              </a:outerShdw>
            </a:effectLst>
          </p:grpSpPr>
          <p:cxnSp>
            <p:nvCxnSpPr>
              <p:cNvPr id="47" name="Straight Arrow Connector 19"/>
              <p:cNvCxnSpPr/>
              <p:nvPr/>
            </p:nvCxnSpPr>
            <p:spPr bwMode="auto">
              <a:xfrm flipH="1">
                <a:off x="4212095" y="3390287"/>
                <a:ext cx="1" cy="446090"/>
              </a:xfrm>
              <a:prstGeom prst="straightConnector1">
                <a:avLst/>
              </a:prstGeom>
              <a:solidFill>
                <a:srgbClr val="FFFFFF"/>
              </a:solidFill>
              <a:ln w="53975" cap="flat" cmpd="sng" algn="ctr">
                <a:solidFill>
                  <a:srgbClr val="FFFFFF"/>
                </a:solidFill>
                <a:prstDash val="solid"/>
                <a:round/>
                <a:headEnd type="triangle" w="med" len="med"/>
                <a:tailEnd type="none"/>
              </a:ln>
              <a:effectLst>
                <a:outerShdw blurRad="50800" dist="38100" dir="2700000" algn="tl" rotWithShape="0">
                  <a:prstClr val="black">
                    <a:alpha val="40000"/>
                  </a:prstClr>
                </a:outerShdw>
              </a:effectLst>
            </p:spPr>
          </p:cxnSp>
          <p:cxnSp>
            <p:nvCxnSpPr>
              <p:cNvPr id="48" name="Straight Arrow Connector 20"/>
              <p:cNvCxnSpPr/>
              <p:nvPr/>
            </p:nvCxnSpPr>
            <p:spPr bwMode="auto">
              <a:xfrm>
                <a:off x="5427917" y="3381605"/>
                <a:ext cx="0" cy="457199"/>
              </a:xfrm>
              <a:prstGeom prst="straightConnector1">
                <a:avLst/>
              </a:prstGeom>
              <a:solidFill>
                <a:srgbClr val="FFFFFF"/>
              </a:solidFill>
              <a:ln w="53975" cap="flat" cmpd="sng" algn="ctr">
                <a:solidFill>
                  <a:srgbClr val="FFFFFF"/>
                </a:solidFill>
                <a:prstDash val="solid"/>
                <a:round/>
                <a:headEnd type="triangle" w="med" len="med"/>
                <a:tailEnd type="none"/>
              </a:ln>
              <a:effectLst>
                <a:outerShdw blurRad="50800" dist="38100" dir="2700000" algn="tl" rotWithShape="0">
                  <a:prstClr val="black">
                    <a:alpha val="40000"/>
                  </a:prstClr>
                </a:outerShdw>
              </a:effectLst>
            </p:spPr>
          </p:cxnSp>
          <p:cxnSp>
            <p:nvCxnSpPr>
              <p:cNvPr id="49" name="Straight Arrow Connector 21"/>
              <p:cNvCxnSpPr/>
              <p:nvPr/>
            </p:nvCxnSpPr>
            <p:spPr bwMode="auto">
              <a:xfrm flipH="1" flipV="1">
                <a:off x="4184537" y="3872434"/>
                <a:ext cx="1270535" cy="1866"/>
              </a:xfrm>
              <a:prstGeom prst="straightConnector1">
                <a:avLst/>
              </a:prstGeom>
              <a:solidFill>
                <a:srgbClr val="FFFFFF"/>
              </a:solidFill>
              <a:ln w="53975" cap="flat" cmpd="sng" algn="ctr">
                <a:solidFill>
                  <a:srgbClr val="FFFFFF"/>
                </a:solidFill>
                <a:prstDash val="solid"/>
                <a:round/>
                <a:headEnd type="none" w="med" len="med"/>
                <a:tailEnd type="none"/>
              </a:ln>
              <a:effectLst>
                <a:outerShdw blurRad="50800" dist="38100" dir="2700000" algn="tl" rotWithShape="0">
                  <a:prstClr val="black">
                    <a:alpha val="40000"/>
                  </a:prstClr>
                </a:outerShdw>
              </a:effectLst>
            </p:spPr>
          </p:cxnSp>
        </p:grpSp>
      </p:grpSp>
      <p:sp>
        <p:nvSpPr>
          <p:cNvPr id="50" name="Rounded Rectangle 23"/>
          <p:cNvSpPr/>
          <p:nvPr/>
        </p:nvSpPr>
        <p:spPr bwMode="auto">
          <a:xfrm>
            <a:off x="7376098" y="3337661"/>
            <a:ext cx="1268758" cy="248263"/>
          </a:xfrm>
          <a:prstGeom prst="roundRect">
            <a:avLst/>
          </a:prstGeom>
          <a:solidFill>
            <a:srgbClr val="1A608A"/>
          </a:solidFill>
          <a:ln w="9525" cap="flat" cmpd="sng" algn="ctr">
            <a:solidFill>
              <a:srgbClr val="1A608A"/>
            </a:solidFill>
            <a:prstDash val="solid"/>
            <a:headEnd type="none" w="med" len="med"/>
            <a:tailEnd type="none" w="med" len="med"/>
          </a:ln>
          <a:effectLst/>
        </p:spPr>
        <p:txBody>
          <a:bodyPr lIns="0" tIns="0" rIns="0" bIns="0" anchor="ctr"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solidFill>
                <a:effectLst/>
                <a:uLnTx/>
                <a:uFillTx/>
                <a:latin typeface="Arial"/>
                <a:ea typeface="+mn-ea"/>
                <a:cs typeface="Arial"/>
              </a:rPr>
              <a:t>VM Tools </a:t>
            </a:r>
            <a:r>
              <a:rPr kumimoji="0" lang="en-US" sz="800" b="0" i="0" u="none" strike="noStrike" kern="0" cap="none" spc="0" normalizeH="0" baseline="0" noProof="0" dirty="0" smtClean="0">
                <a:ln>
                  <a:noFill/>
                </a:ln>
                <a:solidFill>
                  <a:srgbClr val="FFFFFF"/>
                </a:solidFill>
                <a:effectLst/>
                <a:uLnTx/>
                <a:uFillTx/>
                <a:latin typeface="Arial"/>
                <a:ea typeface="+mn-ea"/>
                <a:cs typeface="Arial"/>
              </a:rPr>
              <a:t>Thin Driver</a:t>
            </a:r>
            <a:endParaRPr kumimoji="0" lang="en-US" sz="800" b="0" i="0" u="none" strike="noStrike" kern="0" cap="none" spc="0" normalizeH="0" baseline="0" noProof="0" dirty="0">
              <a:ln>
                <a:noFill/>
              </a:ln>
              <a:solidFill>
                <a:srgbClr val="FFFFFF"/>
              </a:solidFill>
              <a:effectLst/>
              <a:uLnTx/>
              <a:uFillTx/>
              <a:latin typeface="Arial"/>
              <a:ea typeface="+mn-ea"/>
              <a:cs typeface="Arial"/>
            </a:endParaRPr>
          </a:p>
        </p:txBody>
      </p:sp>
      <p:pic>
        <p:nvPicPr>
          <p:cNvPr id="51" name="Picture 9" descr="appliance_25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9437" y="2255045"/>
            <a:ext cx="827619" cy="110349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08781581"/>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Server.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532444" y="2706685"/>
            <a:ext cx="1019113" cy="1267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p:txBody>
          <a:bodyPr/>
          <a:lstStyle/>
          <a:p>
            <a:r>
              <a:rPr lang="en-US" dirty="0">
                <a:solidFill>
                  <a:schemeClr val="tx1">
                    <a:lumMod val="50000"/>
                  </a:schemeClr>
                </a:solidFill>
              </a:rPr>
              <a:t>Deep Security </a:t>
            </a:r>
            <a:r>
              <a:rPr lang="en-US" dirty="0"/>
              <a:t>9 </a:t>
            </a:r>
            <a:r>
              <a:rPr lang="en-US" dirty="0">
                <a:solidFill>
                  <a:schemeClr val="tx1">
                    <a:lumMod val="60000"/>
                    <a:lumOff val="40000"/>
                  </a:schemeClr>
                </a:solidFill>
              </a:rPr>
              <a:t>– Multi-Tenancy</a:t>
            </a:r>
            <a:endParaRPr lang="en-US" dirty="0"/>
          </a:p>
        </p:txBody>
      </p:sp>
      <p:sp>
        <p:nvSpPr>
          <p:cNvPr id="19" name="Content Placeholder 2"/>
          <p:cNvSpPr txBox="1">
            <a:spLocks/>
          </p:cNvSpPr>
          <p:nvPr/>
        </p:nvSpPr>
        <p:spPr bwMode="auto">
          <a:xfrm>
            <a:off x="447041" y="1435947"/>
            <a:ext cx="5023595" cy="3914869"/>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lvl1pPr marL="231775" indent="-231775" algn="l" rtl="0" eaLnBrk="1" fontAlgn="base" hangingPunct="1">
              <a:lnSpc>
                <a:spcPct val="90000"/>
              </a:lnSpc>
              <a:spcBef>
                <a:spcPct val="50000"/>
              </a:spcBef>
              <a:spcAft>
                <a:spcPct val="0"/>
              </a:spcAft>
              <a:buClr>
                <a:schemeClr val="tx2"/>
              </a:buClr>
              <a:buChar char="•"/>
              <a:defRPr sz="2400">
                <a:solidFill>
                  <a:schemeClr val="tx1"/>
                </a:solidFill>
                <a:latin typeface="+mn-lt"/>
                <a:ea typeface="+mn-ea"/>
                <a:cs typeface="+mn-cs"/>
              </a:defRPr>
            </a:lvl1pPr>
            <a:lvl2pPr marL="574675" indent="-228600" algn="l" rtl="0" eaLnBrk="1" fontAlgn="base" hangingPunct="1">
              <a:lnSpc>
                <a:spcPct val="90000"/>
              </a:lnSpc>
              <a:spcBef>
                <a:spcPct val="25000"/>
              </a:spcBef>
              <a:spcAft>
                <a:spcPct val="0"/>
              </a:spcAft>
              <a:buClr>
                <a:schemeClr val="tx2"/>
              </a:buClr>
              <a:buChar char="–"/>
              <a:defRPr sz="2000">
                <a:solidFill>
                  <a:schemeClr val="tx1"/>
                </a:solidFill>
                <a:latin typeface="+mn-lt"/>
                <a:cs typeface="+mn-cs"/>
              </a:defRPr>
            </a:lvl2pPr>
            <a:lvl3pPr marL="860425" indent="-171450" algn="l" rtl="0" eaLnBrk="1" fontAlgn="base" hangingPunct="1">
              <a:lnSpc>
                <a:spcPct val="90000"/>
              </a:lnSpc>
              <a:spcBef>
                <a:spcPct val="25000"/>
              </a:spcBef>
              <a:spcAft>
                <a:spcPct val="0"/>
              </a:spcAft>
              <a:buClr>
                <a:schemeClr val="tx2"/>
              </a:buClr>
              <a:buChar char="•"/>
              <a:defRPr>
                <a:solidFill>
                  <a:schemeClr val="tx1"/>
                </a:solidFill>
                <a:latin typeface="+mn-lt"/>
                <a:cs typeface="+mn-cs"/>
              </a:defRPr>
            </a:lvl3pPr>
            <a:lvl4pPr marL="1146175" indent="-171450" algn="l" rtl="0" eaLnBrk="1" fontAlgn="base" hangingPunct="1">
              <a:lnSpc>
                <a:spcPct val="90000"/>
              </a:lnSpc>
              <a:spcBef>
                <a:spcPct val="25000"/>
              </a:spcBef>
              <a:spcAft>
                <a:spcPct val="0"/>
              </a:spcAft>
              <a:buClr>
                <a:schemeClr val="tx2"/>
              </a:buClr>
              <a:buChar char="–"/>
              <a:defRPr sz="1600">
                <a:solidFill>
                  <a:schemeClr val="tx1"/>
                </a:solidFill>
                <a:latin typeface="+mn-lt"/>
                <a:cs typeface="+mn-cs"/>
              </a:defRPr>
            </a:lvl4pPr>
            <a:lvl5pPr marL="1431925" indent="-171450" algn="l" rtl="0" eaLnBrk="1" fontAlgn="base" hangingPunct="1">
              <a:lnSpc>
                <a:spcPct val="90000"/>
              </a:lnSpc>
              <a:spcBef>
                <a:spcPct val="25000"/>
              </a:spcBef>
              <a:spcAft>
                <a:spcPct val="0"/>
              </a:spcAft>
              <a:buClr>
                <a:schemeClr val="tx2"/>
              </a:buClr>
              <a:buChar char="»"/>
              <a:defRPr sz="1600">
                <a:solidFill>
                  <a:schemeClr val="tx1"/>
                </a:solidFill>
                <a:latin typeface="+mn-lt"/>
                <a:cs typeface="+mn-cs"/>
              </a:defRPr>
            </a:lvl5pPr>
            <a:lvl6pPr marL="1889125" indent="-171450" algn="l" rtl="0" eaLnBrk="1" fontAlgn="base" hangingPunct="1">
              <a:lnSpc>
                <a:spcPct val="90000"/>
              </a:lnSpc>
              <a:spcBef>
                <a:spcPct val="25000"/>
              </a:spcBef>
              <a:spcAft>
                <a:spcPct val="0"/>
              </a:spcAft>
              <a:buClr>
                <a:schemeClr val="tx2"/>
              </a:buClr>
              <a:buChar char="»"/>
              <a:defRPr sz="1600">
                <a:solidFill>
                  <a:schemeClr val="tx1"/>
                </a:solidFill>
                <a:latin typeface="+mn-lt"/>
                <a:cs typeface="+mn-cs"/>
              </a:defRPr>
            </a:lvl6pPr>
            <a:lvl7pPr marL="2346325" indent="-171450" algn="l" rtl="0" eaLnBrk="1" fontAlgn="base" hangingPunct="1">
              <a:lnSpc>
                <a:spcPct val="90000"/>
              </a:lnSpc>
              <a:spcBef>
                <a:spcPct val="25000"/>
              </a:spcBef>
              <a:spcAft>
                <a:spcPct val="0"/>
              </a:spcAft>
              <a:buClr>
                <a:schemeClr val="tx2"/>
              </a:buClr>
              <a:buChar char="»"/>
              <a:defRPr sz="1600">
                <a:solidFill>
                  <a:schemeClr val="tx1"/>
                </a:solidFill>
                <a:latin typeface="+mn-lt"/>
                <a:cs typeface="+mn-cs"/>
              </a:defRPr>
            </a:lvl7pPr>
            <a:lvl8pPr marL="2803525" indent="-171450" algn="l" rtl="0" eaLnBrk="1" fontAlgn="base" hangingPunct="1">
              <a:lnSpc>
                <a:spcPct val="90000"/>
              </a:lnSpc>
              <a:spcBef>
                <a:spcPct val="25000"/>
              </a:spcBef>
              <a:spcAft>
                <a:spcPct val="0"/>
              </a:spcAft>
              <a:buClr>
                <a:schemeClr val="tx2"/>
              </a:buClr>
              <a:buChar char="»"/>
              <a:defRPr sz="1600">
                <a:solidFill>
                  <a:schemeClr val="tx1"/>
                </a:solidFill>
                <a:latin typeface="+mn-lt"/>
                <a:cs typeface="+mn-cs"/>
              </a:defRPr>
            </a:lvl8pPr>
            <a:lvl9pPr marL="3260725" indent="-171450" algn="l" rtl="0" eaLnBrk="1" fontAlgn="base" hangingPunct="1">
              <a:lnSpc>
                <a:spcPct val="90000"/>
              </a:lnSpc>
              <a:spcBef>
                <a:spcPct val="25000"/>
              </a:spcBef>
              <a:spcAft>
                <a:spcPct val="0"/>
              </a:spcAft>
              <a:buClr>
                <a:schemeClr val="tx2"/>
              </a:buClr>
              <a:buChar char="»"/>
              <a:defRPr sz="1600">
                <a:solidFill>
                  <a:schemeClr val="tx1"/>
                </a:solidFill>
                <a:latin typeface="+mn-lt"/>
                <a:cs typeface="+mn-cs"/>
              </a:defRPr>
            </a:lvl9pPr>
          </a:lstStyle>
          <a:p>
            <a:pPr marL="0" indent="0">
              <a:buNone/>
            </a:pPr>
            <a:r>
              <a:rPr lang="en-US" b="0" dirty="0" smtClean="0">
                <a:solidFill>
                  <a:srgbClr val="636466"/>
                </a:solidFill>
                <a:ea typeface="ＭＳ Ｐゴシック" pitchFamily="34" charset="-128"/>
              </a:rPr>
              <a:t>Powerful tools for running </a:t>
            </a:r>
            <a:br>
              <a:rPr lang="en-US" b="0" dirty="0" smtClean="0">
                <a:solidFill>
                  <a:srgbClr val="636466"/>
                </a:solidFill>
                <a:ea typeface="ＭＳ Ｐゴシック" pitchFamily="34" charset="-128"/>
              </a:rPr>
            </a:br>
            <a:r>
              <a:rPr lang="en-US" dirty="0" smtClean="0">
                <a:solidFill>
                  <a:srgbClr val="313233"/>
                </a:solidFill>
                <a:ea typeface="ＭＳ Ｐゴシック" pitchFamily="34" charset="-128"/>
              </a:rPr>
              <a:t>Deep Security as a Service</a:t>
            </a:r>
          </a:p>
          <a:p>
            <a:pPr marL="0" indent="0">
              <a:buNone/>
            </a:pPr>
            <a:r>
              <a:rPr lang="en-US" b="0" dirty="0" smtClean="0">
                <a:solidFill>
                  <a:srgbClr val="636466"/>
                </a:solidFill>
                <a:ea typeface="ＭＳ Ｐゴシック" pitchFamily="34" charset="-128"/>
              </a:rPr>
              <a:t>Each tenant has </a:t>
            </a:r>
            <a:r>
              <a:rPr lang="en-US" dirty="0" smtClean="0">
                <a:solidFill>
                  <a:schemeClr val="tx1">
                    <a:lumMod val="50000"/>
                  </a:schemeClr>
                </a:solidFill>
                <a:ea typeface="ＭＳ Ｐゴシック" pitchFamily="34" charset="-128"/>
              </a:rPr>
              <a:t>‘Virtual’ Deep Security Manager</a:t>
            </a:r>
          </a:p>
          <a:p>
            <a:pPr marL="0" indent="0">
              <a:buNone/>
            </a:pPr>
            <a:r>
              <a:rPr lang="en-US" b="0" dirty="0" smtClean="0">
                <a:solidFill>
                  <a:srgbClr val="636466"/>
                </a:solidFill>
                <a:ea typeface="ＭＳ Ｐゴシック" pitchFamily="34" charset="-128"/>
              </a:rPr>
              <a:t>Extensible and customizable</a:t>
            </a:r>
            <a:endParaRPr lang="en-US" b="0" dirty="0">
              <a:solidFill>
                <a:srgbClr val="636466"/>
              </a:solidFill>
              <a:ea typeface="ＭＳ Ｐゴシック" pitchFamily="34" charset="-128"/>
            </a:endParaRPr>
          </a:p>
          <a:p>
            <a:pPr marL="0" indent="0">
              <a:buNone/>
            </a:pPr>
            <a:r>
              <a:rPr lang="en-US" b="0" dirty="0" smtClean="0">
                <a:solidFill>
                  <a:srgbClr val="636466"/>
                </a:solidFill>
                <a:ea typeface="ＭＳ Ｐゴシック" pitchFamily="34" charset="-128"/>
              </a:rPr>
              <a:t>Available for </a:t>
            </a:r>
            <a:r>
              <a:rPr lang="en-US" dirty="0" smtClean="0">
                <a:solidFill>
                  <a:srgbClr val="313233"/>
                </a:solidFill>
                <a:ea typeface="ＭＳ Ｐゴシック" pitchFamily="34" charset="-128"/>
              </a:rPr>
              <a:t>Service Providers and Enterprises</a:t>
            </a:r>
          </a:p>
          <a:p>
            <a:endParaRPr lang="en-US" sz="2800" b="0" dirty="0">
              <a:ea typeface="ＭＳ Ｐゴシック" pitchFamily="34" charset="-128"/>
            </a:endParaRPr>
          </a:p>
        </p:txBody>
      </p:sp>
      <p:pic>
        <p:nvPicPr>
          <p:cNvPr id="6" name="Picture 5" descr="manager2_256.png"/>
          <p:cNvPicPr>
            <a:picLocks noChangeAspect="1"/>
          </p:cNvPicPr>
          <p:nvPr/>
        </p:nvPicPr>
        <p:blipFill>
          <a:blip r:embed="rId4" cstate="print">
            <a:alphaModFix/>
            <a:extLst>
              <a:ext uri="{28A0092B-C50C-407E-A947-70E740481C1C}">
                <a14:useLocalDpi xmlns:a14="http://schemas.microsoft.com/office/drawing/2010/main" val="0"/>
              </a:ext>
            </a:extLst>
          </a:blip>
          <a:stretch>
            <a:fillRect/>
          </a:stretch>
        </p:blipFill>
        <p:spPr>
          <a:xfrm>
            <a:off x="6562218" y="2962207"/>
            <a:ext cx="690218" cy="640935"/>
          </a:xfrm>
          <a:prstGeom prst="rect">
            <a:avLst/>
          </a:prstGeom>
          <a:effectLst>
            <a:outerShdw blurRad="50800" dist="38100" dir="2700000" algn="tl" rotWithShape="0">
              <a:prstClr val="black">
                <a:alpha val="40000"/>
              </a:prstClr>
            </a:outerShdw>
          </a:effectLst>
          <a:scene3d>
            <a:camera prst="perspectiveFront" fov="7200000">
              <a:rot lat="420000" lon="1440000" rev="0"/>
            </a:camera>
            <a:lightRig rig="threePt" dir="t"/>
          </a:scene3d>
        </p:spPr>
      </p:pic>
      <p:pic>
        <p:nvPicPr>
          <p:cNvPr id="13" name="Picture 12" descr="manager2_256.png"/>
          <p:cNvPicPr>
            <a:picLocks noChangeAspect="1"/>
          </p:cNvPicPr>
          <p:nvPr/>
        </p:nvPicPr>
        <p:blipFill>
          <a:blip r:embed="rId5" cstate="print">
            <a:alphaModFix amt="92000"/>
            <a:extLst>
              <a:ext uri="{28A0092B-C50C-407E-A947-70E740481C1C}">
                <a14:useLocalDpi xmlns:a14="http://schemas.microsoft.com/office/drawing/2010/main" val="0"/>
              </a:ext>
            </a:extLst>
          </a:blip>
          <a:stretch>
            <a:fillRect/>
          </a:stretch>
        </p:blipFill>
        <p:spPr>
          <a:xfrm>
            <a:off x="7646871" y="4361666"/>
            <a:ext cx="824239" cy="765387"/>
          </a:xfrm>
          <a:prstGeom prst="rect">
            <a:avLst/>
          </a:prstGeom>
          <a:effectLst>
            <a:outerShdw blurRad="50800" dist="38100" dir="2700000" algn="tl" rotWithShape="0">
              <a:prstClr val="black">
                <a:alpha val="40000"/>
              </a:prstClr>
            </a:outerShdw>
          </a:effectLst>
          <a:scene3d>
            <a:camera prst="perspectiveFront" fov="7200000">
              <a:rot lat="420000" lon="1440000" rev="0"/>
            </a:camera>
            <a:lightRig rig="threePt" dir="t"/>
          </a:scene3d>
        </p:spPr>
      </p:pic>
      <p:pic>
        <p:nvPicPr>
          <p:cNvPr id="15" name="Picture 14" descr="manager2_256.png"/>
          <p:cNvPicPr>
            <a:picLocks noChangeAspect="1"/>
          </p:cNvPicPr>
          <p:nvPr/>
        </p:nvPicPr>
        <p:blipFill>
          <a:blip r:embed="rId5" cstate="print">
            <a:alphaModFix amt="92000"/>
            <a:extLst>
              <a:ext uri="{28A0092B-C50C-407E-A947-70E740481C1C}">
                <a14:useLocalDpi xmlns:a14="http://schemas.microsoft.com/office/drawing/2010/main" val="0"/>
              </a:ext>
            </a:extLst>
          </a:blip>
          <a:stretch>
            <a:fillRect/>
          </a:stretch>
        </p:blipFill>
        <p:spPr>
          <a:xfrm>
            <a:off x="7797648" y="2843806"/>
            <a:ext cx="824239" cy="765387"/>
          </a:xfrm>
          <a:prstGeom prst="rect">
            <a:avLst/>
          </a:prstGeom>
          <a:effectLst>
            <a:outerShdw blurRad="50800" dist="38100" dir="2700000" algn="tl" rotWithShape="0">
              <a:prstClr val="black">
                <a:alpha val="40000"/>
              </a:prstClr>
            </a:outerShdw>
          </a:effectLst>
          <a:scene3d>
            <a:camera prst="perspectiveFront" fov="7200000">
              <a:rot lat="420000" lon="1440000" rev="0"/>
            </a:camera>
            <a:lightRig rig="threePt" dir="t"/>
          </a:scene3d>
        </p:spPr>
      </p:pic>
      <p:pic>
        <p:nvPicPr>
          <p:cNvPr id="16" name="Picture 15" descr="manager2_256.png"/>
          <p:cNvPicPr>
            <a:picLocks noChangeAspect="1"/>
          </p:cNvPicPr>
          <p:nvPr/>
        </p:nvPicPr>
        <p:blipFill>
          <a:blip r:embed="rId5" cstate="print">
            <a:alphaModFix amt="92000"/>
            <a:extLst>
              <a:ext uri="{28A0092B-C50C-407E-A947-70E740481C1C}">
                <a14:useLocalDpi xmlns:a14="http://schemas.microsoft.com/office/drawing/2010/main" val="0"/>
              </a:ext>
            </a:extLst>
          </a:blip>
          <a:stretch>
            <a:fillRect/>
          </a:stretch>
        </p:blipFill>
        <p:spPr>
          <a:xfrm>
            <a:off x="7479359" y="1519388"/>
            <a:ext cx="824239" cy="765387"/>
          </a:xfrm>
          <a:prstGeom prst="rect">
            <a:avLst/>
          </a:prstGeom>
          <a:effectLst>
            <a:outerShdw blurRad="50800" dist="38100" dir="2700000" algn="tl" rotWithShape="0">
              <a:prstClr val="black">
                <a:alpha val="40000"/>
              </a:prstClr>
            </a:outerShdw>
          </a:effectLst>
          <a:scene3d>
            <a:camera prst="perspectiveFront" fov="7200000">
              <a:rot lat="420000" lon="1440000" rev="0"/>
            </a:camera>
            <a:lightRig rig="threePt" dir="t"/>
          </a:scene3d>
        </p:spPr>
      </p:pic>
      <p:pic>
        <p:nvPicPr>
          <p:cNvPr id="17" name="Picture 16" descr="manager2_256.png"/>
          <p:cNvPicPr>
            <a:picLocks noChangeAspect="1"/>
          </p:cNvPicPr>
          <p:nvPr/>
        </p:nvPicPr>
        <p:blipFill>
          <a:blip r:embed="rId5" cstate="print">
            <a:alphaModFix amt="92000"/>
            <a:extLst>
              <a:ext uri="{28A0092B-C50C-407E-A947-70E740481C1C}">
                <a14:useLocalDpi xmlns:a14="http://schemas.microsoft.com/office/drawing/2010/main" val="0"/>
              </a:ext>
            </a:extLst>
          </a:blip>
          <a:stretch>
            <a:fillRect/>
          </a:stretch>
        </p:blipFill>
        <p:spPr>
          <a:xfrm>
            <a:off x="5527087" y="4364618"/>
            <a:ext cx="824239" cy="765387"/>
          </a:xfrm>
          <a:prstGeom prst="rect">
            <a:avLst/>
          </a:prstGeom>
          <a:effectLst>
            <a:outerShdw blurRad="50800" dist="38100" dir="2700000" algn="tl" rotWithShape="0">
              <a:prstClr val="black">
                <a:alpha val="40000"/>
              </a:prstClr>
            </a:outerShdw>
          </a:effectLst>
          <a:scene3d>
            <a:camera prst="perspectiveFront" fov="7200000">
              <a:rot lat="420000" lon="1440000" rev="0"/>
            </a:camera>
            <a:lightRig rig="threePt" dir="t"/>
          </a:scene3d>
        </p:spPr>
      </p:pic>
      <p:pic>
        <p:nvPicPr>
          <p:cNvPr id="18" name="Picture 17" descr="manager2_256.png"/>
          <p:cNvPicPr>
            <a:picLocks noChangeAspect="1"/>
          </p:cNvPicPr>
          <p:nvPr/>
        </p:nvPicPr>
        <p:blipFill>
          <a:blip r:embed="rId5" cstate="print">
            <a:alphaModFix amt="92000"/>
            <a:extLst>
              <a:ext uri="{28A0092B-C50C-407E-A947-70E740481C1C}">
                <a14:useLocalDpi xmlns:a14="http://schemas.microsoft.com/office/drawing/2010/main" val="0"/>
              </a:ext>
            </a:extLst>
          </a:blip>
          <a:stretch>
            <a:fillRect/>
          </a:stretch>
        </p:blipFill>
        <p:spPr>
          <a:xfrm>
            <a:off x="5150780" y="3032889"/>
            <a:ext cx="824239" cy="765387"/>
          </a:xfrm>
          <a:prstGeom prst="rect">
            <a:avLst/>
          </a:prstGeom>
          <a:effectLst>
            <a:outerShdw blurRad="50800" dist="38100" dir="2700000" algn="tl" rotWithShape="0">
              <a:prstClr val="black">
                <a:alpha val="40000"/>
              </a:prstClr>
            </a:outerShdw>
          </a:effectLst>
          <a:scene3d>
            <a:camera prst="perspectiveFront" fov="7200000">
              <a:rot lat="420000" lon="1440000" rev="0"/>
            </a:camera>
            <a:lightRig rig="threePt" dir="t"/>
          </a:scene3d>
        </p:spPr>
      </p:pic>
      <p:pic>
        <p:nvPicPr>
          <p:cNvPr id="20" name="Picture 19" descr="manager2_256.png"/>
          <p:cNvPicPr>
            <a:picLocks noChangeAspect="1"/>
          </p:cNvPicPr>
          <p:nvPr/>
        </p:nvPicPr>
        <p:blipFill>
          <a:blip r:embed="rId5" cstate="print">
            <a:alphaModFix amt="92000"/>
            <a:extLst>
              <a:ext uri="{28A0092B-C50C-407E-A947-70E740481C1C}">
                <a14:useLocalDpi xmlns:a14="http://schemas.microsoft.com/office/drawing/2010/main" val="0"/>
              </a:ext>
            </a:extLst>
          </a:blip>
          <a:stretch>
            <a:fillRect/>
          </a:stretch>
        </p:blipFill>
        <p:spPr>
          <a:xfrm>
            <a:off x="5454750" y="1592815"/>
            <a:ext cx="824239" cy="765387"/>
          </a:xfrm>
          <a:prstGeom prst="rect">
            <a:avLst/>
          </a:prstGeom>
          <a:ln>
            <a:noFill/>
          </a:ln>
          <a:effectLst>
            <a:outerShdw blurRad="50800" dist="38100" dir="2700000" algn="tl" rotWithShape="0">
              <a:prstClr val="black">
                <a:alpha val="40000"/>
              </a:prstClr>
            </a:outerShdw>
          </a:effectLst>
          <a:scene3d>
            <a:camera prst="perspectiveFront" fov="7200000">
              <a:rot lat="420000" lon="1440000" rev="0"/>
            </a:camera>
            <a:lightRig rig="threePt" dir="t"/>
          </a:scene3d>
        </p:spPr>
      </p:pic>
      <p:sp>
        <p:nvSpPr>
          <p:cNvPr id="2" name="Left-Right Arrow 1"/>
          <p:cNvSpPr/>
          <p:nvPr/>
        </p:nvSpPr>
        <p:spPr bwMode="auto">
          <a:xfrm rot="2776132">
            <a:off x="6131711" y="2436988"/>
            <a:ext cx="524043" cy="265412"/>
          </a:xfrm>
          <a:prstGeom prst="leftRightArrow">
            <a:avLst>
              <a:gd name="adj1" fmla="val 50000"/>
              <a:gd name="adj2" fmla="val 36668"/>
            </a:avLst>
          </a:prstGeom>
          <a:solidFill>
            <a:schemeClr val="accent1">
              <a:lumMod val="60000"/>
              <a:lumOff val="40000"/>
            </a:schemeClr>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chemeClr val="tx1"/>
              </a:solidFill>
              <a:effectLst/>
              <a:latin typeface="Arial" charset="0"/>
              <a:cs typeface="Arial" charset="0"/>
            </a:endParaRPr>
          </a:p>
        </p:txBody>
      </p:sp>
      <p:sp>
        <p:nvSpPr>
          <p:cNvPr id="21" name="Left-Right Arrow 20"/>
          <p:cNvSpPr/>
          <p:nvPr/>
        </p:nvSpPr>
        <p:spPr bwMode="auto">
          <a:xfrm rot="7614605">
            <a:off x="7163859" y="2370224"/>
            <a:ext cx="524043" cy="265412"/>
          </a:xfrm>
          <a:prstGeom prst="leftRightArrow">
            <a:avLst>
              <a:gd name="adj1" fmla="val 50000"/>
              <a:gd name="adj2" fmla="val 36668"/>
            </a:avLst>
          </a:prstGeom>
          <a:solidFill>
            <a:schemeClr val="accent1">
              <a:lumMod val="60000"/>
              <a:lumOff val="40000"/>
            </a:schemeClr>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chemeClr val="tx1"/>
              </a:solidFill>
              <a:effectLst/>
              <a:latin typeface="Arial" charset="0"/>
              <a:cs typeface="Arial" charset="0"/>
            </a:endParaRPr>
          </a:p>
        </p:txBody>
      </p:sp>
      <p:sp>
        <p:nvSpPr>
          <p:cNvPr id="22" name="Left-Right Arrow 21"/>
          <p:cNvSpPr/>
          <p:nvPr/>
        </p:nvSpPr>
        <p:spPr bwMode="auto">
          <a:xfrm rot="10250900">
            <a:off x="7271100" y="3139454"/>
            <a:ext cx="564338" cy="246461"/>
          </a:xfrm>
          <a:prstGeom prst="leftRightArrow">
            <a:avLst>
              <a:gd name="adj1" fmla="val 50000"/>
              <a:gd name="adj2" fmla="val 36668"/>
            </a:avLst>
          </a:prstGeom>
          <a:solidFill>
            <a:schemeClr val="accent1">
              <a:lumMod val="60000"/>
              <a:lumOff val="40000"/>
            </a:schemeClr>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chemeClr val="tx1"/>
              </a:solidFill>
              <a:effectLst/>
              <a:latin typeface="Arial" charset="0"/>
              <a:cs typeface="Arial" charset="0"/>
            </a:endParaRPr>
          </a:p>
        </p:txBody>
      </p:sp>
      <p:sp>
        <p:nvSpPr>
          <p:cNvPr id="23" name="Left-Right Arrow 22"/>
          <p:cNvSpPr/>
          <p:nvPr/>
        </p:nvSpPr>
        <p:spPr bwMode="auto">
          <a:xfrm rot="13440571">
            <a:off x="7227704" y="4042505"/>
            <a:ext cx="564338" cy="246461"/>
          </a:xfrm>
          <a:prstGeom prst="leftRightArrow">
            <a:avLst>
              <a:gd name="adj1" fmla="val 50000"/>
              <a:gd name="adj2" fmla="val 36668"/>
            </a:avLst>
          </a:prstGeom>
          <a:solidFill>
            <a:schemeClr val="accent1">
              <a:lumMod val="60000"/>
              <a:lumOff val="40000"/>
            </a:schemeClr>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chemeClr val="tx1"/>
              </a:solidFill>
              <a:effectLst/>
              <a:latin typeface="Arial" charset="0"/>
              <a:cs typeface="Arial" charset="0"/>
            </a:endParaRPr>
          </a:p>
        </p:txBody>
      </p:sp>
      <p:sp>
        <p:nvSpPr>
          <p:cNvPr id="24" name="Left-Right Arrow 23"/>
          <p:cNvSpPr/>
          <p:nvPr/>
        </p:nvSpPr>
        <p:spPr bwMode="auto">
          <a:xfrm rot="18204260">
            <a:off x="6192058" y="4005800"/>
            <a:ext cx="524043" cy="265412"/>
          </a:xfrm>
          <a:prstGeom prst="leftRightArrow">
            <a:avLst>
              <a:gd name="adj1" fmla="val 50000"/>
              <a:gd name="adj2" fmla="val 36668"/>
            </a:avLst>
          </a:prstGeom>
          <a:solidFill>
            <a:schemeClr val="accent1">
              <a:lumMod val="60000"/>
              <a:lumOff val="40000"/>
            </a:schemeClr>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chemeClr val="tx1"/>
              </a:solidFill>
              <a:effectLst/>
              <a:latin typeface="Arial" charset="0"/>
              <a:cs typeface="Arial" charset="0"/>
            </a:endParaRPr>
          </a:p>
        </p:txBody>
      </p:sp>
      <p:sp>
        <p:nvSpPr>
          <p:cNvPr id="25" name="Left-Right Arrow 24"/>
          <p:cNvSpPr/>
          <p:nvPr/>
        </p:nvSpPr>
        <p:spPr bwMode="auto">
          <a:xfrm rot="21359437">
            <a:off x="5947176" y="3247485"/>
            <a:ext cx="564338" cy="246461"/>
          </a:xfrm>
          <a:prstGeom prst="leftRightArrow">
            <a:avLst>
              <a:gd name="adj1" fmla="val 50000"/>
              <a:gd name="adj2" fmla="val 36668"/>
            </a:avLst>
          </a:prstGeom>
          <a:solidFill>
            <a:schemeClr val="accent1">
              <a:lumMod val="60000"/>
              <a:lumOff val="40000"/>
            </a:schemeClr>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11363336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0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2000"/>
                                        <p:tgtEl>
                                          <p:spTgt spid="2"/>
                                        </p:tgtEl>
                                      </p:cBhvr>
                                    </p:animEffect>
                                  </p:childTnLst>
                                </p:cTn>
                              </p:par>
                              <p:par>
                                <p:cTn id="11" presetID="10" presetClass="entr" presetSubtype="0" fill="hold" nodeType="withEffect">
                                  <p:stCondLst>
                                    <p:cond delay="20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2000"/>
                                        <p:tgtEl>
                                          <p:spTgt spid="16"/>
                                        </p:tgtEl>
                                      </p:cBhvr>
                                    </p:animEffect>
                                  </p:childTnLst>
                                </p:cTn>
                              </p:par>
                              <p:par>
                                <p:cTn id="14" presetID="10" presetClass="entr" presetSubtype="0" fill="hold" grpId="0" nodeType="withEffect">
                                  <p:stCondLst>
                                    <p:cond delay="20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2000"/>
                                        <p:tgtEl>
                                          <p:spTgt spid="21"/>
                                        </p:tgtEl>
                                      </p:cBhvr>
                                    </p:animEffect>
                                  </p:childTnLst>
                                </p:cTn>
                              </p:par>
                              <p:par>
                                <p:cTn id="17" presetID="10" presetClass="entr" presetSubtype="0" fill="hold" nodeType="withEffect">
                                  <p:stCondLst>
                                    <p:cond delay="40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2000"/>
                                        <p:tgtEl>
                                          <p:spTgt spid="15"/>
                                        </p:tgtEl>
                                      </p:cBhvr>
                                    </p:animEffect>
                                  </p:childTnLst>
                                </p:cTn>
                              </p:par>
                              <p:par>
                                <p:cTn id="20" presetID="10" presetClass="entr" presetSubtype="0" fill="hold" grpId="0" nodeType="withEffect">
                                  <p:stCondLst>
                                    <p:cond delay="400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2000"/>
                                        <p:tgtEl>
                                          <p:spTgt spid="22"/>
                                        </p:tgtEl>
                                      </p:cBhvr>
                                    </p:animEffect>
                                  </p:childTnLst>
                                </p:cTn>
                              </p:par>
                              <p:par>
                                <p:cTn id="23" presetID="10" presetClass="entr" presetSubtype="0" fill="hold" nodeType="withEffect">
                                  <p:stCondLst>
                                    <p:cond delay="60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2000"/>
                                        <p:tgtEl>
                                          <p:spTgt spid="13"/>
                                        </p:tgtEl>
                                      </p:cBhvr>
                                    </p:animEffect>
                                  </p:childTnLst>
                                </p:cTn>
                              </p:par>
                              <p:par>
                                <p:cTn id="26" presetID="10" presetClass="entr" presetSubtype="0" fill="hold" grpId="0" nodeType="withEffect">
                                  <p:stCondLst>
                                    <p:cond delay="600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2000"/>
                                        <p:tgtEl>
                                          <p:spTgt spid="23"/>
                                        </p:tgtEl>
                                      </p:cBhvr>
                                    </p:animEffect>
                                  </p:childTnLst>
                                </p:cTn>
                              </p:par>
                              <p:par>
                                <p:cTn id="29" presetID="10" presetClass="entr" presetSubtype="0" fill="hold" nodeType="withEffect">
                                  <p:stCondLst>
                                    <p:cond delay="80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2000"/>
                                        <p:tgtEl>
                                          <p:spTgt spid="17"/>
                                        </p:tgtEl>
                                      </p:cBhvr>
                                    </p:animEffect>
                                  </p:childTnLst>
                                </p:cTn>
                              </p:par>
                              <p:par>
                                <p:cTn id="32" presetID="10" presetClass="entr" presetSubtype="0" fill="hold" grpId="0" nodeType="withEffect">
                                  <p:stCondLst>
                                    <p:cond delay="800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2000"/>
                                        <p:tgtEl>
                                          <p:spTgt spid="24"/>
                                        </p:tgtEl>
                                      </p:cBhvr>
                                    </p:animEffect>
                                  </p:childTnLst>
                                </p:cTn>
                              </p:par>
                              <p:par>
                                <p:cTn id="35" presetID="10" presetClass="entr" presetSubtype="0" fill="hold" nodeType="withEffect">
                                  <p:stCondLst>
                                    <p:cond delay="1000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2000"/>
                                        <p:tgtEl>
                                          <p:spTgt spid="18"/>
                                        </p:tgtEl>
                                      </p:cBhvr>
                                    </p:animEffect>
                                  </p:childTnLst>
                                </p:cTn>
                              </p:par>
                              <p:par>
                                <p:cTn id="38" presetID="10" presetClass="entr" presetSubtype="0" fill="hold" grpId="0" nodeType="withEffect">
                                  <p:stCondLst>
                                    <p:cond delay="1000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animBg="1"/>
      <p:bldP spid="22" grpId="0" animBg="1"/>
      <p:bldP spid="23" grpId="0" animBg="1"/>
      <p:bldP spid="24" grpId="0" animBg="1"/>
      <p:bldP spid="2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38151" y="3725333"/>
            <a:ext cx="8027933" cy="1997535"/>
          </a:xfrm>
        </p:spPr>
        <p:txBody>
          <a:bodyPr>
            <a:normAutofit fontScale="92500" lnSpcReduction="10000"/>
          </a:bodyPr>
          <a:lstStyle/>
          <a:p>
            <a:pPr marL="0" indent="0">
              <a:buNone/>
            </a:pPr>
            <a:r>
              <a:rPr lang="en-US" b="1" dirty="0">
                <a:solidFill>
                  <a:srgbClr val="313233"/>
                </a:solidFill>
                <a:ea typeface="ＭＳ Ｐゴシック" pitchFamily="34" charset="-128"/>
              </a:rPr>
              <a:t>Amazon Web Services</a:t>
            </a:r>
            <a:r>
              <a:rPr lang="en-US" dirty="0">
                <a:ea typeface="ＭＳ Ｐゴシック" pitchFamily="34" charset="-128"/>
              </a:rPr>
              <a:t> and </a:t>
            </a:r>
            <a:r>
              <a:rPr lang="en-US" b="1" dirty="0">
                <a:solidFill>
                  <a:srgbClr val="313233"/>
                </a:solidFill>
                <a:ea typeface="ＭＳ Ｐゴシック" pitchFamily="34" charset="-128"/>
              </a:rPr>
              <a:t>vCloud</a:t>
            </a:r>
            <a:r>
              <a:rPr lang="en-US" dirty="0">
                <a:ea typeface="ＭＳ Ｐゴシック" pitchFamily="34" charset="-128"/>
              </a:rPr>
              <a:t> Support</a:t>
            </a:r>
          </a:p>
          <a:p>
            <a:pPr marL="0" indent="0">
              <a:buNone/>
            </a:pPr>
            <a:r>
              <a:rPr lang="en-US" b="1" dirty="0" smtClean="0">
                <a:solidFill>
                  <a:srgbClr val="313233"/>
                </a:solidFill>
                <a:ea typeface="ＭＳ Ｐゴシック" pitchFamily="34" charset="-128"/>
              </a:rPr>
              <a:t>Adaptive security </a:t>
            </a:r>
            <a:r>
              <a:rPr lang="en-US" b="1" dirty="0">
                <a:solidFill>
                  <a:srgbClr val="313233"/>
                </a:solidFill>
                <a:ea typeface="ＭＳ Ｐゴシック" pitchFamily="34" charset="-128"/>
              </a:rPr>
              <a:t>policy</a:t>
            </a:r>
            <a:r>
              <a:rPr lang="en-US" dirty="0">
                <a:ea typeface="ＭＳ Ｐゴシック" pitchFamily="34" charset="-128"/>
              </a:rPr>
              <a:t> across </a:t>
            </a:r>
            <a:r>
              <a:rPr lang="en-US" dirty="0" smtClean="0">
                <a:ea typeface="ＭＳ Ｐゴシック" pitchFamily="34" charset="-128"/>
              </a:rPr>
              <a:t>hybrid cloud assets</a:t>
            </a:r>
            <a:endParaRPr lang="en-US" dirty="0">
              <a:ea typeface="ＭＳ Ｐゴシック" pitchFamily="34" charset="-128"/>
            </a:endParaRPr>
          </a:p>
          <a:p>
            <a:pPr marL="0" indent="0">
              <a:buNone/>
            </a:pPr>
            <a:r>
              <a:rPr lang="en-US" b="1" dirty="0">
                <a:solidFill>
                  <a:schemeClr val="tx1">
                    <a:lumMod val="50000"/>
                  </a:schemeClr>
                </a:solidFill>
                <a:ea typeface="ＭＳ Ｐゴシック" pitchFamily="34" charset="-128"/>
              </a:rPr>
              <a:t>Instant and automatic protection </a:t>
            </a:r>
            <a:r>
              <a:rPr lang="en-US" dirty="0">
                <a:ea typeface="ＭＳ Ｐゴシック" pitchFamily="34" charset="-128"/>
              </a:rPr>
              <a:t>for </a:t>
            </a:r>
            <a:r>
              <a:rPr lang="en-US" dirty="0" smtClean="0">
                <a:ea typeface="ＭＳ Ｐゴシック" pitchFamily="34" charset="-128"/>
              </a:rPr>
              <a:t>workloads</a:t>
            </a:r>
            <a:endParaRPr lang="en-US" dirty="0">
              <a:ea typeface="ＭＳ Ｐゴシック" pitchFamily="34" charset="-128"/>
            </a:endParaRPr>
          </a:p>
          <a:p>
            <a:endParaRPr lang="en-US" dirty="0"/>
          </a:p>
        </p:txBody>
      </p:sp>
      <p:sp>
        <p:nvSpPr>
          <p:cNvPr id="3" name="Title 2"/>
          <p:cNvSpPr>
            <a:spLocks noGrp="1"/>
          </p:cNvSpPr>
          <p:nvPr>
            <p:ph type="title"/>
          </p:nvPr>
        </p:nvSpPr>
        <p:spPr/>
        <p:txBody>
          <a:bodyPr/>
          <a:lstStyle/>
          <a:p>
            <a:r>
              <a:rPr lang="en-US" dirty="0">
                <a:solidFill>
                  <a:schemeClr val="tx1">
                    <a:lumMod val="50000"/>
                  </a:schemeClr>
                </a:solidFill>
              </a:rPr>
              <a:t>Deep Security </a:t>
            </a:r>
            <a:r>
              <a:rPr lang="en-US" dirty="0"/>
              <a:t>9 </a:t>
            </a:r>
            <a:r>
              <a:rPr lang="en-US" dirty="0">
                <a:solidFill>
                  <a:schemeClr val="tx1">
                    <a:lumMod val="60000"/>
                    <a:lumOff val="40000"/>
                  </a:schemeClr>
                </a:solidFill>
              </a:rPr>
              <a:t>– Cloud Support</a:t>
            </a:r>
            <a:endParaRPr lang="en-US" dirty="0"/>
          </a:p>
        </p:txBody>
      </p:sp>
      <p:sp>
        <p:nvSpPr>
          <p:cNvPr id="6" name="Moon 5"/>
          <p:cNvSpPr/>
          <p:nvPr/>
        </p:nvSpPr>
        <p:spPr bwMode="auto">
          <a:xfrm rot="5400000">
            <a:off x="2381131" y="-778559"/>
            <a:ext cx="2070100" cy="6104221"/>
          </a:xfrm>
          <a:prstGeom prst="moon">
            <a:avLst>
              <a:gd name="adj" fmla="val 21514"/>
            </a:avLst>
          </a:prstGeom>
          <a:gradFill flip="none" rotWithShape="1">
            <a:gsLst>
              <a:gs pos="0">
                <a:schemeClr val="accent1">
                  <a:lumMod val="60000"/>
                  <a:lumOff val="40000"/>
                </a:schemeClr>
              </a:gs>
              <a:gs pos="100000">
                <a:schemeClr val="bg1"/>
              </a:gs>
              <a:gs pos="30000">
                <a:schemeClr val="accent1">
                  <a:lumMod val="60000"/>
                  <a:lumOff val="40000"/>
                </a:schemeClr>
              </a:gs>
              <a:gs pos="66000">
                <a:schemeClr val="accent1">
                  <a:lumMod val="20000"/>
                  <a:lumOff val="80000"/>
                </a:schemeClr>
              </a:gs>
            </a:gsLst>
            <a:lin ang="0" scaled="1"/>
            <a:tileRect/>
          </a:gradFill>
          <a:ln w="6350" cap="flat" cmpd="sng" algn="ctr">
            <a:noFill/>
            <a:prstDash val="solid"/>
            <a:round/>
            <a:headEnd type="none" w="med" len="med"/>
            <a:tailEnd type="none" w="med" len="med"/>
          </a:ln>
          <a:effectLst/>
        </p:spPr>
        <p:txBody>
          <a:bodyPr vert="vert270" wrap="square" lIns="91440" tIns="45720" rIns="18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cs typeface="Arial" charset="0"/>
              </a:rPr>
              <a:t>Data Center</a:t>
            </a:r>
          </a:p>
        </p:txBody>
      </p:sp>
      <p:grpSp>
        <p:nvGrpSpPr>
          <p:cNvPr id="7" name="Group 6"/>
          <p:cNvGrpSpPr/>
          <p:nvPr/>
        </p:nvGrpSpPr>
        <p:grpSpPr>
          <a:xfrm>
            <a:off x="840945" y="1887877"/>
            <a:ext cx="1121408" cy="1335314"/>
            <a:chOff x="1064403" y="1498603"/>
            <a:chExt cx="1337526" cy="1436221"/>
          </a:xfrm>
        </p:grpSpPr>
        <p:grpSp>
          <p:nvGrpSpPr>
            <p:cNvPr id="8" name="Group 7"/>
            <p:cNvGrpSpPr>
              <a:grpSpLocks/>
            </p:cNvGrpSpPr>
            <p:nvPr/>
          </p:nvGrpSpPr>
          <p:grpSpPr bwMode="auto">
            <a:xfrm>
              <a:off x="1350117" y="1498603"/>
              <a:ext cx="872383" cy="1092197"/>
              <a:chOff x="755132" y="1917365"/>
              <a:chExt cx="727383" cy="910827"/>
            </a:xfrm>
          </p:grpSpPr>
          <p:pic>
            <p:nvPicPr>
              <p:cNvPr id="10" name="Picture 9" descr="Server.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85295" y="1917365"/>
                <a:ext cx="362383" cy="583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3" descr="icon_computer_noshadow"/>
              <p:cNvPicPr>
                <a:picLocks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55132" y="2372924"/>
                <a:ext cx="727383" cy="455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ext Box 21"/>
            <p:cNvSpPr txBox="1">
              <a:spLocks noChangeArrowheads="1"/>
            </p:cNvSpPr>
            <p:nvPr/>
          </p:nvSpPr>
          <p:spPr bwMode="auto">
            <a:xfrm>
              <a:off x="1064403" y="2562410"/>
              <a:ext cx="1337526" cy="37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spAutoFit/>
            </a:bodyPr>
            <a:lstStyle>
              <a:lvl1pPr eaLnBrk="0" hangingPunct="0">
                <a:defRPr sz="1600" b="1">
                  <a:solidFill>
                    <a:schemeClr val="tx1"/>
                  </a:solidFill>
                  <a:latin typeface="Arial" charset="0"/>
                  <a:ea typeface="MS PGothic" charset="0"/>
                  <a:cs typeface="MS PGothic" charset="0"/>
                </a:defRPr>
              </a:lvl1pPr>
              <a:lvl2pPr marL="742950" indent="-285750" eaLnBrk="0" hangingPunct="0">
                <a:defRPr sz="1600" b="1">
                  <a:solidFill>
                    <a:schemeClr val="tx1"/>
                  </a:solidFill>
                  <a:latin typeface="Arial" charset="0"/>
                  <a:ea typeface="MS PGothic" charset="0"/>
                  <a:cs typeface="MS PGothic" charset="0"/>
                </a:defRPr>
              </a:lvl2pPr>
              <a:lvl3pPr marL="1143000" indent="-228600" eaLnBrk="0" hangingPunct="0">
                <a:defRPr sz="1600" b="1">
                  <a:solidFill>
                    <a:schemeClr val="tx1"/>
                  </a:solidFill>
                  <a:latin typeface="Arial" charset="0"/>
                  <a:ea typeface="MS PGothic" charset="0"/>
                  <a:cs typeface="MS PGothic" charset="0"/>
                </a:defRPr>
              </a:lvl3pPr>
              <a:lvl4pPr marL="1600200" indent="-228600" eaLnBrk="0" hangingPunct="0">
                <a:defRPr sz="1600" b="1">
                  <a:solidFill>
                    <a:schemeClr val="tx1"/>
                  </a:solidFill>
                  <a:latin typeface="Arial" charset="0"/>
                  <a:ea typeface="MS PGothic" charset="0"/>
                  <a:cs typeface="MS PGothic" charset="0"/>
                </a:defRPr>
              </a:lvl4pPr>
              <a:lvl5pPr marL="2057400" indent="-228600" eaLnBrk="0" hangingPunct="0">
                <a:defRPr sz="1600" b="1">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1600" b="1">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1600" b="1">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1600" b="1">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1600" b="1">
                  <a:solidFill>
                    <a:schemeClr val="tx1"/>
                  </a:solidFill>
                  <a:latin typeface="Arial" charset="0"/>
                  <a:ea typeface="MS PGothic" charset="0"/>
                  <a:cs typeface="MS PGothic" charset="0"/>
                </a:defRPr>
              </a:lvl9pPr>
            </a:lstStyle>
            <a:p>
              <a:pPr algn="ctr">
                <a:lnSpc>
                  <a:spcPct val="90000"/>
                </a:lnSpc>
              </a:pPr>
              <a:r>
                <a:rPr lang="en-US" sz="1800" dirty="0" smtClean="0">
                  <a:solidFill>
                    <a:schemeClr val="tx1">
                      <a:lumMod val="50000"/>
                    </a:schemeClr>
                  </a:solidFill>
                </a:rPr>
                <a:t>Physical</a:t>
              </a:r>
              <a:endParaRPr lang="en-US" dirty="0">
                <a:solidFill>
                  <a:schemeClr val="tx1">
                    <a:lumMod val="50000"/>
                  </a:schemeClr>
                </a:solidFill>
              </a:endParaRPr>
            </a:p>
          </p:txBody>
        </p:sp>
      </p:grpSp>
      <p:grpSp>
        <p:nvGrpSpPr>
          <p:cNvPr id="12" name="Group 11"/>
          <p:cNvGrpSpPr/>
          <p:nvPr/>
        </p:nvGrpSpPr>
        <p:grpSpPr>
          <a:xfrm>
            <a:off x="2775510" y="1801647"/>
            <a:ext cx="1274715" cy="1414177"/>
            <a:chOff x="3835401" y="3321244"/>
            <a:chExt cx="1520378" cy="1521043"/>
          </a:xfrm>
        </p:grpSpPr>
        <p:pic>
          <p:nvPicPr>
            <p:cNvPr id="13" name="Picture 2" descr="http://www.gtcsystems.com/solutions/images/desktop_virtualization.jpg"/>
            <p:cNvPicPr>
              <a:picLocks noChangeAspect="1" noChangeArrowheads="1"/>
            </p:cNvPicPr>
            <p:nvPr/>
          </p:nvPicPr>
          <p:blipFill>
            <a:blip r:embed="rId5" cstate="print">
              <a:clrChange>
                <a:clrFrom>
                  <a:srgbClr val="FCFEFD"/>
                </a:clrFrom>
                <a:clrTo>
                  <a:srgbClr val="FCFEFD">
                    <a:alpha val="0"/>
                  </a:srgbClr>
                </a:clrTo>
              </a:clrChange>
              <a:extLst>
                <a:ext uri="{28A0092B-C50C-407E-A947-70E740481C1C}">
                  <a14:useLocalDpi xmlns:a14="http://schemas.microsoft.com/office/drawing/2010/main"/>
                </a:ext>
              </a:extLst>
            </a:blip>
            <a:srcRect/>
            <a:stretch>
              <a:fillRect/>
            </a:stretch>
          </p:blipFill>
          <p:spPr bwMode="auto">
            <a:xfrm>
              <a:off x="3835401" y="3321244"/>
              <a:ext cx="1520378" cy="1141219"/>
            </a:xfrm>
            <a:prstGeom prst="rect">
              <a:avLst/>
            </a:prstGeom>
            <a:ln>
              <a:headEnd type="none" w="med" len="med"/>
              <a:tailEnd type="none" w="med" len="me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14"/>
            <p:cNvSpPr txBox="1">
              <a:spLocks noChangeArrowheads="1"/>
            </p:cNvSpPr>
            <p:nvPr/>
          </p:nvSpPr>
          <p:spPr bwMode="auto">
            <a:xfrm>
              <a:off x="4089466" y="4469873"/>
              <a:ext cx="1087317" cy="37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spAutoFit/>
            </a:bodyPr>
            <a:lstStyle>
              <a:lvl1pPr eaLnBrk="0" hangingPunct="0">
                <a:defRPr sz="1600" b="1">
                  <a:solidFill>
                    <a:schemeClr val="tx1"/>
                  </a:solidFill>
                  <a:latin typeface="Arial" charset="0"/>
                  <a:ea typeface="MS PGothic" charset="0"/>
                  <a:cs typeface="MS PGothic" charset="0"/>
                </a:defRPr>
              </a:lvl1pPr>
              <a:lvl2pPr marL="742950" indent="-285750" eaLnBrk="0" hangingPunct="0">
                <a:defRPr sz="1600" b="1">
                  <a:solidFill>
                    <a:schemeClr val="tx1"/>
                  </a:solidFill>
                  <a:latin typeface="Arial" charset="0"/>
                  <a:ea typeface="MS PGothic" charset="0"/>
                  <a:cs typeface="MS PGothic" charset="0"/>
                </a:defRPr>
              </a:lvl2pPr>
              <a:lvl3pPr marL="1143000" indent="-228600" eaLnBrk="0" hangingPunct="0">
                <a:defRPr sz="1600" b="1">
                  <a:solidFill>
                    <a:schemeClr val="tx1"/>
                  </a:solidFill>
                  <a:latin typeface="Arial" charset="0"/>
                  <a:ea typeface="MS PGothic" charset="0"/>
                  <a:cs typeface="MS PGothic" charset="0"/>
                </a:defRPr>
              </a:lvl3pPr>
              <a:lvl4pPr marL="1600200" indent="-228600" eaLnBrk="0" hangingPunct="0">
                <a:defRPr sz="1600" b="1">
                  <a:solidFill>
                    <a:schemeClr val="tx1"/>
                  </a:solidFill>
                  <a:latin typeface="Arial" charset="0"/>
                  <a:ea typeface="MS PGothic" charset="0"/>
                  <a:cs typeface="MS PGothic" charset="0"/>
                </a:defRPr>
              </a:lvl4pPr>
              <a:lvl5pPr marL="2057400" indent="-228600" eaLnBrk="0" hangingPunct="0">
                <a:defRPr sz="1600" b="1">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1600" b="1">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1600" b="1">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1600" b="1">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1600" b="1">
                  <a:solidFill>
                    <a:schemeClr val="tx1"/>
                  </a:solidFill>
                  <a:latin typeface="Arial" charset="0"/>
                  <a:ea typeface="MS PGothic" charset="0"/>
                  <a:cs typeface="MS PGothic" charset="0"/>
                </a:defRPr>
              </a:lvl9pPr>
            </a:lstStyle>
            <a:p>
              <a:pPr algn="ctr">
                <a:lnSpc>
                  <a:spcPct val="90000"/>
                </a:lnSpc>
              </a:pPr>
              <a:r>
                <a:rPr lang="en-US" sz="1800" dirty="0" smtClean="0">
                  <a:solidFill>
                    <a:schemeClr val="tx1">
                      <a:lumMod val="50000"/>
                    </a:schemeClr>
                  </a:solidFill>
                </a:rPr>
                <a:t>Virtual</a:t>
              </a:r>
            </a:p>
          </p:txBody>
        </p:sp>
      </p:grpSp>
      <p:sp>
        <p:nvSpPr>
          <p:cNvPr id="15" name="Right Arrow 14"/>
          <p:cNvSpPr/>
          <p:nvPr/>
        </p:nvSpPr>
        <p:spPr bwMode="auto">
          <a:xfrm>
            <a:off x="1934651" y="2230987"/>
            <a:ext cx="687147" cy="512213"/>
          </a:xfrm>
          <a:prstGeom prst="rightArrow">
            <a:avLst/>
          </a:prstGeom>
          <a:gradFill flip="none" rotWithShape="1">
            <a:gsLst>
              <a:gs pos="0">
                <a:schemeClr val="bg1"/>
              </a:gs>
              <a:gs pos="100000">
                <a:schemeClr val="accent1"/>
              </a:gs>
            </a:gsLst>
            <a:lin ang="0" scaled="1"/>
            <a:tileRect/>
          </a:gra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chemeClr val="tx1"/>
              </a:solidFill>
              <a:effectLst/>
              <a:latin typeface="Arial" charset="0"/>
              <a:cs typeface="Arial" charset="0"/>
            </a:endParaRPr>
          </a:p>
        </p:txBody>
      </p:sp>
      <p:grpSp>
        <p:nvGrpSpPr>
          <p:cNvPr id="16" name="Group 15"/>
          <p:cNvGrpSpPr/>
          <p:nvPr/>
        </p:nvGrpSpPr>
        <p:grpSpPr>
          <a:xfrm>
            <a:off x="6917445" y="1973642"/>
            <a:ext cx="1831444" cy="1301499"/>
            <a:chOff x="6350000" y="4264024"/>
            <a:chExt cx="2184400" cy="1399850"/>
          </a:xfrm>
        </p:grpSpPr>
        <p:sp>
          <p:nvSpPr>
            <p:cNvPr id="17" name="Text Box 15"/>
            <p:cNvSpPr txBox="1">
              <a:spLocks noChangeArrowheads="1"/>
            </p:cNvSpPr>
            <p:nvPr/>
          </p:nvSpPr>
          <p:spPr bwMode="auto">
            <a:xfrm>
              <a:off x="6350000" y="5291460"/>
              <a:ext cx="2184400" cy="37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1">
              <a:spAutoFit/>
            </a:bodyPr>
            <a:lstStyle>
              <a:lvl1pPr eaLnBrk="0" hangingPunct="0">
                <a:defRPr sz="1600" b="1">
                  <a:solidFill>
                    <a:schemeClr val="tx1"/>
                  </a:solidFill>
                  <a:latin typeface="Arial" charset="0"/>
                  <a:ea typeface="MS PGothic" charset="0"/>
                  <a:cs typeface="MS PGothic" charset="0"/>
                </a:defRPr>
              </a:lvl1pPr>
              <a:lvl2pPr marL="742950" indent="-285750" eaLnBrk="0" hangingPunct="0">
                <a:defRPr sz="1600" b="1">
                  <a:solidFill>
                    <a:schemeClr val="tx1"/>
                  </a:solidFill>
                  <a:latin typeface="Arial" charset="0"/>
                  <a:ea typeface="MS PGothic" charset="0"/>
                  <a:cs typeface="MS PGothic" charset="0"/>
                </a:defRPr>
              </a:lvl2pPr>
              <a:lvl3pPr marL="1143000" indent="-228600" eaLnBrk="0" hangingPunct="0">
                <a:defRPr sz="1600" b="1">
                  <a:solidFill>
                    <a:schemeClr val="tx1"/>
                  </a:solidFill>
                  <a:latin typeface="Arial" charset="0"/>
                  <a:ea typeface="MS PGothic" charset="0"/>
                  <a:cs typeface="MS PGothic" charset="0"/>
                </a:defRPr>
              </a:lvl3pPr>
              <a:lvl4pPr marL="1600200" indent="-228600" eaLnBrk="0" hangingPunct="0">
                <a:defRPr sz="1600" b="1">
                  <a:solidFill>
                    <a:schemeClr val="tx1"/>
                  </a:solidFill>
                  <a:latin typeface="Arial" charset="0"/>
                  <a:ea typeface="MS PGothic" charset="0"/>
                  <a:cs typeface="MS PGothic" charset="0"/>
                </a:defRPr>
              </a:lvl4pPr>
              <a:lvl5pPr marL="2057400" indent="-228600" eaLnBrk="0" hangingPunct="0">
                <a:defRPr sz="1600" b="1">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1600" b="1">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1600" b="1">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1600" b="1">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1600" b="1">
                  <a:solidFill>
                    <a:schemeClr val="tx1"/>
                  </a:solidFill>
                  <a:latin typeface="Arial" charset="0"/>
                  <a:ea typeface="MS PGothic" charset="0"/>
                  <a:cs typeface="MS PGothic" charset="0"/>
                </a:defRPr>
              </a:lvl9pPr>
            </a:lstStyle>
            <a:p>
              <a:pPr algn="ctr">
                <a:lnSpc>
                  <a:spcPct val="90000"/>
                </a:lnSpc>
              </a:pPr>
              <a:r>
                <a:rPr lang="en-US" sz="1800" dirty="0" smtClean="0">
                  <a:solidFill>
                    <a:schemeClr val="tx1">
                      <a:lumMod val="50000"/>
                    </a:schemeClr>
                  </a:solidFill>
                </a:rPr>
                <a:t>Public Cloud</a:t>
              </a:r>
              <a:endParaRPr lang="en-US" sz="1400" dirty="0">
                <a:solidFill>
                  <a:schemeClr val="tx1">
                    <a:lumMod val="50000"/>
                  </a:schemeClr>
                </a:solidFill>
              </a:endParaRPr>
            </a:p>
          </p:txBody>
        </p:sp>
        <p:pic>
          <p:nvPicPr>
            <p:cNvPr id="18" name="Picture 33" descr="CloudComp.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6781800" y="4264024"/>
              <a:ext cx="1359671" cy="1082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Right Arrow 18"/>
          <p:cNvSpPr/>
          <p:nvPr/>
        </p:nvSpPr>
        <p:spPr bwMode="auto">
          <a:xfrm>
            <a:off x="4203717" y="2230994"/>
            <a:ext cx="687147" cy="512213"/>
          </a:xfrm>
          <a:prstGeom prst="rightArrow">
            <a:avLst/>
          </a:prstGeom>
          <a:gradFill flip="none" rotWithShape="1">
            <a:gsLst>
              <a:gs pos="0">
                <a:schemeClr val="bg1"/>
              </a:gs>
              <a:gs pos="100000">
                <a:schemeClr val="accent1"/>
              </a:gs>
            </a:gsLst>
            <a:lin ang="0" scaled="1"/>
            <a:tileRect/>
          </a:gra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chemeClr val="tx1"/>
              </a:solidFill>
              <a:effectLst/>
              <a:latin typeface="Arial" charset="0"/>
              <a:cs typeface="Arial" charset="0"/>
            </a:endParaRPr>
          </a:p>
        </p:txBody>
      </p:sp>
      <p:sp>
        <p:nvSpPr>
          <p:cNvPr id="20" name="Right Arrow 19"/>
          <p:cNvSpPr/>
          <p:nvPr/>
        </p:nvSpPr>
        <p:spPr bwMode="auto">
          <a:xfrm>
            <a:off x="6557450" y="2230996"/>
            <a:ext cx="687147" cy="512213"/>
          </a:xfrm>
          <a:prstGeom prst="rightArrow">
            <a:avLst/>
          </a:prstGeom>
          <a:gradFill flip="none" rotWithShape="1">
            <a:gsLst>
              <a:gs pos="0">
                <a:schemeClr val="bg1"/>
              </a:gs>
              <a:gs pos="100000">
                <a:schemeClr val="accent1"/>
              </a:gs>
            </a:gsLst>
            <a:lin ang="0" scaled="1"/>
            <a:tileRect/>
          </a:gra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chemeClr val="tx1"/>
              </a:solidFill>
              <a:effectLst/>
              <a:latin typeface="Arial" charset="0"/>
              <a:cs typeface="Arial" charset="0"/>
            </a:endParaRPr>
          </a:p>
        </p:txBody>
      </p:sp>
      <p:grpSp>
        <p:nvGrpSpPr>
          <p:cNvPr id="21" name="Group 20"/>
          <p:cNvGrpSpPr/>
          <p:nvPr/>
        </p:nvGrpSpPr>
        <p:grpSpPr>
          <a:xfrm>
            <a:off x="4546785" y="1973645"/>
            <a:ext cx="1831444" cy="1301499"/>
            <a:chOff x="6350000" y="4264024"/>
            <a:chExt cx="2184400" cy="1399850"/>
          </a:xfrm>
        </p:grpSpPr>
        <p:sp>
          <p:nvSpPr>
            <p:cNvPr id="22" name="Text Box 15"/>
            <p:cNvSpPr txBox="1">
              <a:spLocks noChangeArrowheads="1"/>
            </p:cNvSpPr>
            <p:nvPr/>
          </p:nvSpPr>
          <p:spPr bwMode="auto">
            <a:xfrm>
              <a:off x="6350000" y="5291460"/>
              <a:ext cx="2184400" cy="37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1">
              <a:spAutoFit/>
            </a:bodyPr>
            <a:lstStyle>
              <a:lvl1pPr eaLnBrk="0" hangingPunct="0">
                <a:defRPr sz="1600" b="1">
                  <a:solidFill>
                    <a:schemeClr val="tx1"/>
                  </a:solidFill>
                  <a:latin typeface="Arial" charset="0"/>
                  <a:ea typeface="MS PGothic" charset="0"/>
                  <a:cs typeface="MS PGothic" charset="0"/>
                </a:defRPr>
              </a:lvl1pPr>
              <a:lvl2pPr marL="742950" indent="-285750" eaLnBrk="0" hangingPunct="0">
                <a:defRPr sz="1600" b="1">
                  <a:solidFill>
                    <a:schemeClr val="tx1"/>
                  </a:solidFill>
                  <a:latin typeface="Arial" charset="0"/>
                  <a:ea typeface="MS PGothic" charset="0"/>
                  <a:cs typeface="MS PGothic" charset="0"/>
                </a:defRPr>
              </a:lvl2pPr>
              <a:lvl3pPr marL="1143000" indent="-228600" eaLnBrk="0" hangingPunct="0">
                <a:defRPr sz="1600" b="1">
                  <a:solidFill>
                    <a:schemeClr val="tx1"/>
                  </a:solidFill>
                  <a:latin typeface="Arial" charset="0"/>
                  <a:ea typeface="MS PGothic" charset="0"/>
                  <a:cs typeface="MS PGothic" charset="0"/>
                </a:defRPr>
              </a:lvl3pPr>
              <a:lvl4pPr marL="1600200" indent="-228600" eaLnBrk="0" hangingPunct="0">
                <a:defRPr sz="1600" b="1">
                  <a:solidFill>
                    <a:schemeClr val="tx1"/>
                  </a:solidFill>
                  <a:latin typeface="Arial" charset="0"/>
                  <a:ea typeface="MS PGothic" charset="0"/>
                  <a:cs typeface="MS PGothic" charset="0"/>
                </a:defRPr>
              </a:lvl4pPr>
              <a:lvl5pPr marL="2057400" indent="-228600" eaLnBrk="0" hangingPunct="0">
                <a:defRPr sz="1600" b="1">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1600" b="1">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1600" b="1">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1600" b="1">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1600" b="1">
                  <a:solidFill>
                    <a:schemeClr val="tx1"/>
                  </a:solidFill>
                  <a:latin typeface="Arial" charset="0"/>
                  <a:ea typeface="MS PGothic" charset="0"/>
                  <a:cs typeface="MS PGothic" charset="0"/>
                </a:defRPr>
              </a:lvl9pPr>
            </a:lstStyle>
            <a:p>
              <a:pPr algn="ctr">
                <a:lnSpc>
                  <a:spcPct val="90000"/>
                </a:lnSpc>
              </a:pPr>
              <a:r>
                <a:rPr lang="en-US" sz="1800" dirty="0" smtClean="0">
                  <a:solidFill>
                    <a:schemeClr val="tx1">
                      <a:lumMod val="50000"/>
                    </a:schemeClr>
                  </a:solidFill>
                </a:rPr>
                <a:t>Private Cloud</a:t>
              </a:r>
              <a:endParaRPr lang="en-US" sz="1400" dirty="0">
                <a:solidFill>
                  <a:schemeClr val="tx1">
                    <a:lumMod val="50000"/>
                  </a:schemeClr>
                </a:solidFill>
              </a:endParaRPr>
            </a:p>
          </p:txBody>
        </p:sp>
        <p:pic>
          <p:nvPicPr>
            <p:cNvPr id="23" name="Picture 33" descr="CloudComp.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6781800" y="4264024"/>
              <a:ext cx="1359671" cy="1082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4" name="Picture 8" descr="agent_high.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1182692" y="2135181"/>
            <a:ext cx="424751"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8" descr="agent_high.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3210459" y="2135181"/>
            <a:ext cx="475116"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 descr="agent_high.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566559" y="2135181"/>
            <a:ext cx="44401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6"/>
          <p:cNvPicPr>
            <a:picLocks noChangeAspect="1"/>
          </p:cNvPicPr>
          <p:nvPr/>
        </p:nvPicPr>
        <p:blipFill>
          <a:blip r:embed="rId8">
            <a:duotone>
              <a:schemeClr val="accent1">
                <a:shade val="45000"/>
                <a:satMod val="135000"/>
              </a:schemeClr>
              <a:prstClr val="white"/>
            </a:duotone>
          </a:blip>
          <a:stretch>
            <a:fillRect/>
          </a:stretch>
        </p:blipFill>
        <p:spPr>
          <a:xfrm>
            <a:off x="5245102" y="2493435"/>
            <a:ext cx="322812" cy="357975"/>
          </a:xfrm>
          <a:prstGeom prst="rect">
            <a:avLst/>
          </a:prstGeom>
        </p:spPr>
      </p:pic>
      <p:pic>
        <p:nvPicPr>
          <p:cNvPr id="28" name="Picture 8" descr="agent_high.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5246693" y="2135181"/>
            <a:ext cx="463729"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29884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2000"/>
                                        <p:tgtEl>
                                          <p:spTgt spid="20"/>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Rounded Rectangle 87"/>
          <p:cNvSpPr>
            <a:spLocks noChangeArrowheads="1"/>
          </p:cNvSpPr>
          <p:nvPr/>
        </p:nvSpPr>
        <p:spPr bwMode="auto">
          <a:xfrm flipV="1">
            <a:off x="4434214" y="3702220"/>
            <a:ext cx="4401028" cy="2508250"/>
          </a:xfrm>
          <a:prstGeom prst="roundRect">
            <a:avLst>
              <a:gd name="adj" fmla="val 3185"/>
            </a:avLst>
          </a:prstGeom>
          <a:gradFill flip="none" rotWithShape="1">
            <a:gsLst>
              <a:gs pos="0">
                <a:srgbClr val="2D699F"/>
              </a:gs>
              <a:gs pos="100000">
                <a:schemeClr val="bg1">
                  <a:alpha val="0"/>
                </a:schemeClr>
              </a:gs>
            </a:gsLst>
            <a:lin ang="16200000" scaled="0"/>
            <a:tileRect/>
          </a:gradFill>
          <a:ln w="3175" cap="flat" cmpd="sng" algn="ctr">
            <a:gradFill flip="none" rotWithShape="1">
              <a:gsLst>
                <a:gs pos="0">
                  <a:schemeClr val="accent1">
                    <a:lumMod val="60000"/>
                    <a:lumOff val="40000"/>
                  </a:schemeClr>
                </a:gs>
                <a:gs pos="100000">
                  <a:prstClr val="white">
                    <a:alpha val="0"/>
                  </a:prstClr>
                </a:gs>
              </a:gsLst>
              <a:lin ang="16200000" scaled="0"/>
              <a:tileRect/>
            </a:gradFill>
            <a:prstDash val="solid"/>
            <a:round/>
            <a:headEnd type="none" w="med" len="med"/>
            <a:tailEnd type="none" w="med" len="med"/>
          </a:ln>
          <a:effectLst/>
        </p:spPr>
        <p:txBody>
          <a:bodyPr anchor="ctr">
            <a:prstTxWarp prst="textNoShape">
              <a:avLst/>
            </a:prstTxWarp>
          </a:bodyPr>
          <a:lstStyle/>
          <a:p>
            <a:pPr algn="ctr">
              <a:defRPr/>
            </a:pPr>
            <a:endParaRPr lang="en-GB">
              <a:solidFill>
                <a:srgbClr val="58595B"/>
              </a:solidFill>
              <a:ea typeface="+mn-ea"/>
            </a:endParaRPr>
          </a:p>
        </p:txBody>
      </p:sp>
      <p:pic>
        <p:nvPicPr>
          <p:cNvPr id="95" name="Picture 94" descr="Cloud.png"/>
          <p:cNvPicPr>
            <a:picLocks noChangeAspect="1"/>
          </p:cNvPicPr>
          <p:nvPr/>
        </p:nvPicPr>
        <p:blipFill>
          <a:blip r:embed="rId3"/>
          <a:stretch>
            <a:fillRect/>
          </a:stretch>
        </p:blipFill>
        <p:spPr>
          <a:xfrm>
            <a:off x="7337992" y="4366996"/>
            <a:ext cx="1167182" cy="668130"/>
          </a:xfrm>
          <a:prstGeom prst="rect">
            <a:avLst/>
          </a:prstGeom>
        </p:spPr>
      </p:pic>
      <p:sp>
        <p:nvSpPr>
          <p:cNvPr id="87" name="Rounded Rectangle 86"/>
          <p:cNvSpPr>
            <a:spLocks noChangeArrowheads="1"/>
          </p:cNvSpPr>
          <p:nvPr/>
        </p:nvSpPr>
        <p:spPr bwMode="auto">
          <a:xfrm flipV="1">
            <a:off x="4457700" y="1200150"/>
            <a:ext cx="4401028" cy="2508250"/>
          </a:xfrm>
          <a:prstGeom prst="roundRect">
            <a:avLst>
              <a:gd name="adj" fmla="val 3185"/>
            </a:avLst>
          </a:prstGeom>
          <a:gradFill flip="none" rotWithShape="1">
            <a:gsLst>
              <a:gs pos="0">
                <a:srgbClr val="2D699F"/>
              </a:gs>
              <a:gs pos="100000">
                <a:schemeClr val="bg1">
                  <a:alpha val="0"/>
                </a:schemeClr>
              </a:gs>
            </a:gsLst>
            <a:lin ang="16200000" scaled="0"/>
            <a:tileRect/>
          </a:gradFill>
          <a:ln w="3175" cap="flat" cmpd="sng" algn="ctr">
            <a:gradFill flip="none" rotWithShape="1">
              <a:gsLst>
                <a:gs pos="0">
                  <a:schemeClr val="accent1">
                    <a:lumMod val="60000"/>
                    <a:lumOff val="40000"/>
                  </a:schemeClr>
                </a:gs>
                <a:gs pos="100000">
                  <a:prstClr val="white">
                    <a:alpha val="0"/>
                  </a:prstClr>
                </a:gs>
              </a:gsLst>
              <a:lin ang="16200000" scaled="0"/>
              <a:tileRect/>
            </a:gradFill>
            <a:prstDash val="solid"/>
            <a:round/>
            <a:headEnd type="none" w="med" len="med"/>
            <a:tailEnd type="none" w="med" len="med"/>
          </a:ln>
          <a:effectLst/>
        </p:spPr>
        <p:txBody>
          <a:bodyPr anchor="ctr">
            <a:prstTxWarp prst="textNoShape">
              <a:avLst/>
            </a:prstTxWarp>
          </a:bodyPr>
          <a:lstStyle/>
          <a:p>
            <a:pPr algn="ctr">
              <a:defRPr/>
            </a:pPr>
            <a:endParaRPr lang="en-GB">
              <a:solidFill>
                <a:srgbClr val="58595B"/>
              </a:solidFill>
              <a:ea typeface="+mn-ea"/>
            </a:endParaRPr>
          </a:p>
        </p:txBody>
      </p:sp>
      <p:sp>
        <p:nvSpPr>
          <p:cNvPr id="65" name="Rounded Rectangle 64"/>
          <p:cNvSpPr>
            <a:spLocks noChangeArrowheads="1"/>
          </p:cNvSpPr>
          <p:nvPr/>
        </p:nvSpPr>
        <p:spPr bwMode="auto">
          <a:xfrm flipV="1">
            <a:off x="393700" y="1174751"/>
            <a:ext cx="3917950" cy="2508250"/>
          </a:xfrm>
          <a:prstGeom prst="roundRect">
            <a:avLst>
              <a:gd name="adj" fmla="val 3523"/>
            </a:avLst>
          </a:prstGeom>
          <a:gradFill flip="none" rotWithShape="1">
            <a:gsLst>
              <a:gs pos="0">
                <a:srgbClr val="2D699F"/>
              </a:gs>
              <a:gs pos="100000">
                <a:schemeClr val="bg1">
                  <a:alpha val="0"/>
                </a:schemeClr>
              </a:gs>
            </a:gsLst>
            <a:lin ang="16200000" scaled="0"/>
            <a:tileRect/>
          </a:gradFill>
          <a:ln w="3175" cap="flat" cmpd="sng" algn="ctr">
            <a:gradFill flip="none" rotWithShape="1">
              <a:gsLst>
                <a:gs pos="0">
                  <a:schemeClr val="accent1">
                    <a:lumMod val="60000"/>
                    <a:lumOff val="40000"/>
                  </a:schemeClr>
                </a:gs>
                <a:gs pos="100000">
                  <a:prstClr val="white">
                    <a:alpha val="0"/>
                  </a:prstClr>
                </a:gs>
              </a:gsLst>
              <a:lin ang="16200000" scaled="0"/>
              <a:tileRect/>
            </a:gradFill>
            <a:prstDash val="solid"/>
            <a:round/>
            <a:headEnd type="none" w="med" len="med"/>
            <a:tailEnd type="none" w="med" len="med"/>
          </a:ln>
          <a:effectLst/>
        </p:spPr>
        <p:txBody>
          <a:bodyPr anchor="ctr">
            <a:prstTxWarp prst="textNoShape">
              <a:avLst/>
            </a:prstTxWarp>
          </a:bodyPr>
          <a:lstStyle/>
          <a:p>
            <a:pPr algn="ctr">
              <a:defRPr/>
            </a:pPr>
            <a:endParaRPr lang="en-GB">
              <a:solidFill>
                <a:srgbClr val="58595B"/>
              </a:solidFill>
              <a:ea typeface="+mn-ea"/>
            </a:endParaRPr>
          </a:p>
        </p:txBody>
      </p:sp>
      <p:sp>
        <p:nvSpPr>
          <p:cNvPr id="13" name="TextBox 31"/>
          <p:cNvSpPr txBox="1">
            <a:spLocks noChangeArrowheads="1"/>
          </p:cNvSpPr>
          <p:nvPr/>
        </p:nvSpPr>
        <p:spPr bwMode="auto">
          <a:xfrm>
            <a:off x="1065532" y="1187450"/>
            <a:ext cx="2619363" cy="400110"/>
          </a:xfrm>
          <a:prstGeom prst="rect">
            <a:avLst/>
          </a:prstGeom>
          <a:noFill/>
          <a:ln w="9525">
            <a:noFill/>
            <a:miter lim="800000"/>
            <a:headEnd/>
            <a:tailEnd/>
          </a:ln>
          <a:effectLst/>
        </p:spPr>
        <p:txBody>
          <a:bodyPr wrap="square">
            <a:spAutoFit/>
          </a:bodyPr>
          <a:lstStyle/>
          <a:p>
            <a:r>
              <a:rPr lang="en-US" sz="2000" b="0" dirty="0" smtClean="0">
                <a:solidFill>
                  <a:schemeClr val="bg1"/>
                </a:solidFill>
              </a:rPr>
              <a:t>Virtual Data Center</a:t>
            </a:r>
            <a:endParaRPr lang="en-US" sz="2000" b="0" dirty="0">
              <a:solidFill>
                <a:schemeClr val="bg1"/>
              </a:solidFill>
            </a:endParaRPr>
          </a:p>
        </p:txBody>
      </p:sp>
      <p:pic>
        <p:nvPicPr>
          <p:cNvPr id="6" name="Picture 3" descr="ICON_VirtTriangle_flat_Q408.png"/>
          <p:cNvPicPr>
            <a:picLocks noChangeAspect="1"/>
          </p:cNvPicPr>
          <p:nvPr/>
        </p:nvPicPr>
        <p:blipFill>
          <a:blip r:embed="rId4" cstate="print"/>
          <a:srcRect/>
          <a:stretch>
            <a:fillRect/>
          </a:stretch>
        </p:blipFill>
        <p:spPr bwMode="auto">
          <a:xfrm>
            <a:off x="1047578" y="2254153"/>
            <a:ext cx="2673522" cy="179285"/>
          </a:xfrm>
          <a:prstGeom prst="rect">
            <a:avLst/>
          </a:prstGeom>
          <a:noFill/>
          <a:ln w="9525">
            <a:noFill/>
            <a:miter lim="800000"/>
            <a:headEnd/>
            <a:tailEnd/>
          </a:ln>
        </p:spPr>
      </p:pic>
      <p:sp>
        <p:nvSpPr>
          <p:cNvPr id="8" name="Rounded Rectangle 7"/>
          <p:cNvSpPr/>
          <p:nvPr/>
        </p:nvSpPr>
        <p:spPr bwMode="auto">
          <a:xfrm>
            <a:off x="977900" y="1616085"/>
            <a:ext cx="753774" cy="447835"/>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rgbClr val="C00000"/>
            </a:solidFill>
            <a:prstDash val="solid"/>
            <a:round/>
            <a:headEnd type="none" w="med" len="med"/>
            <a:tailEnd type="none" w="med" len="med"/>
          </a:ln>
          <a:effectLst/>
        </p:spPr>
        <p:txBody>
          <a:bodyPr lIns="0" rIns="18288" anchor="ctr"/>
          <a:lstStyle/>
          <a:p>
            <a:pPr algn="r">
              <a:lnSpc>
                <a:spcPts val="1100"/>
              </a:lnSpc>
              <a:defRPr/>
            </a:pPr>
            <a:r>
              <a:rPr lang="en-US" sz="1000" b="0" dirty="0" smtClean="0">
                <a:solidFill>
                  <a:srgbClr val="C00000"/>
                </a:solidFill>
              </a:rPr>
              <a:t>Security Virtual </a:t>
            </a:r>
            <a:r>
              <a:rPr lang="en-US" sz="1000" b="0" dirty="0">
                <a:solidFill>
                  <a:srgbClr val="C00000"/>
                </a:solidFill>
              </a:rPr>
              <a:t>Appliance</a:t>
            </a:r>
          </a:p>
        </p:txBody>
      </p:sp>
      <p:sp>
        <p:nvSpPr>
          <p:cNvPr id="9" name="Rounded Rectangle 11"/>
          <p:cNvSpPr>
            <a:spLocks noChangeArrowheads="1"/>
          </p:cNvSpPr>
          <p:nvPr/>
        </p:nvSpPr>
        <p:spPr bwMode="auto">
          <a:xfrm>
            <a:off x="983111" y="2124620"/>
            <a:ext cx="2731567" cy="88486"/>
          </a:xfrm>
          <a:prstGeom prst="roundRect">
            <a:avLst>
              <a:gd name="adj" fmla="val 16667"/>
            </a:avLst>
          </a:prstGeom>
          <a:solidFill>
            <a:srgbClr val="9EB9DA"/>
          </a:solidFill>
          <a:ln w="19050" algn="ctr">
            <a:noFill/>
            <a:round/>
            <a:headEnd/>
            <a:tailEnd/>
          </a:ln>
        </p:spPr>
        <p:txBody>
          <a:bodyPr anchor="ctr"/>
          <a:lstStyle/>
          <a:p>
            <a:pPr>
              <a:defRPr/>
            </a:pPr>
            <a:endParaRPr lang="en-US" sz="2000" dirty="0">
              <a:solidFill>
                <a:schemeClr val="bg1"/>
              </a:solidFill>
            </a:endParaRPr>
          </a:p>
        </p:txBody>
      </p:sp>
      <p:sp>
        <p:nvSpPr>
          <p:cNvPr id="10" name="Rounded Rectangle 9"/>
          <p:cNvSpPr/>
          <p:nvPr/>
        </p:nvSpPr>
        <p:spPr bwMode="auto">
          <a:xfrm>
            <a:off x="1796637" y="1616085"/>
            <a:ext cx="426253" cy="447835"/>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rPr>
              <a:t>VM</a:t>
            </a:r>
          </a:p>
        </p:txBody>
      </p:sp>
      <p:sp>
        <p:nvSpPr>
          <p:cNvPr id="11" name="Rounded Rectangle 10"/>
          <p:cNvSpPr/>
          <p:nvPr/>
        </p:nvSpPr>
        <p:spPr bwMode="auto">
          <a:xfrm>
            <a:off x="2287852" y="1616085"/>
            <a:ext cx="427602" cy="447835"/>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rPr>
              <a:t>VM</a:t>
            </a:r>
          </a:p>
        </p:txBody>
      </p:sp>
      <p:sp>
        <p:nvSpPr>
          <p:cNvPr id="12" name="Rounded Rectangle 11"/>
          <p:cNvSpPr/>
          <p:nvPr/>
        </p:nvSpPr>
        <p:spPr bwMode="auto">
          <a:xfrm>
            <a:off x="2780418" y="1616085"/>
            <a:ext cx="427602" cy="447835"/>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rPr>
              <a:t>VM</a:t>
            </a:r>
          </a:p>
        </p:txBody>
      </p:sp>
      <p:sp>
        <p:nvSpPr>
          <p:cNvPr id="14" name="Rounded Rectangle 13"/>
          <p:cNvSpPr/>
          <p:nvPr/>
        </p:nvSpPr>
        <p:spPr bwMode="auto">
          <a:xfrm>
            <a:off x="3272984" y="1612038"/>
            <a:ext cx="427602" cy="447835"/>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rPr>
              <a:t>VM</a:t>
            </a:r>
          </a:p>
        </p:txBody>
      </p:sp>
      <p:pic>
        <p:nvPicPr>
          <p:cNvPr id="35" name="Picture 37" descr="agent_high.png"/>
          <p:cNvPicPr>
            <a:picLocks noChangeAspect="1"/>
          </p:cNvPicPr>
          <p:nvPr/>
        </p:nvPicPr>
        <p:blipFill>
          <a:blip r:embed="rId5"/>
          <a:srcRect/>
          <a:stretch>
            <a:fillRect/>
          </a:stretch>
        </p:blipFill>
        <p:spPr bwMode="auto">
          <a:xfrm>
            <a:off x="977901" y="1662501"/>
            <a:ext cx="306988" cy="297682"/>
          </a:xfrm>
          <a:prstGeom prst="rect">
            <a:avLst/>
          </a:prstGeom>
          <a:noFill/>
          <a:ln w="9525">
            <a:noFill/>
            <a:miter lim="800000"/>
            <a:headEnd/>
            <a:tailEnd/>
          </a:ln>
        </p:spPr>
      </p:pic>
      <p:sp>
        <p:nvSpPr>
          <p:cNvPr id="36" name="TextBox 35"/>
          <p:cNvSpPr txBox="1"/>
          <p:nvPr/>
        </p:nvSpPr>
        <p:spPr>
          <a:xfrm>
            <a:off x="507860" y="2735878"/>
            <a:ext cx="3657600" cy="1211870"/>
          </a:xfrm>
          <a:prstGeom prst="rect">
            <a:avLst/>
          </a:prstGeom>
          <a:noFill/>
        </p:spPr>
        <p:txBody>
          <a:bodyPr wrap="square" rtlCol="0" anchor="t">
            <a:spAutoFit/>
          </a:bodyPr>
          <a:lstStyle/>
          <a:p>
            <a:pPr marL="137160" indent="-137160" algn="l">
              <a:lnSpc>
                <a:spcPts val="1480"/>
              </a:lnSpc>
              <a:spcBef>
                <a:spcPts val="400"/>
              </a:spcBef>
              <a:buClr>
                <a:schemeClr val="tx2"/>
              </a:buClr>
              <a:buFont typeface="Arial"/>
              <a:buChar char="•"/>
            </a:pPr>
            <a:r>
              <a:rPr lang="en-US" sz="1400" b="0" dirty="0" smtClean="0"/>
              <a:t>Agentless or agent-based security</a:t>
            </a:r>
          </a:p>
          <a:p>
            <a:pPr marL="137160" indent="-137160" algn="l">
              <a:lnSpc>
                <a:spcPts val="1480"/>
              </a:lnSpc>
              <a:spcBef>
                <a:spcPts val="400"/>
              </a:spcBef>
              <a:buClr>
                <a:schemeClr val="tx2"/>
              </a:buClr>
              <a:buFont typeface="Arial"/>
              <a:buChar char="•"/>
            </a:pPr>
            <a:r>
              <a:rPr lang="en-US" sz="1400" b="0" dirty="0" smtClean="0"/>
              <a:t>Layered server security</a:t>
            </a:r>
          </a:p>
          <a:p>
            <a:pPr marL="137160" indent="-137160" algn="l">
              <a:lnSpc>
                <a:spcPts val="1480"/>
              </a:lnSpc>
              <a:spcBef>
                <a:spcPts val="400"/>
              </a:spcBef>
              <a:buClr>
                <a:schemeClr val="tx2"/>
              </a:buClr>
              <a:buFont typeface="Arial"/>
              <a:buChar char="•"/>
            </a:pPr>
            <a:r>
              <a:rPr lang="en-US" sz="1400" b="0" dirty="0" smtClean="0"/>
              <a:t>Encryption for virtual servers</a:t>
            </a:r>
          </a:p>
          <a:p>
            <a:pPr marL="137160" indent="-137160" algn="l">
              <a:lnSpc>
                <a:spcPts val="1480"/>
              </a:lnSpc>
              <a:spcBef>
                <a:spcPts val="400"/>
              </a:spcBef>
              <a:buClr>
                <a:schemeClr val="tx2"/>
              </a:buClr>
              <a:buFont typeface="Arial"/>
              <a:buChar char="•"/>
            </a:pPr>
            <a:r>
              <a:rPr lang="en-US" sz="1400" b="0" dirty="0" smtClean="0"/>
              <a:t>Compliance support </a:t>
            </a:r>
            <a:br>
              <a:rPr lang="en-US" sz="1400" b="0" dirty="0" smtClean="0"/>
            </a:br>
            <a:r>
              <a:rPr lang="en-US" sz="1400" b="0" dirty="0" smtClean="0"/>
              <a:t>(FIM, encryption, etc.)</a:t>
            </a:r>
          </a:p>
        </p:txBody>
      </p:sp>
      <p:sp>
        <p:nvSpPr>
          <p:cNvPr id="44" name="TextBox 31"/>
          <p:cNvSpPr txBox="1">
            <a:spLocks noChangeArrowheads="1"/>
          </p:cNvSpPr>
          <p:nvPr/>
        </p:nvSpPr>
        <p:spPr bwMode="auto">
          <a:xfrm>
            <a:off x="5783748" y="1200150"/>
            <a:ext cx="1724300" cy="400110"/>
          </a:xfrm>
          <a:prstGeom prst="rect">
            <a:avLst/>
          </a:prstGeom>
          <a:noFill/>
          <a:ln w="9525">
            <a:noFill/>
            <a:miter lim="800000"/>
            <a:headEnd/>
            <a:tailEnd/>
          </a:ln>
          <a:effectLst/>
        </p:spPr>
        <p:txBody>
          <a:bodyPr wrap="none">
            <a:spAutoFit/>
          </a:bodyPr>
          <a:lstStyle/>
          <a:p>
            <a:r>
              <a:rPr lang="en-US" sz="2000" b="0" dirty="0" smtClean="0">
                <a:solidFill>
                  <a:schemeClr val="bg1"/>
                </a:solidFill>
              </a:rPr>
              <a:t>Private Cloud</a:t>
            </a:r>
            <a:endParaRPr lang="en-US" sz="2000" b="0" dirty="0">
              <a:solidFill>
                <a:schemeClr val="bg1"/>
              </a:solidFill>
            </a:endParaRPr>
          </a:p>
        </p:txBody>
      </p:sp>
      <p:sp>
        <p:nvSpPr>
          <p:cNvPr id="47" name="TextBox 46"/>
          <p:cNvSpPr txBox="1"/>
          <p:nvPr/>
        </p:nvSpPr>
        <p:spPr>
          <a:xfrm>
            <a:off x="4515515" y="2735878"/>
            <a:ext cx="2291685" cy="711733"/>
          </a:xfrm>
          <a:prstGeom prst="rect">
            <a:avLst/>
          </a:prstGeom>
          <a:noFill/>
        </p:spPr>
        <p:txBody>
          <a:bodyPr wrap="square" rtlCol="0">
            <a:spAutoFit/>
          </a:bodyPr>
          <a:lstStyle/>
          <a:p>
            <a:pPr marL="137160" indent="-137160" algn="l">
              <a:lnSpc>
                <a:spcPts val="1480"/>
              </a:lnSpc>
              <a:spcBef>
                <a:spcPts val="300"/>
              </a:spcBef>
              <a:buClr>
                <a:schemeClr val="tx2"/>
              </a:buClr>
              <a:buFont typeface="Arial"/>
              <a:buChar char="•"/>
            </a:pPr>
            <a:r>
              <a:rPr lang="en-US" sz="1400" b="0" dirty="0" smtClean="0"/>
              <a:t>Agentless or Agent-based security</a:t>
            </a:r>
          </a:p>
          <a:p>
            <a:pPr marL="137160" indent="-137160" algn="l">
              <a:lnSpc>
                <a:spcPts val="1480"/>
              </a:lnSpc>
              <a:spcBef>
                <a:spcPts val="300"/>
              </a:spcBef>
              <a:buClr>
                <a:schemeClr val="tx2"/>
              </a:buClr>
              <a:buFont typeface="Arial"/>
              <a:buChar char="•"/>
            </a:pPr>
            <a:r>
              <a:rPr lang="en-US" sz="1400" b="0" dirty="0" smtClean="0"/>
              <a:t>Layered server security</a:t>
            </a:r>
          </a:p>
        </p:txBody>
      </p:sp>
      <p:sp>
        <p:nvSpPr>
          <p:cNvPr id="77" name="TextBox 31"/>
          <p:cNvSpPr txBox="1">
            <a:spLocks noChangeArrowheads="1"/>
          </p:cNvSpPr>
          <p:nvPr/>
        </p:nvSpPr>
        <p:spPr bwMode="auto">
          <a:xfrm>
            <a:off x="5822220" y="3738817"/>
            <a:ext cx="1624613" cy="400110"/>
          </a:xfrm>
          <a:prstGeom prst="rect">
            <a:avLst/>
          </a:prstGeom>
          <a:noFill/>
          <a:ln w="9525">
            <a:noFill/>
            <a:miter lim="800000"/>
            <a:headEnd/>
            <a:tailEnd/>
          </a:ln>
          <a:effectLst/>
        </p:spPr>
        <p:txBody>
          <a:bodyPr wrap="none">
            <a:spAutoFit/>
          </a:bodyPr>
          <a:lstStyle/>
          <a:p>
            <a:r>
              <a:rPr lang="en-US" sz="2000" b="0" dirty="0" smtClean="0">
                <a:solidFill>
                  <a:schemeClr val="bg1"/>
                </a:solidFill>
              </a:rPr>
              <a:t>Public Cloud</a:t>
            </a:r>
            <a:endParaRPr lang="en-US" sz="2000" b="0" dirty="0">
              <a:solidFill>
                <a:schemeClr val="bg1"/>
              </a:solidFill>
            </a:endParaRPr>
          </a:p>
        </p:txBody>
      </p:sp>
      <p:pic>
        <p:nvPicPr>
          <p:cNvPr id="90" name="Picture 3" descr="C:\Users\christined\AppData\Local\Microsoft\Windows\Temporary Internet Files\Content.IE5\4ZFHOCTA\MC900434843[1].png"/>
          <p:cNvPicPr>
            <a:picLocks noChangeAspect="1" noChangeArrowheads="1"/>
          </p:cNvPicPr>
          <p:nvPr/>
        </p:nvPicPr>
        <p:blipFill>
          <a:blip r:embed="rId6"/>
          <a:stretch>
            <a:fillRect/>
          </a:stretch>
        </p:blipFill>
        <p:spPr bwMode="auto">
          <a:xfrm>
            <a:off x="708018" y="4443854"/>
            <a:ext cx="777240" cy="548128"/>
          </a:xfrm>
          <a:prstGeom prst="rect">
            <a:avLst/>
          </a:prstGeom>
          <a:noFill/>
        </p:spPr>
      </p:pic>
      <p:sp>
        <p:nvSpPr>
          <p:cNvPr id="92" name="TextBox 91"/>
          <p:cNvSpPr txBox="1"/>
          <p:nvPr/>
        </p:nvSpPr>
        <p:spPr>
          <a:xfrm>
            <a:off x="1686256" y="4252840"/>
            <a:ext cx="2584450" cy="971292"/>
          </a:xfrm>
          <a:prstGeom prst="rect">
            <a:avLst/>
          </a:prstGeom>
          <a:noFill/>
        </p:spPr>
        <p:txBody>
          <a:bodyPr wrap="square" rtlCol="0">
            <a:spAutoFit/>
          </a:bodyPr>
          <a:lstStyle/>
          <a:p>
            <a:pPr marL="231775" indent="-231775" algn="l">
              <a:lnSpc>
                <a:spcPct val="90000"/>
              </a:lnSpc>
              <a:spcBef>
                <a:spcPts val="0"/>
              </a:spcBef>
            </a:pPr>
            <a:r>
              <a:rPr lang="en-US" sz="1400" b="0" dirty="0" smtClean="0">
                <a:solidFill>
                  <a:srgbClr val="5091CD"/>
                </a:solidFill>
              </a:rPr>
              <a:t>Deep Security</a:t>
            </a:r>
          </a:p>
          <a:p>
            <a:pPr marL="231775" indent="-231775" algn="l">
              <a:lnSpc>
                <a:spcPct val="90000"/>
              </a:lnSpc>
              <a:spcBef>
                <a:spcPts val="0"/>
              </a:spcBef>
            </a:pPr>
            <a:r>
              <a:rPr lang="en-US" sz="1400" b="0" dirty="0" smtClean="0">
                <a:solidFill>
                  <a:srgbClr val="5091CD"/>
                </a:solidFill>
              </a:rPr>
              <a:t>server security console</a:t>
            </a:r>
          </a:p>
          <a:p>
            <a:pPr marL="137160" indent="-137160" algn="l">
              <a:lnSpc>
                <a:spcPts val="1480"/>
              </a:lnSpc>
              <a:spcBef>
                <a:spcPts val="400"/>
              </a:spcBef>
              <a:buClr>
                <a:schemeClr val="tx2"/>
              </a:buClr>
              <a:buFont typeface="Arial" pitchFamily="34" charset="0"/>
              <a:buChar char="•"/>
            </a:pPr>
            <a:r>
              <a:rPr lang="en-US" sz="1400" b="0" dirty="0" smtClean="0"/>
              <a:t>Shared policy profile</a:t>
            </a:r>
          </a:p>
          <a:p>
            <a:pPr marL="137160" indent="-137160" algn="l">
              <a:lnSpc>
                <a:spcPts val="1480"/>
              </a:lnSpc>
              <a:spcBef>
                <a:spcPts val="400"/>
              </a:spcBef>
              <a:buClr>
                <a:schemeClr val="tx2"/>
              </a:buClr>
              <a:buFont typeface="Arial" pitchFamily="34" charset="0"/>
              <a:buChar char="•"/>
            </a:pPr>
            <a:r>
              <a:rPr lang="en-US" sz="1400" b="0" dirty="0" smtClean="0"/>
              <a:t>Virtual patching</a:t>
            </a:r>
          </a:p>
        </p:txBody>
      </p:sp>
      <p:sp>
        <p:nvSpPr>
          <p:cNvPr id="41" name="Rounded Rectangle 40"/>
          <p:cNvSpPr>
            <a:spLocks noChangeAspect="1"/>
          </p:cNvSpPr>
          <p:nvPr/>
        </p:nvSpPr>
        <p:spPr bwMode="auto">
          <a:xfrm>
            <a:off x="5093287" y="4180119"/>
            <a:ext cx="426463" cy="448056"/>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C00000"/>
                </a:solidFill>
              </a:rPr>
              <a:t>VM</a:t>
            </a:r>
          </a:p>
        </p:txBody>
      </p:sp>
      <p:sp>
        <p:nvSpPr>
          <p:cNvPr id="42" name="Rounded Rectangle 41"/>
          <p:cNvSpPr>
            <a:spLocks noChangeAspect="1"/>
          </p:cNvSpPr>
          <p:nvPr/>
        </p:nvSpPr>
        <p:spPr bwMode="auto">
          <a:xfrm>
            <a:off x="5551757" y="4180119"/>
            <a:ext cx="426463" cy="448056"/>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C00000"/>
                </a:solidFill>
              </a:rPr>
              <a:t>VM</a:t>
            </a:r>
          </a:p>
        </p:txBody>
      </p:sp>
      <p:sp>
        <p:nvSpPr>
          <p:cNvPr id="45" name="Rounded Rectangle 44"/>
          <p:cNvSpPr>
            <a:spLocks noChangeAspect="1"/>
          </p:cNvSpPr>
          <p:nvPr/>
        </p:nvSpPr>
        <p:spPr bwMode="auto">
          <a:xfrm>
            <a:off x="7385637" y="4180119"/>
            <a:ext cx="426463" cy="448056"/>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C00000"/>
                </a:solidFill>
              </a:rPr>
              <a:t>VM</a:t>
            </a:r>
          </a:p>
        </p:txBody>
      </p:sp>
      <p:sp>
        <p:nvSpPr>
          <p:cNvPr id="46" name="Rounded Rectangle 45"/>
          <p:cNvSpPr>
            <a:spLocks noChangeAspect="1"/>
          </p:cNvSpPr>
          <p:nvPr/>
        </p:nvSpPr>
        <p:spPr bwMode="auto">
          <a:xfrm>
            <a:off x="6927167" y="4180119"/>
            <a:ext cx="426463" cy="448056"/>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C00000"/>
                </a:solidFill>
              </a:rPr>
              <a:t>VM</a:t>
            </a:r>
          </a:p>
        </p:txBody>
      </p:sp>
      <p:sp>
        <p:nvSpPr>
          <p:cNvPr id="51" name="TextBox 50"/>
          <p:cNvSpPr txBox="1"/>
          <p:nvPr/>
        </p:nvSpPr>
        <p:spPr>
          <a:xfrm>
            <a:off x="6559959" y="2735878"/>
            <a:ext cx="2311085" cy="711733"/>
          </a:xfrm>
          <a:prstGeom prst="rect">
            <a:avLst/>
          </a:prstGeom>
          <a:noFill/>
        </p:spPr>
        <p:txBody>
          <a:bodyPr wrap="square" rtlCol="0">
            <a:spAutoFit/>
          </a:bodyPr>
          <a:lstStyle/>
          <a:p>
            <a:pPr marL="137160" indent="-137160" algn="l">
              <a:lnSpc>
                <a:spcPts val="1480"/>
              </a:lnSpc>
              <a:spcBef>
                <a:spcPts val="300"/>
              </a:spcBef>
              <a:buClr>
                <a:schemeClr val="tx2"/>
              </a:buClr>
              <a:buFont typeface="Arial"/>
              <a:buChar char="•"/>
            </a:pPr>
            <a:r>
              <a:rPr lang="en-US" sz="1400" b="0" dirty="0" smtClean="0"/>
              <a:t>Encryption for cloud data</a:t>
            </a:r>
          </a:p>
          <a:p>
            <a:pPr marL="137160" indent="-137160" algn="l">
              <a:lnSpc>
                <a:spcPts val="1480"/>
              </a:lnSpc>
              <a:spcBef>
                <a:spcPts val="300"/>
              </a:spcBef>
              <a:buClr>
                <a:schemeClr val="tx2"/>
              </a:buClr>
              <a:buFont typeface="Arial"/>
              <a:buChar char="•"/>
            </a:pPr>
            <a:r>
              <a:rPr lang="en-US" sz="1400" b="0" dirty="0" smtClean="0"/>
              <a:t>Compliance support </a:t>
            </a:r>
            <a:br>
              <a:rPr lang="en-US" sz="1400" b="0" dirty="0" smtClean="0"/>
            </a:br>
            <a:r>
              <a:rPr lang="en-US" sz="1400" b="0" dirty="0" smtClean="0"/>
              <a:t>(FIM, encryption, etc.)</a:t>
            </a:r>
          </a:p>
        </p:txBody>
      </p:sp>
      <p:pic>
        <p:nvPicPr>
          <p:cNvPr id="93" name="Picture 3" descr="C:\Users\christined\AppData\Local\Microsoft\Windows\Temporary Internet Files\Content.IE5\4ZFHOCTA\MC900434843[1].png"/>
          <p:cNvPicPr>
            <a:picLocks noChangeAspect="1" noChangeArrowheads="1"/>
          </p:cNvPicPr>
          <p:nvPr/>
        </p:nvPicPr>
        <p:blipFill>
          <a:blip r:embed="rId6"/>
          <a:stretch>
            <a:fillRect/>
          </a:stretch>
        </p:blipFill>
        <p:spPr bwMode="auto">
          <a:xfrm>
            <a:off x="708018" y="5569357"/>
            <a:ext cx="777240" cy="548128"/>
          </a:xfrm>
          <a:prstGeom prst="rect">
            <a:avLst/>
          </a:prstGeom>
          <a:noFill/>
        </p:spPr>
      </p:pic>
      <p:sp>
        <p:nvSpPr>
          <p:cNvPr id="94" name="TextBox 93"/>
          <p:cNvSpPr txBox="1"/>
          <p:nvPr/>
        </p:nvSpPr>
        <p:spPr>
          <a:xfrm>
            <a:off x="1686256" y="5378343"/>
            <a:ext cx="2584450" cy="971292"/>
          </a:xfrm>
          <a:prstGeom prst="rect">
            <a:avLst/>
          </a:prstGeom>
          <a:noFill/>
        </p:spPr>
        <p:txBody>
          <a:bodyPr wrap="square" rtlCol="0">
            <a:spAutoFit/>
          </a:bodyPr>
          <a:lstStyle/>
          <a:p>
            <a:pPr marL="231775" indent="-231775" algn="l">
              <a:lnSpc>
                <a:spcPct val="90000"/>
              </a:lnSpc>
              <a:spcBef>
                <a:spcPts val="0"/>
              </a:spcBef>
            </a:pPr>
            <a:r>
              <a:rPr lang="en-US" sz="1400" b="0" dirty="0" smtClean="0">
                <a:solidFill>
                  <a:srgbClr val="5091CD"/>
                </a:solidFill>
              </a:rPr>
              <a:t>SecureCloud</a:t>
            </a:r>
          </a:p>
          <a:p>
            <a:pPr marL="231775" indent="-231775" algn="l">
              <a:lnSpc>
                <a:spcPct val="90000"/>
              </a:lnSpc>
              <a:spcBef>
                <a:spcPts val="0"/>
              </a:spcBef>
            </a:pPr>
            <a:r>
              <a:rPr lang="en-US" sz="1400" b="0" dirty="0" smtClean="0">
                <a:solidFill>
                  <a:srgbClr val="5091CD"/>
                </a:solidFill>
              </a:rPr>
              <a:t>encryption console</a:t>
            </a:r>
          </a:p>
          <a:p>
            <a:pPr marL="137160" indent="-137160" algn="l">
              <a:lnSpc>
                <a:spcPts val="1480"/>
              </a:lnSpc>
              <a:spcBef>
                <a:spcPts val="400"/>
              </a:spcBef>
              <a:buClr>
                <a:schemeClr val="tx2"/>
              </a:buClr>
              <a:buFont typeface="Arial" pitchFamily="34" charset="0"/>
              <a:buChar char="•"/>
            </a:pPr>
            <a:r>
              <a:rPr lang="en-US" sz="1400" b="0" dirty="0" smtClean="0"/>
              <a:t>Shared policy profile</a:t>
            </a:r>
          </a:p>
          <a:p>
            <a:pPr marL="137160" indent="-137160" algn="l">
              <a:lnSpc>
                <a:spcPts val="1480"/>
              </a:lnSpc>
              <a:spcBef>
                <a:spcPts val="400"/>
              </a:spcBef>
              <a:buClr>
                <a:schemeClr val="tx2"/>
              </a:buClr>
              <a:buFont typeface="Arial" pitchFamily="34" charset="0"/>
              <a:buChar char="•"/>
            </a:pPr>
            <a:r>
              <a:rPr lang="en-US" sz="1400" b="0" dirty="0" smtClean="0"/>
              <a:t>Key ownership</a:t>
            </a:r>
          </a:p>
        </p:txBody>
      </p:sp>
      <p:sp>
        <p:nvSpPr>
          <p:cNvPr id="89" name="TextBox 88"/>
          <p:cNvSpPr txBox="1"/>
          <p:nvPr/>
        </p:nvSpPr>
        <p:spPr>
          <a:xfrm>
            <a:off x="4544055" y="5264599"/>
            <a:ext cx="3940601" cy="1211870"/>
          </a:xfrm>
          <a:prstGeom prst="rect">
            <a:avLst/>
          </a:prstGeom>
          <a:noFill/>
        </p:spPr>
        <p:txBody>
          <a:bodyPr wrap="square" rtlCol="0">
            <a:spAutoFit/>
          </a:bodyPr>
          <a:lstStyle/>
          <a:p>
            <a:pPr marL="137160" indent="-137160" algn="l">
              <a:lnSpc>
                <a:spcPts val="1480"/>
              </a:lnSpc>
              <a:spcBef>
                <a:spcPts val="400"/>
              </a:spcBef>
              <a:buClr>
                <a:schemeClr val="tx2"/>
              </a:buClr>
              <a:buFont typeface="Arial"/>
              <a:buChar char="•"/>
            </a:pPr>
            <a:r>
              <a:rPr lang="en-US" sz="1400" b="0" dirty="0" smtClean="0"/>
              <a:t>Agent-based security</a:t>
            </a:r>
          </a:p>
          <a:p>
            <a:pPr marL="137160" indent="-137160" algn="l">
              <a:lnSpc>
                <a:spcPts val="1480"/>
              </a:lnSpc>
              <a:spcBef>
                <a:spcPts val="400"/>
              </a:spcBef>
              <a:buClr>
                <a:schemeClr val="tx2"/>
              </a:buClr>
              <a:buFont typeface="Arial"/>
              <a:buChar char="•"/>
            </a:pPr>
            <a:r>
              <a:rPr lang="en-US" sz="1400" b="0" dirty="0" smtClean="0"/>
              <a:t>Layered server security</a:t>
            </a:r>
          </a:p>
          <a:p>
            <a:pPr marL="137160" indent="-137160" algn="l">
              <a:lnSpc>
                <a:spcPts val="1480"/>
              </a:lnSpc>
              <a:spcBef>
                <a:spcPts val="400"/>
              </a:spcBef>
              <a:buClr>
                <a:schemeClr val="tx2"/>
              </a:buClr>
              <a:buFont typeface="Arial"/>
              <a:buChar char="•"/>
            </a:pPr>
            <a:r>
              <a:rPr lang="en-US" sz="1400" b="0" dirty="0" smtClean="0"/>
              <a:t>Encryption for leading cloud providers</a:t>
            </a:r>
          </a:p>
          <a:p>
            <a:pPr marL="137160" indent="-137160" algn="l">
              <a:lnSpc>
                <a:spcPts val="1480"/>
              </a:lnSpc>
              <a:spcBef>
                <a:spcPts val="400"/>
              </a:spcBef>
              <a:buClr>
                <a:schemeClr val="tx2"/>
              </a:buClr>
              <a:buFont typeface="Arial"/>
              <a:buChar char="•"/>
            </a:pPr>
            <a:r>
              <a:rPr lang="en-US" sz="1400" b="0" dirty="0" smtClean="0"/>
              <a:t>Compliance support </a:t>
            </a:r>
            <a:br>
              <a:rPr lang="en-US" sz="1400" b="0" dirty="0" smtClean="0"/>
            </a:br>
            <a:r>
              <a:rPr lang="en-US" sz="1400" b="0" dirty="0" smtClean="0"/>
              <a:t>(FIM, encryption, etc.)</a:t>
            </a:r>
          </a:p>
        </p:txBody>
      </p:sp>
      <p:pic>
        <p:nvPicPr>
          <p:cNvPr id="58" name="Picture 57" descr="Untitled-2.png"/>
          <p:cNvPicPr>
            <a:picLocks noChangeAspect="1"/>
          </p:cNvPicPr>
          <p:nvPr/>
        </p:nvPicPr>
        <p:blipFill>
          <a:blip r:embed="rId7"/>
          <a:stretch>
            <a:fillRect/>
          </a:stretch>
        </p:blipFill>
        <p:spPr>
          <a:xfrm>
            <a:off x="1706566" y="2354277"/>
            <a:ext cx="1074850" cy="301103"/>
          </a:xfrm>
          <a:prstGeom prst="rect">
            <a:avLst/>
          </a:prstGeom>
        </p:spPr>
      </p:pic>
      <p:sp>
        <p:nvSpPr>
          <p:cNvPr id="59" name="Rounded Rectangle 58"/>
          <p:cNvSpPr>
            <a:spLocks noChangeArrowheads="1"/>
          </p:cNvSpPr>
          <p:nvPr/>
        </p:nvSpPr>
        <p:spPr bwMode="auto">
          <a:xfrm>
            <a:off x="717550" y="238125"/>
            <a:ext cx="5334000" cy="392937"/>
          </a:xfrm>
          <a:prstGeom prst="roundRect">
            <a:avLst>
              <a:gd name="adj" fmla="val 11509"/>
            </a:avLst>
          </a:prstGeom>
          <a:gradFill flip="none" rotWithShape="1">
            <a:gsLst>
              <a:gs pos="65000">
                <a:schemeClr val="accent1">
                  <a:lumMod val="75000"/>
                </a:schemeClr>
              </a:gs>
              <a:gs pos="100000">
                <a:schemeClr val="bg1">
                  <a:alpha val="0"/>
                </a:schemeClr>
              </a:gs>
            </a:gsLst>
            <a:lin ang="0" scaled="0"/>
            <a:tileRect/>
          </a:gradFill>
          <a:ln w="6350">
            <a:noFill/>
            <a:round/>
            <a:headEnd/>
            <a:tailEnd/>
          </a:ln>
          <a:effectLst/>
        </p:spPr>
        <p:txBody>
          <a:bodyPr anchor="ctr">
            <a:prstTxWarp prst="textNoShape">
              <a:avLst/>
            </a:prstTxWarp>
          </a:bodyPr>
          <a:lstStyle/>
          <a:p>
            <a:pPr algn="ctr">
              <a:defRPr/>
            </a:pPr>
            <a:endParaRPr lang="en-GB">
              <a:solidFill>
                <a:srgbClr val="58595B"/>
              </a:solidFill>
              <a:ea typeface="+mn-ea"/>
            </a:endParaRPr>
          </a:p>
        </p:txBody>
      </p:sp>
      <p:sp>
        <p:nvSpPr>
          <p:cNvPr id="68" name="Rounded Rectangle 67"/>
          <p:cNvSpPr>
            <a:spLocks noChangeArrowheads="1"/>
          </p:cNvSpPr>
          <p:nvPr/>
        </p:nvSpPr>
        <p:spPr bwMode="auto">
          <a:xfrm>
            <a:off x="524914" y="238125"/>
            <a:ext cx="5334000" cy="392937"/>
          </a:xfrm>
          <a:prstGeom prst="roundRect">
            <a:avLst>
              <a:gd name="adj" fmla="val 11509"/>
            </a:avLst>
          </a:prstGeom>
          <a:gradFill flip="none" rotWithShape="1">
            <a:gsLst>
              <a:gs pos="65000">
                <a:schemeClr val="accent1">
                  <a:lumMod val="75000"/>
                </a:schemeClr>
              </a:gs>
              <a:gs pos="100000">
                <a:schemeClr val="bg1">
                  <a:alpha val="0"/>
                </a:schemeClr>
              </a:gs>
            </a:gsLst>
            <a:lin ang="0" scaled="0"/>
            <a:tileRect/>
          </a:gradFill>
          <a:ln w="6350">
            <a:noFill/>
            <a:round/>
            <a:headEnd/>
            <a:tailEnd/>
          </a:ln>
          <a:effectLst/>
        </p:spPr>
        <p:txBody>
          <a:bodyPr anchor="ctr">
            <a:prstTxWarp prst="textNoShape">
              <a:avLst/>
            </a:prstTxWarp>
          </a:bodyPr>
          <a:lstStyle/>
          <a:p>
            <a:pPr algn="ctr">
              <a:defRPr/>
            </a:pPr>
            <a:endParaRPr lang="en-GB">
              <a:solidFill>
                <a:srgbClr val="58595B"/>
              </a:solidFill>
              <a:ea typeface="+mn-ea"/>
            </a:endParaRPr>
          </a:p>
        </p:txBody>
      </p:sp>
      <p:sp>
        <p:nvSpPr>
          <p:cNvPr id="70" name="TextBox 69"/>
          <p:cNvSpPr txBox="1"/>
          <p:nvPr/>
        </p:nvSpPr>
        <p:spPr>
          <a:xfrm>
            <a:off x="778914" y="258966"/>
            <a:ext cx="4352012" cy="353943"/>
          </a:xfrm>
          <a:prstGeom prst="rect">
            <a:avLst/>
          </a:prstGeom>
          <a:noFill/>
        </p:spPr>
        <p:txBody>
          <a:bodyPr wrap="square" rtlCol="0">
            <a:spAutoFit/>
          </a:bodyPr>
          <a:lstStyle/>
          <a:p>
            <a:pPr algn="l"/>
            <a:r>
              <a:rPr lang="en-US" sz="1700" kern="0" dirty="0" smtClean="0">
                <a:solidFill>
                  <a:schemeClr val="bg1"/>
                </a:solidFill>
                <a:effectLst>
                  <a:outerShdw blurRad="50800" dist="38100" dir="2700000">
                    <a:srgbClr val="000000">
                      <a:alpha val="43000"/>
                    </a:srgbClr>
                  </a:outerShdw>
                </a:effectLst>
                <a:cs typeface="Arial" charset="0"/>
              </a:rPr>
              <a:t>Virtualization and Cloud Security</a:t>
            </a:r>
            <a:endParaRPr lang="en-GB" sz="1700" kern="0" dirty="0" smtClean="0">
              <a:solidFill>
                <a:schemeClr val="bg1"/>
              </a:solidFill>
              <a:effectLst>
                <a:outerShdw blurRad="50800" dist="38100" dir="2700000">
                  <a:srgbClr val="000000">
                    <a:alpha val="43000"/>
                  </a:srgbClr>
                </a:outerShdw>
              </a:effectLst>
              <a:cs typeface="Arial" charset="0"/>
            </a:endParaRPr>
          </a:p>
        </p:txBody>
      </p:sp>
      <p:sp>
        <p:nvSpPr>
          <p:cNvPr id="76" name="Title 14"/>
          <p:cNvSpPr txBox="1">
            <a:spLocks/>
          </p:cNvSpPr>
          <p:nvPr/>
        </p:nvSpPr>
        <p:spPr>
          <a:xfrm>
            <a:off x="414866" y="676656"/>
            <a:ext cx="8356600" cy="784225"/>
          </a:xfrm>
          <a:prstGeom prst="rect">
            <a:avLst/>
          </a:prstGeom>
        </p:spPr>
        <p:txBody>
          <a:bodyPr lIns="274320"/>
          <a:lstStyle/>
          <a:p>
            <a:pPr lvl="0">
              <a:lnSpc>
                <a:spcPct val="90000"/>
              </a:lnSpc>
              <a:defRPr/>
            </a:pPr>
            <a:r>
              <a:rPr lang="en-US" sz="2600" b="0" dirty="0" smtClean="0">
                <a:solidFill>
                  <a:srgbClr val="CC0000"/>
                </a:solidFill>
              </a:rPr>
              <a:t>One Security Platform for Virtualization and Cloud</a:t>
            </a:r>
            <a:endParaRPr kumimoji="0" lang="en-US" sz="2600" b="0" i="0" u="none" strike="noStrike" kern="0" cap="none" spc="0" normalizeH="0" baseline="0" noProof="0" dirty="0" smtClean="0">
              <a:ln>
                <a:noFill/>
              </a:ln>
              <a:solidFill>
                <a:srgbClr val="CC0000"/>
              </a:solidFill>
              <a:effectLst/>
              <a:uLnTx/>
              <a:uFillTx/>
              <a:latin typeface="+mj-lt"/>
              <a:ea typeface="+mj-ea"/>
              <a:cs typeface="+mj-cs"/>
            </a:endParaRPr>
          </a:p>
        </p:txBody>
      </p:sp>
      <p:grpSp>
        <p:nvGrpSpPr>
          <p:cNvPr id="2" name="Group 1"/>
          <p:cNvGrpSpPr/>
          <p:nvPr/>
        </p:nvGrpSpPr>
        <p:grpSpPr>
          <a:xfrm>
            <a:off x="4955751" y="1613375"/>
            <a:ext cx="3549423" cy="1019040"/>
            <a:chOff x="4955751" y="1613375"/>
            <a:chExt cx="3549423" cy="1019040"/>
          </a:xfrm>
        </p:grpSpPr>
        <p:pic>
          <p:nvPicPr>
            <p:cNvPr id="91" name="Picture 90" descr="Cloud.png"/>
            <p:cNvPicPr>
              <a:picLocks noChangeAspect="1"/>
            </p:cNvPicPr>
            <p:nvPr/>
          </p:nvPicPr>
          <p:blipFill>
            <a:blip r:embed="rId3"/>
            <a:stretch>
              <a:fillRect/>
            </a:stretch>
          </p:blipFill>
          <p:spPr>
            <a:xfrm>
              <a:off x="7337992" y="1734443"/>
              <a:ext cx="1167182" cy="668130"/>
            </a:xfrm>
            <a:prstGeom prst="rect">
              <a:avLst/>
            </a:prstGeom>
          </p:spPr>
        </p:pic>
        <p:sp>
          <p:nvSpPr>
            <p:cNvPr id="74" name="Rounded Rectangle 73"/>
            <p:cNvSpPr>
              <a:spLocks noChangeAspect="1"/>
            </p:cNvSpPr>
            <p:nvPr/>
          </p:nvSpPr>
          <p:spPr bwMode="auto">
            <a:xfrm>
              <a:off x="7282148" y="1613375"/>
              <a:ext cx="427813" cy="448056"/>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rPr>
                <a:t>VM</a:t>
              </a:r>
            </a:p>
          </p:txBody>
        </p:sp>
        <p:sp>
          <p:nvSpPr>
            <p:cNvPr id="69" name="Rounded Rectangle 68"/>
            <p:cNvSpPr>
              <a:spLocks noChangeAspect="1"/>
            </p:cNvSpPr>
            <p:nvPr/>
          </p:nvSpPr>
          <p:spPr bwMode="auto">
            <a:xfrm>
              <a:off x="4955751" y="1618138"/>
              <a:ext cx="754145" cy="448056"/>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rgbClr val="C00000"/>
              </a:solidFill>
              <a:prstDash val="solid"/>
              <a:round/>
              <a:headEnd type="none" w="med" len="med"/>
              <a:tailEnd type="none" w="med" len="med"/>
            </a:ln>
            <a:effectLst/>
          </p:spPr>
          <p:txBody>
            <a:bodyPr lIns="0" rIns="18288" anchor="ctr"/>
            <a:lstStyle/>
            <a:p>
              <a:pPr algn="r">
                <a:lnSpc>
                  <a:spcPts val="1100"/>
                </a:lnSpc>
                <a:defRPr/>
              </a:pPr>
              <a:r>
                <a:rPr lang="en-US" sz="1000" b="0" dirty="0" smtClean="0">
                  <a:solidFill>
                    <a:srgbClr val="C00000"/>
                  </a:solidFill>
                </a:rPr>
                <a:t>Security Virtual </a:t>
              </a:r>
              <a:r>
                <a:rPr lang="en-US" sz="1000" b="0" dirty="0">
                  <a:solidFill>
                    <a:srgbClr val="C00000"/>
                  </a:solidFill>
                </a:rPr>
                <a:t>Appliance</a:t>
              </a:r>
            </a:p>
          </p:txBody>
        </p:sp>
        <p:sp>
          <p:nvSpPr>
            <p:cNvPr id="71" name="Rounded Rectangle 70"/>
            <p:cNvSpPr>
              <a:spLocks noChangeAspect="1"/>
            </p:cNvSpPr>
            <p:nvPr/>
          </p:nvSpPr>
          <p:spPr bwMode="auto">
            <a:xfrm>
              <a:off x="5782437" y="1618138"/>
              <a:ext cx="426463" cy="448056"/>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rPr>
                <a:t>VM</a:t>
              </a:r>
            </a:p>
          </p:txBody>
        </p:sp>
        <p:sp>
          <p:nvSpPr>
            <p:cNvPr id="72" name="Rounded Rectangle 71"/>
            <p:cNvSpPr>
              <a:spLocks noChangeAspect="1"/>
            </p:cNvSpPr>
            <p:nvPr/>
          </p:nvSpPr>
          <p:spPr bwMode="auto">
            <a:xfrm>
              <a:off x="6281441" y="1618138"/>
              <a:ext cx="427813" cy="448056"/>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rPr>
                <a:t>VM</a:t>
              </a:r>
            </a:p>
          </p:txBody>
        </p:sp>
        <p:sp>
          <p:nvSpPr>
            <p:cNvPr id="73" name="Rounded Rectangle 72"/>
            <p:cNvSpPr>
              <a:spLocks noChangeAspect="1"/>
            </p:cNvSpPr>
            <p:nvPr/>
          </p:nvSpPr>
          <p:spPr bwMode="auto">
            <a:xfrm>
              <a:off x="6781795" y="1618138"/>
              <a:ext cx="427813" cy="448056"/>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rPr>
                <a:t>VM</a:t>
              </a:r>
            </a:p>
          </p:txBody>
        </p:sp>
        <p:pic>
          <p:nvPicPr>
            <p:cNvPr id="75" name="Picture 37" descr="agent_high.png"/>
            <p:cNvPicPr>
              <a:picLocks noChangeAspect="1"/>
            </p:cNvPicPr>
            <p:nvPr/>
          </p:nvPicPr>
          <p:blipFill>
            <a:blip r:embed="rId5"/>
            <a:srcRect/>
            <a:stretch>
              <a:fillRect/>
            </a:stretch>
          </p:blipFill>
          <p:spPr bwMode="auto">
            <a:xfrm>
              <a:off x="4955751" y="1668271"/>
              <a:ext cx="304709" cy="295473"/>
            </a:xfrm>
            <a:prstGeom prst="rect">
              <a:avLst/>
            </a:prstGeom>
            <a:noFill/>
            <a:ln w="9525">
              <a:noFill/>
              <a:miter lim="800000"/>
              <a:headEnd/>
              <a:tailEnd/>
            </a:ln>
          </p:spPr>
        </p:pic>
        <p:sp>
          <p:nvSpPr>
            <p:cNvPr id="100" name="Rounded Rectangle 99"/>
            <p:cNvSpPr>
              <a:spLocks noChangeAspect="1"/>
            </p:cNvSpPr>
            <p:nvPr/>
          </p:nvSpPr>
          <p:spPr bwMode="auto">
            <a:xfrm>
              <a:off x="6775445" y="1614702"/>
              <a:ext cx="427813" cy="448056"/>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rPr>
                <a:t>VM</a:t>
              </a:r>
            </a:p>
          </p:txBody>
        </p:sp>
        <p:sp>
          <p:nvSpPr>
            <p:cNvPr id="99" name="Rounded Rectangle 98"/>
            <p:cNvSpPr>
              <a:spLocks noChangeAspect="1"/>
            </p:cNvSpPr>
            <p:nvPr/>
          </p:nvSpPr>
          <p:spPr bwMode="auto">
            <a:xfrm>
              <a:off x="7278073" y="1614702"/>
              <a:ext cx="427813" cy="448056"/>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rPr>
                <a:t>VM</a:t>
              </a:r>
            </a:p>
          </p:txBody>
        </p:sp>
        <p:pic>
          <p:nvPicPr>
            <p:cNvPr id="62" name="Picture 3" descr="ICON_VirtTriangle_flat_Q408.png"/>
            <p:cNvPicPr>
              <a:picLocks noChangeAspect="1"/>
            </p:cNvPicPr>
            <p:nvPr/>
          </p:nvPicPr>
          <p:blipFill>
            <a:blip r:embed="rId4" cstate="print"/>
            <a:srcRect/>
            <a:stretch>
              <a:fillRect/>
            </a:stretch>
          </p:blipFill>
          <p:spPr bwMode="auto">
            <a:xfrm>
              <a:off x="5032942" y="2231188"/>
              <a:ext cx="2673522" cy="179285"/>
            </a:xfrm>
            <a:prstGeom prst="rect">
              <a:avLst/>
            </a:prstGeom>
            <a:noFill/>
            <a:ln w="9525">
              <a:noFill/>
              <a:miter lim="800000"/>
              <a:headEnd/>
              <a:tailEnd/>
            </a:ln>
          </p:spPr>
        </p:pic>
        <p:sp>
          <p:nvSpPr>
            <p:cNvPr id="63" name="Rounded Rectangle 11"/>
            <p:cNvSpPr>
              <a:spLocks noChangeArrowheads="1"/>
            </p:cNvSpPr>
            <p:nvPr/>
          </p:nvSpPr>
          <p:spPr bwMode="auto">
            <a:xfrm>
              <a:off x="4968475" y="2101655"/>
              <a:ext cx="2731567" cy="88486"/>
            </a:xfrm>
            <a:prstGeom prst="roundRect">
              <a:avLst>
                <a:gd name="adj" fmla="val 16667"/>
              </a:avLst>
            </a:prstGeom>
            <a:solidFill>
              <a:srgbClr val="9EB9DA"/>
            </a:solidFill>
            <a:ln w="19050" algn="ctr">
              <a:noFill/>
              <a:round/>
              <a:headEnd/>
              <a:tailEnd/>
            </a:ln>
          </p:spPr>
          <p:txBody>
            <a:bodyPr anchor="ctr"/>
            <a:lstStyle/>
            <a:p>
              <a:pPr>
                <a:defRPr/>
              </a:pPr>
              <a:endParaRPr lang="en-US" sz="2000" dirty="0">
                <a:solidFill>
                  <a:schemeClr val="bg1"/>
                </a:solidFill>
              </a:endParaRPr>
            </a:p>
          </p:txBody>
        </p:sp>
        <p:pic>
          <p:nvPicPr>
            <p:cNvPr id="64" name="Picture 63" descr="Untitled-2.png"/>
            <p:cNvPicPr>
              <a:picLocks noChangeAspect="1"/>
            </p:cNvPicPr>
            <p:nvPr/>
          </p:nvPicPr>
          <p:blipFill>
            <a:blip r:embed="rId7"/>
            <a:stretch>
              <a:fillRect/>
            </a:stretch>
          </p:blipFill>
          <p:spPr>
            <a:xfrm>
              <a:off x="5691930" y="2331312"/>
              <a:ext cx="1074850" cy="301103"/>
            </a:xfrm>
            <a:prstGeom prst="rect">
              <a:avLst/>
            </a:prstGeom>
          </p:spPr>
        </p:pic>
      </p:grpSp>
      <p:pic>
        <p:nvPicPr>
          <p:cNvPr id="66" name="Picture 3" descr="ICON_VirtTriangle_flat_Q408.png"/>
          <p:cNvPicPr>
            <a:picLocks noChangeAspect="1"/>
          </p:cNvPicPr>
          <p:nvPr/>
        </p:nvPicPr>
        <p:blipFill>
          <a:blip r:embed="rId4" cstate="print"/>
          <a:srcRect/>
          <a:stretch>
            <a:fillRect/>
          </a:stretch>
        </p:blipFill>
        <p:spPr bwMode="auto">
          <a:xfrm>
            <a:off x="5170728" y="4786498"/>
            <a:ext cx="2673522" cy="179285"/>
          </a:xfrm>
          <a:prstGeom prst="rect">
            <a:avLst/>
          </a:prstGeom>
          <a:noFill/>
          <a:ln w="9525">
            <a:noFill/>
            <a:miter lim="800000"/>
            <a:headEnd/>
            <a:tailEnd/>
          </a:ln>
        </p:spPr>
      </p:pic>
      <p:sp>
        <p:nvSpPr>
          <p:cNvPr id="83" name="Rounded Rectangle 11"/>
          <p:cNvSpPr>
            <a:spLocks noChangeArrowheads="1"/>
          </p:cNvSpPr>
          <p:nvPr/>
        </p:nvSpPr>
        <p:spPr bwMode="auto">
          <a:xfrm>
            <a:off x="5106261" y="4656965"/>
            <a:ext cx="2731567" cy="88486"/>
          </a:xfrm>
          <a:prstGeom prst="roundRect">
            <a:avLst>
              <a:gd name="adj" fmla="val 16667"/>
            </a:avLst>
          </a:prstGeom>
          <a:solidFill>
            <a:srgbClr val="9EB9DA"/>
          </a:solidFill>
          <a:ln w="19050" algn="ctr">
            <a:noFill/>
            <a:round/>
            <a:headEnd/>
            <a:tailEnd/>
          </a:ln>
        </p:spPr>
        <p:txBody>
          <a:bodyPr anchor="ctr"/>
          <a:lstStyle/>
          <a:p>
            <a:pPr>
              <a:defRPr/>
            </a:pPr>
            <a:endParaRPr lang="en-US" sz="2000" dirty="0">
              <a:solidFill>
                <a:schemeClr val="bg1"/>
              </a:solidFill>
            </a:endParaRPr>
          </a:p>
        </p:txBody>
      </p:sp>
      <p:pic>
        <p:nvPicPr>
          <p:cNvPr id="86" name="Picture 85" descr="Untitled-2.png"/>
          <p:cNvPicPr>
            <a:picLocks noChangeAspect="1"/>
          </p:cNvPicPr>
          <p:nvPr/>
        </p:nvPicPr>
        <p:blipFill>
          <a:blip r:embed="rId7"/>
          <a:stretch>
            <a:fillRect/>
          </a:stretch>
        </p:blipFill>
        <p:spPr>
          <a:xfrm>
            <a:off x="5829716" y="4886622"/>
            <a:ext cx="1074850" cy="301103"/>
          </a:xfrm>
          <a:prstGeom prst="rect">
            <a:avLst/>
          </a:prstGeom>
        </p:spPr>
      </p:pic>
      <p:sp>
        <p:nvSpPr>
          <p:cNvPr id="52" name="Curved Right Arrow 51"/>
          <p:cNvSpPr/>
          <p:nvPr/>
        </p:nvSpPr>
        <p:spPr bwMode="auto">
          <a:xfrm>
            <a:off x="3860800" y="2857500"/>
            <a:ext cx="596900" cy="1625600"/>
          </a:xfrm>
          <a:prstGeom prst="curvedRightArrow">
            <a:avLst/>
          </a:prstGeom>
          <a:solidFill>
            <a:schemeClr val="bg1"/>
          </a:solidFill>
          <a:ln w="63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chemeClr val="tx1"/>
              </a:solidFill>
              <a:effectLst/>
              <a:latin typeface="Arial" charset="0"/>
              <a:cs typeface="Arial" charset="0"/>
            </a:endParaRPr>
          </a:p>
        </p:txBody>
      </p:sp>
      <p:sp>
        <p:nvSpPr>
          <p:cNvPr id="54" name="TextBox 31"/>
          <p:cNvSpPr txBox="1">
            <a:spLocks noChangeArrowheads="1"/>
          </p:cNvSpPr>
          <p:nvPr/>
        </p:nvSpPr>
        <p:spPr bwMode="auto">
          <a:xfrm>
            <a:off x="3079589" y="3389287"/>
            <a:ext cx="1669048" cy="400110"/>
          </a:xfrm>
          <a:prstGeom prst="rect">
            <a:avLst/>
          </a:prstGeom>
          <a:gradFill>
            <a:gsLst>
              <a:gs pos="74000">
                <a:srgbClr val="2D699F"/>
              </a:gs>
              <a:gs pos="100000">
                <a:schemeClr val="bg1">
                  <a:alpha val="0"/>
                </a:schemeClr>
              </a:gs>
            </a:gsLst>
            <a:lin ang="0" scaled="0"/>
          </a:gradFill>
          <a:ln w="9525">
            <a:noFill/>
            <a:miter lim="800000"/>
            <a:headEnd/>
            <a:tailEnd/>
          </a:ln>
          <a:effectLst>
            <a:outerShdw blurRad="25400" dist="25400" dir="2700000">
              <a:srgbClr val="000000">
                <a:alpha val="43000"/>
              </a:srgbClr>
            </a:outerShdw>
          </a:effectLst>
        </p:spPr>
        <p:txBody>
          <a:bodyPr wrap="none">
            <a:spAutoFit/>
          </a:bodyPr>
          <a:lstStyle/>
          <a:p>
            <a:r>
              <a:rPr lang="en-US" sz="2000" b="0" dirty="0" smtClean="0">
                <a:solidFill>
                  <a:schemeClr val="bg1"/>
                </a:solidFill>
              </a:rPr>
              <a:t>Hybrid Cloud</a:t>
            </a:r>
            <a:endParaRPr lang="en-US" sz="2000" b="0" dirty="0">
              <a:solidFill>
                <a:schemeClr val="bg1"/>
              </a:solidFill>
            </a:endParaRPr>
          </a:p>
        </p:txBody>
      </p:sp>
      <p:sp>
        <p:nvSpPr>
          <p:cNvPr id="60" name="Slide Number Placeholder 4"/>
          <p:cNvSpPr>
            <a:spLocks noGrp="1"/>
          </p:cNvSpPr>
          <p:nvPr>
            <p:ph type="sldNum" sz="quarter" idx="4294967295"/>
          </p:nvPr>
        </p:nvSpPr>
        <p:spPr>
          <a:xfrm>
            <a:off x="4385891" y="6526740"/>
            <a:ext cx="372218" cy="276999"/>
          </a:xfrm>
          <a:prstGeom prst="rect">
            <a:avLst/>
          </a:prstGeom>
        </p:spPr>
        <p:txBody>
          <a:bodyPr/>
          <a:lstStyle/>
          <a:p>
            <a:fld id="{332B9B24-A71B-427D-BD81-E830153338A6}" type="slidenum">
              <a:rPr lang="en-US" sz="800" smtClean="0"/>
              <a:pPr/>
              <a:t>26</a:t>
            </a:fld>
            <a:endParaRPr lang="en-US" sz="800" dirty="0"/>
          </a:p>
        </p:txBody>
      </p:sp>
      <p:sp>
        <p:nvSpPr>
          <p:cNvPr id="61" name="Date Placeholder 8"/>
          <p:cNvSpPr>
            <a:spLocks noGrp="1"/>
          </p:cNvSpPr>
          <p:nvPr>
            <p:ph type="dt" sz="quarter" idx="4294967295"/>
          </p:nvPr>
        </p:nvSpPr>
        <p:spPr>
          <a:xfrm>
            <a:off x="137145" y="6526740"/>
            <a:ext cx="1089431" cy="219075"/>
          </a:xfrm>
          <a:prstGeom prst="rect">
            <a:avLst/>
          </a:prstGeom>
        </p:spPr>
        <p:txBody>
          <a:bodyPr/>
          <a:lstStyle/>
          <a:p>
            <a:fld id="{3864B147-160A-4FD5-B607-07ACFE1A401C}" type="datetime1">
              <a:rPr lang="en-US" sz="800" smtClean="0"/>
              <a:pPr/>
              <a:t>20.6.2013</a:t>
            </a:fld>
            <a:endParaRPr lang="en-US" sz="800" dirty="0"/>
          </a:p>
        </p:txBody>
      </p:sp>
      <p:sp>
        <p:nvSpPr>
          <p:cNvPr id="67" name="Footer Placeholder 5"/>
          <p:cNvSpPr>
            <a:spLocks noGrp="1"/>
          </p:cNvSpPr>
          <p:nvPr>
            <p:ph type="ftr" sz="quarter" idx="4294967295"/>
          </p:nvPr>
        </p:nvSpPr>
        <p:spPr>
          <a:xfrm>
            <a:off x="1136321" y="6526740"/>
            <a:ext cx="2895600" cy="180880"/>
          </a:xfrm>
          <a:prstGeom prst="rect">
            <a:avLst/>
          </a:prstGeom>
        </p:spPr>
        <p:txBody>
          <a:bodyPr/>
          <a:lstStyle/>
          <a:p>
            <a:r>
              <a:rPr lang="en-US" sz="800" dirty="0" smtClean="0"/>
              <a:t>Copyright 2012 Trend Micro Inc.</a:t>
            </a:r>
            <a:endParaRPr lang="en-US" sz="800" dirty="0"/>
          </a:p>
        </p:txBody>
      </p:sp>
    </p:spTree>
    <p:extLst>
      <p:ext uri="{BB962C8B-B14F-4D97-AF65-F5344CB8AC3E}">
        <p14:creationId xmlns:p14="http://schemas.microsoft.com/office/powerpoint/2010/main" val="7412589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animEffect transition="in" filter="fade">
                                      <p:cBhvr>
                                        <p:cTn id="9" dur="500"/>
                                        <p:tgtEl>
                                          <p:spTgt spid="13"/>
                                        </p:tgtEl>
                                      </p:cBhvr>
                                    </p:animEffect>
                                  </p:childTnLst>
                                </p:cTn>
                              </p:par>
                              <p:par>
                                <p:cTn id="10" presetID="10" presetClass="entr" presetSubtype="0" fill="hold" nodeType="withEffect">
                                  <p:stCondLst>
                                    <p:cond delay="0"/>
                                  </p:stCondLst>
                                  <p:childTnLst>
                                    <p:set>
                                      <p:cBhvr>
                                        <p:cTn id="11" dur="1" fill="hold">
                                          <p:stCondLst>
                                            <p:cond delay="0"/>
                                          </p:stCondLst>
                                        </p:cTn>
                                        <p:tgtEl>
                                          <p:spTgt spid="36">
                                            <p:txEl>
                                              <p:pRg st="0" end="0"/>
                                            </p:txEl>
                                          </p:spTgt>
                                        </p:tgtEl>
                                        <p:attrNameLst>
                                          <p:attrName>style.visibility</p:attrName>
                                        </p:attrNameLst>
                                      </p:cBhvr>
                                      <p:to>
                                        <p:strVal val="visible"/>
                                      </p:to>
                                    </p:set>
                                    <p:animEffect transition="in" filter="fade">
                                      <p:cBhvr>
                                        <p:cTn id="12" dur="500"/>
                                        <p:tgtEl>
                                          <p:spTgt spid="36">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6">
                                            <p:txEl>
                                              <p:pRg st="1" end="1"/>
                                            </p:txEl>
                                          </p:spTgt>
                                        </p:tgtEl>
                                        <p:attrNameLst>
                                          <p:attrName>style.visibility</p:attrName>
                                        </p:attrNameLst>
                                      </p:cBhvr>
                                      <p:to>
                                        <p:strVal val="visible"/>
                                      </p:to>
                                    </p:set>
                                    <p:animEffect transition="in" filter="fade">
                                      <p:cBhvr>
                                        <p:cTn id="15" dur="500"/>
                                        <p:tgtEl>
                                          <p:spTgt spid="36">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6">
                                            <p:txEl>
                                              <p:pRg st="2" end="2"/>
                                            </p:txEl>
                                          </p:spTgt>
                                        </p:tgtEl>
                                        <p:attrNameLst>
                                          <p:attrName>style.visibility</p:attrName>
                                        </p:attrNameLst>
                                      </p:cBhvr>
                                      <p:to>
                                        <p:strVal val="visible"/>
                                      </p:to>
                                    </p:set>
                                    <p:animEffect transition="in" filter="fade">
                                      <p:cBhvr>
                                        <p:cTn id="18" dur="500"/>
                                        <p:tgtEl>
                                          <p:spTgt spid="36">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6">
                                            <p:txEl>
                                              <p:pRg st="3" end="3"/>
                                            </p:txEl>
                                          </p:spTgt>
                                        </p:tgtEl>
                                        <p:attrNameLst>
                                          <p:attrName>style.visibility</p:attrName>
                                        </p:attrNameLst>
                                      </p:cBhvr>
                                      <p:to>
                                        <p:strVal val="visible"/>
                                      </p:to>
                                    </p:set>
                                    <p:animEffect transition="in" filter="fade">
                                      <p:cBhvr>
                                        <p:cTn id="21" dur="500"/>
                                        <p:tgtEl>
                                          <p:spTgt spid="36">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childTnLst>
                                </p:cTn>
                              </p:par>
                              <p:par>
                                <p:cTn id="27" presetID="1" presetClass="entr" presetSubtype="0" fill="hold" grpId="0" nodeType="withEffect">
                                  <p:stCondLst>
                                    <p:cond delay="0"/>
                                  </p:stCondLst>
                                  <p:childTnLst>
                                    <p:set>
                                      <p:cBhvr>
                                        <p:cTn id="28" dur="1" fill="hold">
                                          <p:stCondLst>
                                            <p:cond delay="0"/>
                                          </p:stCondLst>
                                        </p:cTn>
                                        <p:tgtEl>
                                          <p:spTgt spid="87"/>
                                        </p:tgtEl>
                                        <p:attrNameLst>
                                          <p:attrName>style.visibility</p:attrName>
                                        </p:attrNameLst>
                                      </p:cBhvr>
                                      <p:to>
                                        <p:strVal val="visible"/>
                                      </p:to>
                                    </p:se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500"/>
                                        <p:tgtEl>
                                          <p:spTgt spid="5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fade">
                                      <p:cBhvr>
                                        <p:cTn id="40" dur="500"/>
                                        <p:tgtEl>
                                          <p:spTgt spid="77"/>
                                        </p:tgtEl>
                                      </p:cBhvr>
                                    </p:animEffect>
                                  </p:childTnLst>
                                </p:cTn>
                              </p:par>
                              <p:par>
                                <p:cTn id="41" presetID="1" presetClass="entr" presetSubtype="0" fill="hold" nodeType="withEffect">
                                  <p:stCondLst>
                                    <p:cond delay="0"/>
                                  </p:stCondLst>
                                  <p:childTnLst>
                                    <p:set>
                                      <p:cBhvr>
                                        <p:cTn id="42" dur="1" fill="hold">
                                          <p:stCondLst>
                                            <p:cond delay="0"/>
                                          </p:stCondLst>
                                        </p:cTn>
                                        <p:tgtEl>
                                          <p:spTgt spid="66"/>
                                        </p:tgtEl>
                                        <p:attrNameLst>
                                          <p:attrName>style.visibility</p:attrName>
                                        </p:attrNameLst>
                                      </p:cBhvr>
                                      <p:to>
                                        <p:strVal val="visible"/>
                                      </p:to>
                                    </p:set>
                                  </p:childTnLst>
                                </p:cTn>
                              </p:par>
                              <p:par>
                                <p:cTn id="43" presetID="10" presetClass="entr" presetSubtype="0" fill="hold" nodeType="withEffect">
                                  <p:stCondLst>
                                    <p:cond delay="0"/>
                                  </p:stCondLst>
                                  <p:childTnLst>
                                    <p:set>
                                      <p:cBhvr>
                                        <p:cTn id="44" dur="1" fill="hold">
                                          <p:stCondLst>
                                            <p:cond delay="0"/>
                                          </p:stCondLst>
                                        </p:cTn>
                                        <p:tgtEl>
                                          <p:spTgt spid="95"/>
                                        </p:tgtEl>
                                        <p:attrNameLst>
                                          <p:attrName>style.visibility</p:attrName>
                                        </p:attrNameLst>
                                      </p:cBhvr>
                                      <p:to>
                                        <p:strVal val="visible"/>
                                      </p:to>
                                    </p:set>
                                    <p:animEffect transition="in" filter="fade">
                                      <p:cBhvr>
                                        <p:cTn id="45" dur="500"/>
                                        <p:tgtEl>
                                          <p:spTgt spid="95"/>
                                        </p:tgtEl>
                                      </p:cBhvr>
                                    </p:animEffect>
                                  </p:childTnLst>
                                </p:cTn>
                              </p:par>
                              <p:par>
                                <p:cTn id="46" presetID="1" presetClass="entr" presetSubtype="0" fill="hold" grpId="0" nodeType="withEffect">
                                  <p:stCondLst>
                                    <p:cond delay="0"/>
                                  </p:stCondLst>
                                  <p:childTnLst>
                                    <p:set>
                                      <p:cBhvr>
                                        <p:cTn id="47" dur="1" fill="hold">
                                          <p:stCondLst>
                                            <p:cond delay="0"/>
                                          </p:stCondLst>
                                        </p:cTn>
                                        <p:tgtEl>
                                          <p:spTgt spid="83"/>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86"/>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88"/>
                                        </p:tgtEl>
                                        <p:attrNameLst>
                                          <p:attrName>style.visibility</p:attrName>
                                        </p:attrNameLst>
                                      </p:cBhvr>
                                      <p:to>
                                        <p:strVal val="visible"/>
                                      </p:to>
                                    </p:set>
                                  </p:childTnLst>
                                </p:cTn>
                              </p:par>
                              <p:par>
                                <p:cTn id="52" presetID="10" presetClass="entr" presetSubtype="0"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500"/>
                                        <p:tgtEl>
                                          <p:spTgt spid="4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500"/>
                                        <p:tgtEl>
                                          <p:spTgt spid="4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childTnLst>
                          </p:cTn>
                        </p:par>
                        <p:par>
                          <p:cTn id="64" fill="hold">
                            <p:stCondLst>
                              <p:cond delay="500"/>
                            </p:stCondLst>
                            <p:childTnLst>
                              <p:par>
                                <p:cTn id="65" presetID="10" presetClass="entr" presetSubtype="0" fill="hold" nodeType="afterEffect">
                                  <p:stCondLst>
                                    <p:cond delay="0"/>
                                  </p:stCondLst>
                                  <p:childTnLst>
                                    <p:set>
                                      <p:cBhvr>
                                        <p:cTn id="66" dur="1" fill="hold">
                                          <p:stCondLst>
                                            <p:cond delay="0"/>
                                          </p:stCondLst>
                                        </p:cTn>
                                        <p:tgtEl>
                                          <p:spTgt spid="89">
                                            <p:txEl>
                                              <p:pRg st="0" end="0"/>
                                            </p:txEl>
                                          </p:spTgt>
                                        </p:tgtEl>
                                        <p:attrNameLst>
                                          <p:attrName>style.visibility</p:attrName>
                                        </p:attrNameLst>
                                      </p:cBhvr>
                                      <p:to>
                                        <p:strVal val="visible"/>
                                      </p:to>
                                    </p:set>
                                    <p:animEffect transition="in" filter="fade">
                                      <p:cBhvr>
                                        <p:cTn id="67" dur="500"/>
                                        <p:tgtEl>
                                          <p:spTgt spid="89">
                                            <p:txEl>
                                              <p:pRg st="0" end="0"/>
                                            </p:txEl>
                                          </p:spTgt>
                                        </p:tgtEl>
                                      </p:cBhvr>
                                    </p:animEffect>
                                  </p:childTnLst>
                                </p:cTn>
                              </p:par>
                              <p:par>
                                <p:cTn id="68" presetID="10" presetClass="entr" presetSubtype="0" fill="hold" nodeType="withEffect">
                                  <p:stCondLst>
                                    <p:cond delay="0"/>
                                  </p:stCondLst>
                                  <p:childTnLst>
                                    <p:set>
                                      <p:cBhvr>
                                        <p:cTn id="69" dur="1" fill="hold">
                                          <p:stCondLst>
                                            <p:cond delay="0"/>
                                          </p:stCondLst>
                                        </p:cTn>
                                        <p:tgtEl>
                                          <p:spTgt spid="89">
                                            <p:txEl>
                                              <p:pRg st="1" end="1"/>
                                            </p:txEl>
                                          </p:spTgt>
                                        </p:tgtEl>
                                        <p:attrNameLst>
                                          <p:attrName>style.visibility</p:attrName>
                                        </p:attrNameLst>
                                      </p:cBhvr>
                                      <p:to>
                                        <p:strVal val="visible"/>
                                      </p:to>
                                    </p:set>
                                    <p:animEffect transition="in" filter="fade">
                                      <p:cBhvr>
                                        <p:cTn id="70" dur="500"/>
                                        <p:tgtEl>
                                          <p:spTgt spid="89">
                                            <p:txEl>
                                              <p:pRg st="1" end="1"/>
                                            </p:txEl>
                                          </p:spTgt>
                                        </p:tgtEl>
                                      </p:cBhvr>
                                    </p:animEffect>
                                  </p:childTnLst>
                                </p:cTn>
                              </p:par>
                              <p:par>
                                <p:cTn id="71" presetID="10" presetClass="entr" presetSubtype="0" fill="hold" nodeType="withEffect">
                                  <p:stCondLst>
                                    <p:cond delay="0"/>
                                  </p:stCondLst>
                                  <p:childTnLst>
                                    <p:set>
                                      <p:cBhvr>
                                        <p:cTn id="72" dur="1" fill="hold">
                                          <p:stCondLst>
                                            <p:cond delay="0"/>
                                          </p:stCondLst>
                                        </p:cTn>
                                        <p:tgtEl>
                                          <p:spTgt spid="89">
                                            <p:txEl>
                                              <p:pRg st="2" end="2"/>
                                            </p:txEl>
                                          </p:spTgt>
                                        </p:tgtEl>
                                        <p:attrNameLst>
                                          <p:attrName>style.visibility</p:attrName>
                                        </p:attrNameLst>
                                      </p:cBhvr>
                                      <p:to>
                                        <p:strVal val="visible"/>
                                      </p:to>
                                    </p:set>
                                    <p:animEffect transition="in" filter="fade">
                                      <p:cBhvr>
                                        <p:cTn id="73" dur="500"/>
                                        <p:tgtEl>
                                          <p:spTgt spid="89">
                                            <p:txEl>
                                              <p:pRg st="2" end="2"/>
                                            </p:txEl>
                                          </p:spTgt>
                                        </p:tgtEl>
                                      </p:cBhvr>
                                    </p:animEffect>
                                  </p:childTnLst>
                                </p:cTn>
                              </p:par>
                              <p:par>
                                <p:cTn id="74" presetID="10" presetClass="entr" presetSubtype="0" fill="hold" nodeType="withEffect">
                                  <p:stCondLst>
                                    <p:cond delay="0"/>
                                  </p:stCondLst>
                                  <p:childTnLst>
                                    <p:set>
                                      <p:cBhvr>
                                        <p:cTn id="75" dur="1" fill="hold">
                                          <p:stCondLst>
                                            <p:cond delay="0"/>
                                          </p:stCondLst>
                                        </p:cTn>
                                        <p:tgtEl>
                                          <p:spTgt spid="89">
                                            <p:txEl>
                                              <p:pRg st="3" end="3"/>
                                            </p:txEl>
                                          </p:spTgt>
                                        </p:tgtEl>
                                        <p:attrNameLst>
                                          <p:attrName>style.visibility</p:attrName>
                                        </p:attrNameLst>
                                      </p:cBhvr>
                                      <p:to>
                                        <p:strVal val="visible"/>
                                      </p:to>
                                    </p:set>
                                    <p:animEffect transition="in" filter="fade">
                                      <p:cBhvr>
                                        <p:cTn id="76" dur="500"/>
                                        <p:tgtEl>
                                          <p:spTgt spid="89">
                                            <p:txEl>
                                              <p:pRg st="3" end="3"/>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grpId="0" nodeType="clickEffect">
                                  <p:stCondLst>
                                    <p:cond delay="0"/>
                                  </p:stCondLst>
                                  <p:childTnLst>
                                    <p:set>
                                      <p:cBhvr>
                                        <p:cTn id="80" dur="1" fill="hold">
                                          <p:stCondLst>
                                            <p:cond delay="0"/>
                                          </p:stCondLst>
                                        </p:cTn>
                                        <p:tgtEl>
                                          <p:spTgt spid="52"/>
                                        </p:tgtEl>
                                        <p:attrNameLst>
                                          <p:attrName>style.visibility</p:attrName>
                                        </p:attrNameLst>
                                      </p:cBhvr>
                                      <p:to>
                                        <p:strVal val="visible"/>
                                      </p:to>
                                    </p:set>
                                    <p:animEffect transition="in" filter="wipe(up)">
                                      <p:cBhvr>
                                        <p:cTn id="81" dur="500"/>
                                        <p:tgtEl>
                                          <p:spTgt spid="52"/>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500"/>
                                        <p:tgtEl>
                                          <p:spTgt spid="54"/>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92"/>
                                        </p:tgtEl>
                                        <p:attrNameLst>
                                          <p:attrName>style.visibility</p:attrName>
                                        </p:attrNameLst>
                                      </p:cBhvr>
                                      <p:to>
                                        <p:strVal val="visible"/>
                                      </p:to>
                                    </p:set>
                                    <p:animEffect transition="in" filter="fade">
                                      <p:cBhvr>
                                        <p:cTn id="89" dur="500"/>
                                        <p:tgtEl>
                                          <p:spTgt spid="92"/>
                                        </p:tgtEl>
                                      </p:cBhvr>
                                    </p:animEffect>
                                  </p:childTnLst>
                                </p:cTn>
                              </p:par>
                              <p:par>
                                <p:cTn id="90" presetID="10" presetClass="entr" presetSubtype="0" fill="hold" nodeType="withEffect">
                                  <p:stCondLst>
                                    <p:cond delay="0"/>
                                  </p:stCondLst>
                                  <p:childTnLst>
                                    <p:set>
                                      <p:cBhvr>
                                        <p:cTn id="91" dur="1" fill="hold">
                                          <p:stCondLst>
                                            <p:cond delay="0"/>
                                          </p:stCondLst>
                                        </p:cTn>
                                        <p:tgtEl>
                                          <p:spTgt spid="90"/>
                                        </p:tgtEl>
                                        <p:attrNameLst>
                                          <p:attrName>style.visibility</p:attrName>
                                        </p:attrNameLst>
                                      </p:cBhvr>
                                      <p:to>
                                        <p:strVal val="visible"/>
                                      </p:to>
                                    </p:set>
                                    <p:animEffect transition="in" filter="fade">
                                      <p:cBhvr>
                                        <p:cTn id="92" dur="500"/>
                                        <p:tgtEl>
                                          <p:spTgt spid="90"/>
                                        </p:tgtEl>
                                      </p:cBhvr>
                                    </p:animEffect>
                                  </p:childTnLst>
                                </p:cTn>
                              </p:par>
                            </p:childTnLst>
                          </p:cTn>
                        </p:par>
                        <p:par>
                          <p:cTn id="93" fill="hold">
                            <p:stCondLst>
                              <p:cond delay="500"/>
                            </p:stCondLst>
                            <p:childTnLst>
                              <p:par>
                                <p:cTn id="94" presetID="10" presetClass="entr" presetSubtype="0" fill="hold" nodeType="afterEffect">
                                  <p:stCondLst>
                                    <p:cond delay="0"/>
                                  </p:stCondLst>
                                  <p:childTnLst>
                                    <p:set>
                                      <p:cBhvr>
                                        <p:cTn id="95" dur="1" fill="hold">
                                          <p:stCondLst>
                                            <p:cond delay="0"/>
                                          </p:stCondLst>
                                        </p:cTn>
                                        <p:tgtEl>
                                          <p:spTgt spid="93"/>
                                        </p:tgtEl>
                                        <p:attrNameLst>
                                          <p:attrName>style.visibility</p:attrName>
                                        </p:attrNameLst>
                                      </p:cBhvr>
                                      <p:to>
                                        <p:strVal val="visible"/>
                                      </p:to>
                                    </p:set>
                                    <p:animEffect transition="in" filter="fade">
                                      <p:cBhvr>
                                        <p:cTn id="96" dur="500"/>
                                        <p:tgtEl>
                                          <p:spTgt spid="93"/>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94"/>
                                        </p:tgtEl>
                                        <p:attrNameLst>
                                          <p:attrName>style.visibility</p:attrName>
                                        </p:attrNameLst>
                                      </p:cBhvr>
                                      <p:to>
                                        <p:strVal val="visible"/>
                                      </p:to>
                                    </p:set>
                                    <p:animEffect transition="in" filter="fade">
                                      <p:cBhvr>
                                        <p:cTn id="99"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7" grpId="0" animBg="1"/>
      <p:bldP spid="65" grpId="0" animBg="1"/>
      <p:bldP spid="13" grpId="0"/>
      <p:bldP spid="44" grpId="0"/>
      <p:bldP spid="47" grpId="0"/>
      <p:bldP spid="77" grpId="0"/>
      <p:bldP spid="92" grpId="0"/>
      <p:bldP spid="41" grpId="0" animBg="1"/>
      <p:bldP spid="42" grpId="0" animBg="1"/>
      <p:bldP spid="45" grpId="0" animBg="1"/>
      <p:bldP spid="46" grpId="0" animBg="1"/>
      <p:bldP spid="51" grpId="0"/>
      <p:bldP spid="94" grpId="0"/>
      <p:bldP spid="83" grpId="0" animBg="1"/>
      <p:bldP spid="52" grpId="0" animBg="1"/>
      <p:bldP spid="5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4"/>
          <p:cNvSpPr txBox="1">
            <a:spLocks noChangeArrowheads="1"/>
          </p:cNvSpPr>
          <p:nvPr/>
        </p:nvSpPr>
        <p:spPr bwMode="auto">
          <a:xfrm>
            <a:off x="520472" y="763846"/>
            <a:ext cx="7544012"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bg2"/>
                </a:solidFill>
                <a:latin typeface="Arial" charset="0"/>
                <a:cs typeface="Arial" charset="0"/>
              </a:defRPr>
            </a:lvl1pPr>
            <a:lvl2pPr marL="742950" indent="-285750" eaLnBrk="0" hangingPunct="0">
              <a:defRPr sz="1600">
                <a:solidFill>
                  <a:schemeClr val="bg2"/>
                </a:solidFill>
                <a:latin typeface="Arial" charset="0"/>
                <a:cs typeface="Arial" charset="0"/>
              </a:defRPr>
            </a:lvl2pPr>
            <a:lvl3pPr marL="1143000" indent="-228600" eaLnBrk="0" hangingPunct="0">
              <a:defRPr sz="1600">
                <a:solidFill>
                  <a:schemeClr val="bg2"/>
                </a:solidFill>
                <a:latin typeface="Arial" charset="0"/>
                <a:cs typeface="Arial" charset="0"/>
              </a:defRPr>
            </a:lvl3pPr>
            <a:lvl4pPr marL="1600200" indent="-228600" eaLnBrk="0" hangingPunct="0">
              <a:defRPr sz="1600">
                <a:solidFill>
                  <a:schemeClr val="bg2"/>
                </a:solidFill>
                <a:latin typeface="Arial" charset="0"/>
                <a:cs typeface="Arial" charset="0"/>
              </a:defRPr>
            </a:lvl4pPr>
            <a:lvl5pPr marL="2057400" indent="-228600" eaLnBrk="0" hangingPunct="0">
              <a:defRPr sz="1600">
                <a:solidFill>
                  <a:schemeClr val="bg2"/>
                </a:solidFill>
                <a:latin typeface="Arial" charset="0"/>
                <a:cs typeface="Arial" charset="0"/>
              </a:defRPr>
            </a:lvl5pPr>
            <a:lvl6pPr marL="2514600" indent="-228600" eaLnBrk="0" fontAlgn="base" hangingPunct="0">
              <a:spcBef>
                <a:spcPct val="0"/>
              </a:spcBef>
              <a:spcAft>
                <a:spcPct val="0"/>
              </a:spcAft>
              <a:defRPr sz="1600">
                <a:solidFill>
                  <a:schemeClr val="bg2"/>
                </a:solidFill>
                <a:latin typeface="Arial" charset="0"/>
                <a:cs typeface="Arial" charset="0"/>
              </a:defRPr>
            </a:lvl6pPr>
            <a:lvl7pPr marL="2971800" indent="-228600" eaLnBrk="0" fontAlgn="base" hangingPunct="0">
              <a:spcBef>
                <a:spcPct val="0"/>
              </a:spcBef>
              <a:spcAft>
                <a:spcPct val="0"/>
              </a:spcAft>
              <a:defRPr sz="1600">
                <a:solidFill>
                  <a:schemeClr val="bg2"/>
                </a:solidFill>
                <a:latin typeface="Arial" charset="0"/>
                <a:cs typeface="Arial" charset="0"/>
              </a:defRPr>
            </a:lvl7pPr>
            <a:lvl8pPr marL="3429000" indent="-228600" eaLnBrk="0" fontAlgn="base" hangingPunct="0">
              <a:spcBef>
                <a:spcPct val="0"/>
              </a:spcBef>
              <a:spcAft>
                <a:spcPct val="0"/>
              </a:spcAft>
              <a:defRPr sz="1600">
                <a:solidFill>
                  <a:schemeClr val="bg2"/>
                </a:solidFill>
                <a:latin typeface="Arial" charset="0"/>
                <a:cs typeface="Arial" charset="0"/>
              </a:defRPr>
            </a:lvl8pPr>
            <a:lvl9pPr marL="3886200" indent="-228600" eaLnBrk="0" fontAlgn="base" hangingPunct="0">
              <a:spcBef>
                <a:spcPct val="0"/>
              </a:spcBef>
              <a:spcAft>
                <a:spcPct val="0"/>
              </a:spcAft>
              <a:defRPr sz="1600">
                <a:solidFill>
                  <a:schemeClr val="bg2"/>
                </a:solidFill>
                <a:latin typeface="Arial" charset="0"/>
                <a:cs typeface="Arial" charset="0"/>
              </a:defRPr>
            </a:lvl9pPr>
          </a:lstStyle>
          <a:p>
            <a:pPr eaLnBrk="1" hangingPunct="1"/>
            <a:r>
              <a:rPr lang="en-US" sz="3200" dirty="0" smtClean="0">
                <a:solidFill>
                  <a:schemeClr val="bg1"/>
                </a:solidFill>
              </a:rPr>
              <a:t>Virtual patching</a:t>
            </a:r>
            <a:endParaRPr lang="en-US" sz="3200" dirty="0">
              <a:solidFill>
                <a:schemeClr val="bg1"/>
              </a:solidFill>
            </a:endParaRPr>
          </a:p>
          <a:p>
            <a:pPr eaLnBrk="1" hangingPunct="1"/>
            <a:endParaRPr lang="en-US" sz="2000" dirty="0">
              <a:solidFill>
                <a:schemeClr val="bg1"/>
              </a:solidFill>
            </a:endParaRPr>
          </a:p>
          <a:p>
            <a:pPr eaLnBrk="1" hangingPunct="1"/>
            <a:r>
              <a:rPr lang="en-US" sz="2000" b="0" dirty="0" smtClean="0">
                <a:solidFill>
                  <a:schemeClr val="bg1"/>
                </a:solidFill>
              </a:rPr>
              <a:t>Save on operations</a:t>
            </a:r>
          </a:p>
          <a:p>
            <a:pPr eaLnBrk="1" hangingPunct="1"/>
            <a:r>
              <a:rPr lang="en-US" sz="2000" dirty="0" smtClean="0">
                <a:solidFill>
                  <a:schemeClr val="bg1"/>
                </a:solidFill>
              </a:rPr>
              <a:t>Avoid exposure</a:t>
            </a:r>
          </a:p>
          <a:p>
            <a:pPr eaLnBrk="1" hangingPunct="1"/>
            <a:r>
              <a:rPr lang="en-US" sz="2000" dirty="0" smtClean="0">
                <a:solidFill>
                  <a:schemeClr val="bg1"/>
                </a:solidFill>
              </a:rPr>
              <a:t>Automate security</a:t>
            </a:r>
            <a:endParaRPr lang="en-US" sz="2000" b="0" dirty="0">
              <a:solidFill>
                <a:schemeClr val="bg1"/>
              </a:solidFill>
            </a:endParaRPr>
          </a:p>
        </p:txBody>
      </p:sp>
      <p:cxnSp>
        <p:nvCxnSpPr>
          <p:cNvPr id="15364" name="Straight Connector 7"/>
          <p:cNvCxnSpPr>
            <a:cxnSpLocks noChangeShapeType="1"/>
          </p:cNvCxnSpPr>
          <p:nvPr/>
        </p:nvCxnSpPr>
        <p:spPr bwMode="auto">
          <a:xfrm rot="10800000">
            <a:off x="1897394" y="1493216"/>
            <a:ext cx="4572000" cy="0"/>
          </a:xfrm>
          <a:prstGeom prst="line">
            <a:avLst/>
          </a:prstGeom>
          <a:ln>
            <a:headEnd/>
            <a:tailEnd/>
          </a:ln>
          <a:extLst/>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676319824"/>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69316"/>
            <a:ext cx="8594508" cy="714375"/>
          </a:xfrm>
        </p:spPr>
        <p:txBody>
          <a:bodyPr>
            <a:normAutofit/>
          </a:bodyPr>
          <a:lstStyle/>
          <a:p>
            <a:r>
              <a:rPr lang="en-US" sz="3200" b="1" dirty="0" smtClean="0">
                <a:solidFill>
                  <a:srgbClr val="0D0D0D"/>
                </a:solidFill>
              </a:rPr>
              <a:t>Patch Management is a Growing Challenge</a:t>
            </a:r>
            <a:endParaRPr lang="en-US" sz="3200" b="1" dirty="0">
              <a:solidFill>
                <a:srgbClr val="0D0D0D"/>
              </a:solidFill>
            </a:endParaRPr>
          </a:p>
        </p:txBody>
      </p:sp>
      <p:pic>
        <p:nvPicPr>
          <p:cNvPr id="1026" name="Picture 2"/>
          <p:cNvPicPr>
            <a:picLocks noChangeAspect="1" noChangeArrowheads="1"/>
          </p:cNvPicPr>
          <p:nvPr/>
        </p:nvPicPr>
        <p:blipFill>
          <a:blip r:embed="rId3"/>
          <a:srcRect t="22831" r="44626" b="66572"/>
          <a:stretch>
            <a:fillRect/>
          </a:stretch>
        </p:blipFill>
        <p:spPr bwMode="auto">
          <a:xfrm>
            <a:off x="581132" y="1158218"/>
            <a:ext cx="7964875" cy="952684"/>
          </a:xfrm>
          <a:prstGeom prst="rect">
            <a:avLst/>
          </a:prstGeom>
          <a:ln>
            <a:noFill/>
          </a:ln>
          <a:effectLst>
            <a:outerShdw blurRad="292100" dist="139700" dir="2700000" algn="tl" rotWithShape="0">
              <a:srgbClr val="333333">
                <a:alpha val="65000"/>
              </a:srgbClr>
            </a:outerShdw>
          </a:effectLst>
        </p:spPr>
      </p:pic>
      <p:sp>
        <p:nvSpPr>
          <p:cNvPr id="7" name="Content Placeholder 2"/>
          <p:cNvSpPr txBox="1">
            <a:spLocks/>
          </p:cNvSpPr>
          <p:nvPr/>
        </p:nvSpPr>
        <p:spPr bwMode="auto">
          <a:xfrm>
            <a:off x="4152618" y="3077136"/>
            <a:ext cx="4563364" cy="1047464"/>
          </a:xfrm>
          <a:prstGeom prst="rect">
            <a:avLst/>
          </a:prstGeom>
          <a:noFill/>
          <a:ln w="9525" algn="ctr">
            <a:noFill/>
            <a:miter lim="800000"/>
            <a:headEnd/>
            <a:tailEnd/>
          </a:ln>
        </p:spPr>
        <p:txBody>
          <a:bodyPr/>
          <a:lstStyle>
            <a:lvl1pPr marL="231775" indent="-231775" eaLnBrk="0" hangingPunct="0">
              <a:defRPr sz="1600">
                <a:solidFill>
                  <a:schemeClr val="bg2"/>
                </a:solidFill>
                <a:latin typeface="Arial" charset="0"/>
                <a:ea typeface="ＭＳ Ｐゴシック" charset="0"/>
                <a:cs typeface="Arial" charset="0"/>
              </a:defRPr>
            </a:lvl1pPr>
            <a:lvl2pPr marL="742950" indent="-285750" eaLnBrk="0" hangingPunct="0">
              <a:defRPr sz="1600">
                <a:solidFill>
                  <a:schemeClr val="bg2"/>
                </a:solidFill>
                <a:latin typeface="Arial" charset="0"/>
                <a:ea typeface="Arial" charset="0"/>
                <a:cs typeface="Arial" charset="0"/>
              </a:defRPr>
            </a:lvl2pPr>
            <a:lvl3pPr marL="1143000" indent="-228600" eaLnBrk="0" hangingPunct="0">
              <a:defRPr sz="1600">
                <a:solidFill>
                  <a:schemeClr val="bg2"/>
                </a:solidFill>
                <a:latin typeface="Arial" charset="0"/>
                <a:ea typeface="Arial" charset="0"/>
                <a:cs typeface="Arial" charset="0"/>
              </a:defRPr>
            </a:lvl3pPr>
            <a:lvl4pPr marL="1600200" indent="-228600" eaLnBrk="0" hangingPunct="0">
              <a:defRPr sz="1600">
                <a:solidFill>
                  <a:schemeClr val="bg2"/>
                </a:solidFill>
                <a:latin typeface="Arial" charset="0"/>
                <a:ea typeface="Arial" charset="0"/>
                <a:cs typeface="Arial" charset="0"/>
              </a:defRPr>
            </a:lvl4pPr>
            <a:lvl5pPr marL="2057400" indent="-228600" eaLnBrk="0" hangingPunct="0">
              <a:defRPr sz="1600">
                <a:solidFill>
                  <a:schemeClr val="bg2"/>
                </a:solidFill>
                <a:latin typeface="Arial" charset="0"/>
                <a:ea typeface="Arial" charset="0"/>
                <a:cs typeface="Arial" charset="0"/>
              </a:defRPr>
            </a:lvl5pPr>
            <a:lvl6pPr marL="2514600" indent="-228600" eaLnBrk="0" fontAlgn="base" hangingPunct="0">
              <a:spcBef>
                <a:spcPct val="0"/>
              </a:spcBef>
              <a:spcAft>
                <a:spcPct val="0"/>
              </a:spcAft>
              <a:defRPr sz="1600">
                <a:solidFill>
                  <a:schemeClr val="bg2"/>
                </a:solidFill>
                <a:latin typeface="Arial" charset="0"/>
                <a:ea typeface="Arial" charset="0"/>
                <a:cs typeface="Arial" charset="0"/>
              </a:defRPr>
            </a:lvl6pPr>
            <a:lvl7pPr marL="2971800" indent="-228600" eaLnBrk="0" fontAlgn="base" hangingPunct="0">
              <a:spcBef>
                <a:spcPct val="0"/>
              </a:spcBef>
              <a:spcAft>
                <a:spcPct val="0"/>
              </a:spcAft>
              <a:defRPr sz="1600">
                <a:solidFill>
                  <a:schemeClr val="bg2"/>
                </a:solidFill>
                <a:latin typeface="Arial" charset="0"/>
                <a:ea typeface="Arial" charset="0"/>
                <a:cs typeface="Arial" charset="0"/>
              </a:defRPr>
            </a:lvl7pPr>
            <a:lvl8pPr marL="3429000" indent="-228600" eaLnBrk="0" fontAlgn="base" hangingPunct="0">
              <a:spcBef>
                <a:spcPct val="0"/>
              </a:spcBef>
              <a:spcAft>
                <a:spcPct val="0"/>
              </a:spcAft>
              <a:defRPr sz="1600">
                <a:solidFill>
                  <a:schemeClr val="bg2"/>
                </a:solidFill>
                <a:latin typeface="Arial" charset="0"/>
                <a:ea typeface="Arial" charset="0"/>
                <a:cs typeface="Arial" charset="0"/>
              </a:defRPr>
            </a:lvl8pPr>
            <a:lvl9pPr marL="3886200" indent="-228600" eaLnBrk="0" fontAlgn="base" hangingPunct="0">
              <a:spcBef>
                <a:spcPct val="0"/>
              </a:spcBef>
              <a:spcAft>
                <a:spcPct val="0"/>
              </a:spcAft>
              <a:defRPr sz="1600">
                <a:solidFill>
                  <a:schemeClr val="bg2"/>
                </a:solidFill>
                <a:latin typeface="Arial" charset="0"/>
                <a:ea typeface="Arial" charset="0"/>
                <a:cs typeface="Arial" charset="0"/>
              </a:defRPr>
            </a:lvl9pPr>
          </a:lstStyle>
          <a:p>
            <a:pPr marL="0" indent="0" algn="l">
              <a:lnSpc>
                <a:spcPct val="90000"/>
              </a:lnSpc>
              <a:spcBef>
                <a:spcPts val="600"/>
              </a:spcBef>
              <a:buClr>
                <a:schemeClr val="tx2"/>
              </a:buClr>
            </a:pPr>
            <a:r>
              <a:rPr lang="en-US" sz="2000" dirty="0">
                <a:solidFill>
                  <a:schemeClr val="tx1"/>
                </a:solidFill>
              </a:rPr>
              <a:t>Critical </a:t>
            </a:r>
            <a:r>
              <a:rPr lang="ja-JP" altLang="en-US" sz="2000" dirty="0">
                <a:solidFill>
                  <a:schemeClr val="tx1"/>
                </a:solidFill>
              </a:rPr>
              <a:t>“</a:t>
            </a:r>
            <a:r>
              <a:rPr lang="en-US" sz="2000" dirty="0">
                <a:solidFill>
                  <a:schemeClr val="tx1"/>
                </a:solidFill>
              </a:rPr>
              <a:t>Software </a:t>
            </a:r>
            <a:r>
              <a:rPr lang="en-US" sz="2000" dirty="0" smtClean="0">
                <a:solidFill>
                  <a:schemeClr val="tx1"/>
                </a:solidFill>
              </a:rPr>
              <a:t>Flaw</a:t>
            </a:r>
            <a:r>
              <a:rPr lang="ja-JP" altLang="en-US" sz="2000" smtClean="0">
                <a:solidFill>
                  <a:schemeClr val="tx1"/>
                </a:solidFill>
              </a:rPr>
              <a:t>”</a:t>
            </a:r>
            <a:r>
              <a:rPr lang="en-US" sz="2000" dirty="0" smtClean="0">
                <a:solidFill>
                  <a:schemeClr val="tx1"/>
                </a:solidFill>
              </a:rPr>
              <a:t> </a:t>
            </a:r>
            <a:r>
              <a:rPr lang="en-US" sz="2000" dirty="0">
                <a:solidFill>
                  <a:schemeClr val="tx1"/>
                </a:solidFill>
              </a:rPr>
              <a:t>Vulnerabilities in </a:t>
            </a:r>
            <a:r>
              <a:rPr lang="en-US" sz="2000" dirty="0" smtClean="0">
                <a:solidFill>
                  <a:schemeClr val="tx1"/>
                </a:solidFill>
              </a:rPr>
              <a:t>2012</a:t>
            </a:r>
            <a:r>
              <a:rPr lang="en-US" sz="2000" dirty="0">
                <a:solidFill>
                  <a:schemeClr val="tx1"/>
                </a:solidFill>
              </a:rPr>
              <a:t> </a:t>
            </a:r>
            <a:r>
              <a:rPr lang="en-US" sz="2000" dirty="0" smtClean="0">
                <a:solidFill>
                  <a:schemeClr val="tx1"/>
                </a:solidFill>
              </a:rPr>
              <a:t>  </a:t>
            </a:r>
            <a:r>
              <a:rPr lang="en-US" sz="1400" dirty="0" smtClean="0">
                <a:solidFill>
                  <a:schemeClr val="tx1"/>
                </a:solidFill>
              </a:rPr>
              <a:t>Common </a:t>
            </a:r>
            <a:r>
              <a:rPr lang="en-US" sz="1400" dirty="0">
                <a:solidFill>
                  <a:schemeClr val="tx1"/>
                </a:solidFill>
              </a:rPr>
              <a:t>Vulnerabilities &amp; Exposures (</a:t>
            </a:r>
            <a:r>
              <a:rPr lang="ja-JP" altLang="en-US" sz="1400" dirty="0">
                <a:solidFill>
                  <a:schemeClr val="tx1"/>
                </a:solidFill>
              </a:rPr>
              <a:t>“</a:t>
            </a:r>
            <a:r>
              <a:rPr lang="en-US" sz="1400" dirty="0">
                <a:solidFill>
                  <a:schemeClr val="tx1"/>
                </a:solidFill>
              </a:rPr>
              <a:t>CVE</a:t>
            </a:r>
            <a:r>
              <a:rPr lang="ja-JP" altLang="en-US" sz="1400" dirty="0">
                <a:solidFill>
                  <a:schemeClr val="tx1"/>
                </a:solidFill>
              </a:rPr>
              <a:t>”</a:t>
            </a:r>
            <a:r>
              <a:rPr lang="en-US" sz="1400" dirty="0">
                <a:solidFill>
                  <a:schemeClr val="tx1"/>
                </a:solidFill>
              </a:rPr>
              <a:t>): Score </a:t>
            </a:r>
            <a:r>
              <a:rPr lang="en-US" sz="1400" dirty="0" smtClean="0">
                <a:solidFill>
                  <a:schemeClr val="tx1"/>
                </a:solidFill>
              </a:rPr>
              <a:t>7-10</a:t>
            </a:r>
          </a:p>
          <a:p>
            <a:pPr algn="l">
              <a:lnSpc>
                <a:spcPct val="90000"/>
              </a:lnSpc>
              <a:spcBef>
                <a:spcPts val="600"/>
              </a:spcBef>
              <a:buClr>
                <a:schemeClr val="tx2"/>
              </a:buClr>
            </a:pPr>
            <a:endParaRPr lang="en-US" sz="1400" dirty="0" smtClean="0">
              <a:solidFill>
                <a:schemeClr val="tx1"/>
              </a:solidFill>
            </a:endParaRPr>
          </a:p>
          <a:p>
            <a:pPr algn="l">
              <a:lnSpc>
                <a:spcPct val="90000"/>
              </a:lnSpc>
              <a:spcBef>
                <a:spcPts val="600"/>
              </a:spcBef>
              <a:buClr>
                <a:schemeClr val="tx2"/>
              </a:buClr>
            </a:pPr>
            <a:endParaRPr lang="en-US" sz="1400" dirty="0">
              <a:solidFill>
                <a:schemeClr val="tx1"/>
              </a:solidFill>
            </a:endParaRPr>
          </a:p>
          <a:p>
            <a:pPr algn="l">
              <a:lnSpc>
                <a:spcPct val="90000"/>
              </a:lnSpc>
              <a:spcBef>
                <a:spcPts val="600"/>
              </a:spcBef>
              <a:buClr>
                <a:schemeClr val="tx2"/>
              </a:buClr>
              <a:buFontTx/>
              <a:buChar char="•"/>
            </a:pPr>
            <a:endParaRPr lang="en-US" sz="2000" dirty="0">
              <a:solidFill>
                <a:schemeClr val="tx1"/>
              </a:solidFill>
            </a:endParaRPr>
          </a:p>
        </p:txBody>
      </p:sp>
      <p:sp>
        <p:nvSpPr>
          <p:cNvPr id="8" name="TextBox 7"/>
          <p:cNvSpPr txBox="1"/>
          <p:nvPr/>
        </p:nvSpPr>
        <p:spPr>
          <a:xfrm>
            <a:off x="2571765" y="2994011"/>
            <a:ext cx="2161309" cy="769441"/>
          </a:xfrm>
          <a:prstGeom prst="rect">
            <a:avLst/>
          </a:prstGeom>
          <a:noFill/>
        </p:spPr>
        <p:txBody>
          <a:bodyPr wrap="square" rtlCol="0">
            <a:spAutoFit/>
          </a:bodyPr>
          <a:lstStyle/>
          <a:p>
            <a:r>
              <a:rPr lang="en-US" sz="4400" dirty="0" smtClean="0">
                <a:solidFill>
                  <a:srgbClr val="C00000"/>
                </a:solidFill>
              </a:rPr>
              <a:t>1,764</a:t>
            </a:r>
            <a:endParaRPr lang="en-US" sz="4400" dirty="0">
              <a:solidFill>
                <a:srgbClr val="C00000"/>
              </a:solidFill>
            </a:endParaRPr>
          </a:p>
        </p:txBody>
      </p:sp>
      <p:sp>
        <p:nvSpPr>
          <p:cNvPr id="9" name="Rectangle 8"/>
          <p:cNvSpPr/>
          <p:nvPr/>
        </p:nvSpPr>
        <p:spPr>
          <a:xfrm>
            <a:off x="1616485" y="4235971"/>
            <a:ext cx="7258718" cy="480131"/>
          </a:xfrm>
          <a:prstGeom prst="rect">
            <a:avLst/>
          </a:prstGeom>
        </p:spPr>
        <p:txBody>
          <a:bodyPr wrap="none">
            <a:spAutoFit/>
          </a:bodyPr>
          <a:lstStyle/>
          <a:p>
            <a:pPr>
              <a:lnSpc>
                <a:spcPct val="90000"/>
              </a:lnSpc>
              <a:spcBef>
                <a:spcPts val="600"/>
              </a:spcBef>
              <a:buClr>
                <a:schemeClr val="tx2"/>
              </a:buClr>
            </a:pPr>
            <a:r>
              <a:rPr lang="en-US" sz="2800" dirty="0" smtClean="0"/>
              <a:t>Almost</a:t>
            </a:r>
            <a:r>
              <a:rPr lang="en-US" sz="2800" dirty="0" smtClean="0">
                <a:solidFill>
                  <a:schemeClr val="tx2"/>
                </a:solidFill>
              </a:rPr>
              <a:t> 7</a:t>
            </a:r>
            <a:r>
              <a:rPr lang="en-US" sz="2800" dirty="0" smtClean="0"/>
              <a:t> critical vulnerabilities everyday!</a:t>
            </a:r>
            <a:endParaRPr lang="en-US" sz="2800" dirty="0"/>
          </a:p>
        </p:txBody>
      </p:sp>
      <p:pic>
        <p:nvPicPr>
          <p:cNvPr id="3" name="Picture 2"/>
          <p:cNvPicPr>
            <a:picLocks noChangeAspect="1" noChangeArrowheads="1"/>
          </p:cNvPicPr>
          <p:nvPr/>
        </p:nvPicPr>
        <p:blipFill>
          <a:blip r:embed="rId4"/>
          <a:srcRect/>
          <a:stretch>
            <a:fillRect/>
          </a:stretch>
        </p:blipFill>
        <p:spPr bwMode="auto">
          <a:xfrm>
            <a:off x="614304" y="2187303"/>
            <a:ext cx="1524778" cy="1538391"/>
          </a:xfrm>
          <a:prstGeom prst="rect">
            <a:avLst/>
          </a:prstGeom>
          <a:ln>
            <a:noFill/>
          </a:ln>
          <a:effectLst>
            <a:outerShdw blurRad="292100" dist="139700" dir="2700000" algn="tl" rotWithShape="0">
              <a:srgbClr val="333333">
                <a:alpha val="65000"/>
              </a:srgbClr>
            </a:outerShdw>
          </a:effectLst>
        </p:spPr>
      </p:pic>
      <p:sp>
        <p:nvSpPr>
          <p:cNvPr id="14" name="Rectangle 13"/>
          <p:cNvSpPr/>
          <p:nvPr/>
        </p:nvSpPr>
        <p:spPr>
          <a:xfrm>
            <a:off x="2638840" y="2339661"/>
            <a:ext cx="2765501" cy="461665"/>
          </a:xfrm>
          <a:prstGeom prst="rect">
            <a:avLst/>
          </a:prstGeom>
        </p:spPr>
        <p:txBody>
          <a:bodyPr wrap="none">
            <a:spAutoFit/>
          </a:bodyPr>
          <a:lstStyle/>
          <a:p>
            <a:r>
              <a:rPr lang="en-US" sz="2400" dirty="0" smtClean="0">
                <a:hlinkClick r:id="rId5"/>
              </a:rPr>
              <a:t>http://nvd.nist.gov/</a:t>
            </a:r>
            <a:r>
              <a:rPr lang="en-US" sz="2400" dirty="0" smtClean="0"/>
              <a:t> </a:t>
            </a:r>
            <a:endParaRPr lang="en-US" sz="2400" dirty="0"/>
          </a:p>
        </p:txBody>
      </p:sp>
      <p:sp>
        <p:nvSpPr>
          <p:cNvPr id="15" name="Rectangle 14"/>
          <p:cNvSpPr/>
          <p:nvPr/>
        </p:nvSpPr>
        <p:spPr>
          <a:xfrm>
            <a:off x="233464" y="4987060"/>
            <a:ext cx="8745167" cy="424732"/>
          </a:xfrm>
          <a:prstGeom prst="rect">
            <a:avLst/>
          </a:prstGeom>
        </p:spPr>
        <p:txBody>
          <a:bodyPr wrap="square">
            <a:spAutoFit/>
          </a:bodyPr>
          <a:lstStyle/>
          <a:p>
            <a:pPr>
              <a:lnSpc>
                <a:spcPct val="90000"/>
              </a:lnSpc>
              <a:spcBef>
                <a:spcPts val="600"/>
              </a:spcBef>
              <a:buClr>
                <a:schemeClr val="tx2"/>
              </a:buClr>
            </a:pPr>
            <a:r>
              <a:rPr lang="en-US" sz="2400" dirty="0" smtClean="0"/>
              <a:t>2012 saw </a:t>
            </a:r>
            <a:r>
              <a:rPr lang="en-US" sz="2400" dirty="0" smtClean="0">
                <a:solidFill>
                  <a:schemeClr val="tx2"/>
                </a:solidFill>
              </a:rPr>
              <a:t>26%</a:t>
            </a:r>
            <a:r>
              <a:rPr lang="en-US" sz="2400" dirty="0" smtClean="0"/>
              <a:t> increase in # of vulnerabilities disclosed </a:t>
            </a:r>
            <a:r>
              <a:rPr lang="en-US" sz="1400" dirty="0" smtClean="0"/>
              <a:t>- NSS Labs</a:t>
            </a:r>
            <a:endParaRPr lang="en-US" sz="1400" dirty="0"/>
          </a:p>
        </p:txBody>
      </p:sp>
      <p:sp>
        <p:nvSpPr>
          <p:cNvPr id="16" name="Rectangle 15"/>
          <p:cNvSpPr/>
          <p:nvPr/>
        </p:nvSpPr>
        <p:spPr>
          <a:xfrm>
            <a:off x="278830" y="5625841"/>
            <a:ext cx="6851563" cy="757130"/>
          </a:xfrm>
          <a:prstGeom prst="rect">
            <a:avLst/>
          </a:prstGeom>
        </p:spPr>
        <p:txBody>
          <a:bodyPr wrap="square">
            <a:spAutoFit/>
          </a:bodyPr>
          <a:lstStyle/>
          <a:p>
            <a:pPr>
              <a:lnSpc>
                <a:spcPct val="90000"/>
              </a:lnSpc>
              <a:spcBef>
                <a:spcPts val="600"/>
              </a:spcBef>
              <a:buClr>
                <a:schemeClr val="tx2"/>
              </a:buClr>
            </a:pPr>
            <a:r>
              <a:rPr lang="en-US" sz="2400" dirty="0" smtClean="0"/>
              <a:t>1 in 5 vulnerabilities enable attackers to gain control of target system </a:t>
            </a:r>
            <a:r>
              <a:rPr lang="en-US" sz="1600" dirty="0" smtClean="0"/>
              <a:t>– HP 2012 Cyber Risk Report</a:t>
            </a:r>
            <a:endParaRPr lang="en-US" sz="1600" dirty="0"/>
          </a:p>
        </p:txBody>
      </p:sp>
    </p:spTree>
    <p:extLst>
      <p:ext uri="{BB962C8B-B14F-4D97-AF65-F5344CB8AC3E}">
        <p14:creationId xmlns:p14="http://schemas.microsoft.com/office/powerpoint/2010/main" val="2924733036"/>
      </p:ext>
    </p:extLst>
  </p:cSld>
  <p:clrMapOvr>
    <a:masterClrMapping/>
  </p:clrMapOvr>
  <p:transition xmlns:p14="http://schemas.microsoft.com/office/powerpoint/2010/main">
    <p:wipe dir="d"/>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7091" y="269316"/>
            <a:ext cx="8493989" cy="714375"/>
          </a:xfrm>
        </p:spPr>
        <p:txBody>
          <a:bodyPr>
            <a:normAutofit fontScale="90000"/>
          </a:bodyPr>
          <a:lstStyle/>
          <a:p>
            <a:r>
              <a:rPr lang="en-US" sz="4200" dirty="0" smtClean="0"/>
              <a:t>The Cost &amp; Security of Patching</a:t>
            </a:r>
            <a:endParaRPr lang="en-US" sz="4200" dirty="0"/>
          </a:p>
        </p:txBody>
      </p:sp>
      <p:sp>
        <p:nvSpPr>
          <p:cNvPr id="3" name="Date Placeholder 2"/>
          <p:cNvSpPr>
            <a:spLocks noGrp="1"/>
          </p:cNvSpPr>
          <p:nvPr>
            <p:ph type="dt" sz="quarter" idx="4294967295"/>
          </p:nvPr>
        </p:nvSpPr>
        <p:spPr>
          <a:xfrm>
            <a:off x="63064" y="6546243"/>
            <a:ext cx="1089431" cy="219075"/>
          </a:xfrm>
          <a:prstGeom prst="rect">
            <a:avLst/>
          </a:prstGeom>
        </p:spPr>
        <p:txBody>
          <a:bodyPr/>
          <a:lstStyle/>
          <a:p>
            <a:fld id="{94037E75-D869-4F51-878D-9B738BF43857}" type="datetime1">
              <a:rPr lang="en-US" smtClean="0">
                <a:solidFill>
                  <a:srgbClr val="767779"/>
                </a:solidFill>
              </a:rPr>
              <a:pPr/>
              <a:t>20.6.2013</a:t>
            </a:fld>
            <a:endParaRPr lang="en-US" dirty="0">
              <a:solidFill>
                <a:srgbClr val="767779"/>
              </a:solidFill>
            </a:endParaRPr>
          </a:p>
        </p:txBody>
      </p:sp>
      <p:sp>
        <p:nvSpPr>
          <p:cNvPr id="4" name="Slide Number Placeholder 3"/>
          <p:cNvSpPr>
            <a:spLocks noGrp="1"/>
          </p:cNvSpPr>
          <p:nvPr>
            <p:ph type="sldNum" sz="quarter" idx="4294967295"/>
          </p:nvPr>
        </p:nvSpPr>
        <p:spPr>
          <a:xfrm>
            <a:off x="4385891" y="6473825"/>
            <a:ext cx="372218" cy="276999"/>
          </a:xfrm>
          <a:prstGeom prst="rect">
            <a:avLst/>
          </a:prstGeom>
        </p:spPr>
        <p:txBody>
          <a:bodyPr/>
          <a:lstStyle/>
          <a:p>
            <a:fld id="{DC51072A-1C61-4434-9B52-DAD29CA38CF7}" type="slidenum">
              <a:rPr lang="en-US" smtClean="0">
                <a:solidFill>
                  <a:srgbClr val="767779"/>
                </a:solidFill>
              </a:rPr>
              <a:pPr/>
              <a:t>29</a:t>
            </a:fld>
            <a:endParaRPr lang="en-US">
              <a:solidFill>
                <a:srgbClr val="767779"/>
              </a:solidFill>
            </a:endParaRPr>
          </a:p>
        </p:txBody>
      </p:sp>
      <p:sp>
        <p:nvSpPr>
          <p:cNvPr id="5" name="Footer Placeholder 4"/>
          <p:cNvSpPr>
            <a:spLocks noGrp="1"/>
          </p:cNvSpPr>
          <p:nvPr>
            <p:ph type="ftr" sz="quarter" idx="4294967295"/>
          </p:nvPr>
        </p:nvSpPr>
        <p:spPr>
          <a:xfrm>
            <a:off x="1062240" y="6547468"/>
            <a:ext cx="2895600" cy="180880"/>
          </a:xfrm>
          <a:prstGeom prst="rect">
            <a:avLst/>
          </a:prstGeom>
        </p:spPr>
        <p:txBody>
          <a:bodyPr/>
          <a:lstStyle/>
          <a:p>
            <a:r>
              <a:rPr lang="en-US" smtClean="0">
                <a:solidFill>
                  <a:srgbClr val="767779"/>
                </a:solidFill>
              </a:rPr>
              <a:t>Copyright 2013 Trend Micro Inc.</a:t>
            </a:r>
            <a:endParaRPr lang="en-US" dirty="0">
              <a:solidFill>
                <a:srgbClr val="767779"/>
              </a:solidFill>
            </a:endParaRPr>
          </a:p>
        </p:txBody>
      </p:sp>
      <p:pic>
        <p:nvPicPr>
          <p:cNvPr id="7" name="Picture 2"/>
          <p:cNvPicPr>
            <a:picLocks noChangeAspect="1" noChangeArrowheads="1"/>
          </p:cNvPicPr>
          <p:nvPr/>
        </p:nvPicPr>
        <p:blipFill>
          <a:blip r:embed="rId3"/>
          <a:srcRect r="17241"/>
          <a:stretch>
            <a:fillRect/>
          </a:stretch>
        </p:blipFill>
        <p:spPr bwMode="auto">
          <a:xfrm>
            <a:off x="0" y="1385808"/>
            <a:ext cx="9144000" cy="2038350"/>
          </a:xfrm>
          <a:prstGeom prst="rect">
            <a:avLst/>
          </a:prstGeom>
          <a:ln>
            <a:noFill/>
          </a:ln>
          <a:effectLst>
            <a:outerShdw blurRad="190500" algn="tl" rotWithShape="0">
              <a:srgbClr val="000000">
                <a:alpha val="70000"/>
              </a:srgbClr>
            </a:outerShdw>
          </a:effectLst>
        </p:spPr>
      </p:pic>
      <p:pic>
        <p:nvPicPr>
          <p:cNvPr id="8" name="Picture 2"/>
          <p:cNvPicPr>
            <a:picLocks noChangeAspect="1" noChangeArrowheads="1"/>
          </p:cNvPicPr>
          <p:nvPr/>
        </p:nvPicPr>
        <p:blipFill>
          <a:blip r:embed="rId3"/>
          <a:srcRect l="53969" r="17241"/>
          <a:stretch>
            <a:fillRect/>
          </a:stretch>
        </p:blipFill>
        <p:spPr bwMode="auto">
          <a:xfrm>
            <a:off x="3278220" y="1348250"/>
            <a:ext cx="5865780" cy="3758793"/>
          </a:xfrm>
          <a:prstGeom prst="rect">
            <a:avLst/>
          </a:prstGeom>
          <a:ln>
            <a:noFill/>
          </a:ln>
          <a:effectLst>
            <a:outerShdw blurRad="190500" algn="tl" rotWithShape="0">
              <a:srgbClr val="000000">
                <a:alpha val="70000"/>
              </a:srgbClr>
            </a:outerShdw>
          </a:effectLst>
        </p:spPr>
      </p:pic>
      <p:sp>
        <p:nvSpPr>
          <p:cNvPr id="5121" name="Rectangle 1"/>
          <p:cNvSpPr>
            <a:spLocks noChangeArrowheads="1"/>
          </p:cNvSpPr>
          <p:nvPr/>
        </p:nvSpPr>
        <p:spPr bwMode="auto">
          <a:xfrm>
            <a:off x="5029168" y="5321034"/>
            <a:ext cx="4163438" cy="261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1F497D"/>
                </a:solidFill>
                <a:effectLst/>
                <a:latin typeface="Arial" pitchFamily="34" charset="0"/>
                <a:ea typeface="Calibri" pitchFamily="34" charset="0"/>
                <a:cs typeface="Arial" pitchFamily="34" charset="0"/>
                <a:hlinkClick r:id="rId4"/>
              </a:rPr>
              <a:t>http://www.dsd.gov.au/infosec/top35mitigationstrategies.htm</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4802951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35" presetClass="path" presetSubtype="0" accel="50000" decel="50000" fill="hold" nodeType="withEffect">
                                  <p:stCondLst>
                                    <p:cond delay="0"/>
                                  </p:stCondLst>
                                  <p:childTnLst>
                                    <p:animMotion origin="layout" path="M 0.24479 -0.03541 L 2.5E-6 -2.59259E-6 " pathEditMode="relative" rAng="0" ptsTypes="AA">
                                      <p:cBhvr>
                                        <p:cTn id="10" dur="2000" fill="hold"/>
                                        <p:tgtEl>
                                          <p:spTgt spid="8"/>
                                        </p:tgtEl>
                                        <p:attrNameLst>
                                          <p:attrName>ppt_x</p:attrName>
                                          <p:attrName>ppt_y</p:attrName>
                                        </p:attrNameLst>
                                      </p:cBhvr>
                                      <p:rCtr x="-12200" y="18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17"/>
          <p:cNvGrpSpPr>
            <a:grpSpLocks/>
          </p:cNvGrpSpPr>
          <p:nvPr/>
        </p:nvGrpSpPr>
        <p:grpSpPr bwMode="auto">
          <a:xfrm>
            <a:off x="197383" y="1819287"/>
            <a:ext cx="3810528" cy="519113"/>
            <a:chOff x="411044" y="992166"/>
            <a:chExt cx="7557956" cy="1027134"/>
          </a:xfrm>
          <a:effectLst>
            <a:outerShdw blurRad="114300" dist="38100" dir="2700000">
              <a:srgbClr val="000000">
                <a:alpha val="43000"/>
              </a:srgbClr>
            </a:outerShdw>
          </a:effectLst>
        </p:grpSpPr>
        <p:grpSp>
          <p:nvGrpSpPr>
            <p:cNvPr id="6" name="Group 21"/>
            <p:cNvGrpSpPr>
              <a:grpSpLocks/>
            </p:cNvGrpSpPr>
            <p:nvPr/>
          </p:nvGrpSpPr>
          <p:grpSpPr bwMode="auto">
            <a:xfrm>
              <a:off x="1077662" y="998538"/>
              <a:ext cx="6891338" cy="1020762"/>
              <a:chOff x="588624" y="1352816"/>
              <a:chExt cx="2794101" cy="626301"/>
            </a:xfrm>
          </p:grpSpPr>
          <p:sp>
            <p:nvSpPr>
              <p:cNvPr id="65" name="Rectangle 64"/>
              <p:cNvSpPr/>
              <p:nvPr/>
            </p:nvSpPr>
            <p:spPr bwMode="auto">
              <a:xfrm>
                <a:off x="588624" y="1352816"/>
                <a:ext cx="2794101" cy="626301"/>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w="12700" cap="flat" cmpd="sng" algn="ctr">
                <a:solidFill>
                  <a:srgbClr val="FFFFFF"/>
                </a:solidFill>
                <a:prstDash val="solid"/>
                <a:round/>
                <a:headEnd type="none" w="med" len="med"/>
                <a:tailEnd type="none" w="med" len="med"/>
              </a:ln>
              <a:effectLst/>
            </p:spPr>
            <p:txBody>
              <a:bodyPr anchor="ctr"/>
              <a:lstStyle/>
              <a:p>
                <a:pPr algn="ctr" fontAlgn="auto">
                  <a:spcBef>
                    <a:spcPts val="0"/>
                  </a:spcBef>
                  <a:spcAft>
                    <a:spcPts val="0"/>
                  </a:spcAft>
                  <a:defRPr/>
                </a:pPr>
                <a:endParaRPr lang="en-GB" sz="2400" kern="0" dirty="0">
                  <a:solidFill>
                    <a:srgbClr val="FFFFFF"/>
                  </a:solidFill>
                  <a:latin typeface="Tahoma"/>
                  <a:ea typeface="+mn-ea"/>
                </a:endParaRPr>
              </a:p>
            </p:txBody>
          </p:sp>
          <p:sp>
            <p:nvSpPr>
              <p:cNvPr id="66" name="Rectangle 12"/>
              <p:cNvSpPr/>
              <p:nvPr/>
            </p:nvSpPr>
            <p:spPr>
              <a:xfrm>
                <a:off x="683464" y="1451052"/>
                <a:ext cx="2601811" cy="398939"/>
              </a:xfrm>
              <a:prstGeom prst="rect">
                <a:avLst/>
              </a:prstGeom>
              <a:noFill/>
              <a:ln w="25400" cap="flat" cmpd="sng" algn="ctr">
                <a:noFill/>
                <a:prstDash val="solid"/>
              </a:ln>
              <a:effectLst/>
            </p:spPr>
            <p:txBody>
              <a:bodyPr anchor="ctr"/>
              <a:lstStyle/>
              <a:p>
                <a:pPr fontAlgn="auto">
                  <a:spcBef>
                    <a:spcPts val="0"/>
                  </a:spcBef>
                  <a:spcAft>
                    <a:spcPts val="0"/>
                  </a:spcAft>
                  <a:defRPr/>
                </a:pPr>
                <a:r>
                  <a:rPr lang="en-US" sz="1750" b="0" kern="0" dirty="0">
                    <a:solidFill>
                      <a:schemeClr val="bg1"/>
                    </a:solidFill>
                    <a:latin typeface="+mn-lt"/>
                    <a:ea typeface="+mn-ea"/>
                  </a:rPr>
                  <a:t>  Resource Contention</a:t>
                </a:r>
                <a:endParaRPr lang="en-GB" sz="1750" b="0" kern="0" dirty="0">
                  <a:solidFill>
                    <a:schemeClr val="bg1"/>
                  </a:solidFill>
                  <a:latin typeface="+mn-lt"/>
                  <a:ea typeface="+mn-ea"/>
                </a:endParaRPr>
              </a:p>
            </p:txBody>
          </p:sp>
        </p:grpSp>
        <p:sp>
          <p:nvSpPr>
            <p:cNvPr id="61" name="Oval 60"/>
            <p:cNvSpPr/>
            <p:nvPr/>
          </p:nvSpPr>
          <p:spPr bwMode="auto">
            <a:xfrm>
              <a:off x="411044" y="992166"/>
              <a:ext cx="1005840" cy="1005840"/>
            </a:xfrm>
            <a:prstGeom prst="ellipse">
              <a:avLst/>
            </a:prstGeom>
            <a:solidFill>
              <a:schemeClr val="bg1"/>
            </a:solidFill>
            <a:ln w="19050" cap="flat" cmpd="sng" algn="ctr">
              <a:solidFill>
                <a:schemeClr val="accent5"/>
              </a:solidFill>
              <a:prstDash val="solid"/>
              <a:round/>
              <a:headEnd type="none" w="med" len="med"/>
              <a:tailEnd type="none" w="med" len="med"/>
            </a:ln>
            <a:effectLst>
              <a:outerShdw blurRad="57785" dist="33020" dir="3180000" algn="ctr">
                <a:srgbClr val="000000">
                  <a:alpha val="30000"/>
                </a:srgbClr>
              </a:outerShdw>
            </a:effectLst>
          </p:spPr>
          <p:txBody>
            <a:bodyPr anchor="ctr"/>
            <a:lstStyle/>
            <a:p>
              <a:pPr algn="ctr">
                <a:defRPr/>
              </a:pPr>
              <a:endParaRPr lang="en-GB" sz="1100" dirty="0">
                <a:latin typeface="Arial" charset="0"/>
                <a:ea typeface="+mn-ea"/>
              </a:endParaRPr>
            </a:p>
          </p:txBody>
        </p:sp>
        <p:grpSp>
          <p:nvGrpSpPr>
            <p:cNvPr id="7" name="Group 42"/>
            <p:cNvGrpSpPr>
              <a:grpSpLocks/>
            </p:cNvGrpSpPr>
            <p:nvPr/>
          </p:nvGrpSpPr>
          <p:grpSpPr bwMode="auto">
            <a:xfrm>
              <a:off x="447675" y="1038225"/>
              <a:ext cx="920750" cy="914400"/>
              <a:chOff x="3331281" y="2930291"/>
              <a:chExt cx="913950" cy="907630"/>
            </a:xfrm>
          </p:grpSpPr>
          <p:pic>
            <p:nvPicPr>
              <p:cNvPr id="19522" name="Picture 8" descr="PinkBall"/>
              <p:cNvPicPr>
                <a:picLocks noChangeAspect="1" noChangeArrowheads="1"/>
              </p:cNvPicPr>
              <p:nvPr/>
            </p:nvPicPr>
            <p:blipFill>
              <a:blip r:embed="rId3">
                <a:lum bright="-20000" contrast="40000"/>
              </a:blip>
              <a:srcRect/>
              <a:stretch>
                <a:fillRect/>
              </a:stretch>
            </p:blipFill>
            <p:spPr bwMode="auto">
              <a:xfrm>
                <a:off x="3337601" y="2930291"/>
                <a:ext cx="907630" cy="907630"/>
              </a:xfrm>
              <a:prstGeom prst="rect">
                <a:avLst/>
              </a:prstGeom>
              <a:noFill/>
              <a:ln w="9525">
                <a:noFill/>
                <a:miter lim="800000"/>
                <a:headEnd/>
                <a:tailEnd/>
              </a:ln>
            </p:spPr>
          </p:pic>
          <p:sp>
            <p:nvSpPr>
              <p:cNvPr id="19523" name="Text Box 9"/>
              <p:cNvSpPr txBox="1">
                <a:spLocks noChangeArrowheads="1"/>
              </p:cNvSpPr>
              <p:nvPr/>
            </p:nvSpPr>
            <p:spPr bwMode="auto">
              <a:xfrm>
                <a:off x="3331281" y="2942289"/>
                <a:ext cx="895689" cy="696678"/>
              </a:xfrm>
              <a:prstGeom prst="rect">
                <a:avLst/>
              </a:prstGeom>
              <a:noFill/>
              <a:ln w="9525">
                <a:noFill/>
                <a:miter lim="800000"/>
                <a:headEnd/>
                <a:tailEnd/>
              </a:ln>
            </p:spPr>
            <p:txBody>
              <a:bodyPr>
                <a:spAutoFit/>
              </a:bodyPr>
              <a:lstStyle/>
              <a:p>
                <a:pPr algn="ctr" eaLnBrk="0" hangingPunct="0">
                  <a:lnSpc>
                    <a:spcPct val="90000"/>
                  </a:lnSpc>
                  <a:spcBef>
                    <a:spcPct val="30000"/>
                  </a:spcBef>
                  <a:defRPr/>
                </a:pPr>
                <a:r>
                  <a:rPr lang="en-GB" altLang="ja-JP" sz="2400">
                    <a:solidFill>
                      <a:schemeClr val="bg1"/>
                    </a:solidFill>
                    <a:latin typeface="Arial" pitchFamily="1" charset="0"/>
                    <a:ea typeface="HGPｺﾞｼｯｸE" charset="0"/>
                    <a:cs typeface="HGPｺﾞｼｯｸE" charset="0"/>
                  </a:rPr>
                  <a:t>1</a:t>
                </a:r>
              </a:p>
            </p:txBody>
          </p:sp>
        </p:grpSp>
      </p:grpSp>
      <p:grpSp>
        <p:nvGrpSpPr>
          <p:cNvPr id="14" name="Group 87"/>
          <p:cNvGrpSpPr>
            <a:grpSpLocks/>
          </p:cNvGrpSpPr>
          <p:nvPr/>
        </p:nvGrpSpPr>
        <p:grpSpPr bwMode="auto">
          <a:xfrm>
            <a:off x="4751388" y="1635125"/>
            <a:ext cx="3563937" cy="1085850"/>
            <a:chOff x="4777439" y="1007415"/>
            <a:chExt cx="3562292" cy="1086873"/>
          </a:xfrm>
        </p:grpSpPr>
        <p:cxnSp>
          <p:nvCxnSpPr>
            <p:cNvPr id="19498" name="Straight Connector 77"/>
            <p:cNvCxnSpPr>
              <a:cxnSpLocks noChangeShapeType="1"/>
            </p:cNvCxnSpPr>
            <p:nvPr/>
          </p:nvCxnSpPr>
          <p:spPr bwMode="auto">
            <a:xfrm rot="5400000">
              <a:off x="6236370" y="1331474"/>
              <a:ext cx="649705" cy="1588"/>
            </a:xfrm>
            <a:prstGeom prst="line">
              <a:avLst/>
            </a:prstGeom>
            <a:noFill/>
            <a:ln w="57150">
              <a:solidFill>
                <a:srgbClr val="00B050"/>
              </a:solidFill>
              <a:round/>
              <a:headEnd/>
              <a:tailEnd/>
            </a:ln>
          </p:spPr>
        </p:cxnSp>
        <p:cxnSp>
          <p:nvCxnSpPr>
            <p:cNvPr id="19499" name="Straight Connector 67"/>
            <p:cNvCxnSpPr>
              <a:cxnSpLocks noChangeShapeType="1"/>
            </p:cNvCxnSpPr>
            <p:nvPr/>
          </p:nvCxnSpPr>
          <p:spPr bwMode="auto">
            <a:xfrm rot="5400000">
              <a:off x="4479317" y="1768642"/>
              <a:ext cx="649705" cy="1588"/>
            </a:xfrm>
            <a:prstGeom prst="line">
              <a:avLst/>
            </a:prstGeom>
            <a:noFill/>
            <a:ln w="57150">
              <a:solidFill>
                <a:srgbClr val="00B050"/>
              </a:solidFill>
              <a:round/>
              <a:headEnd/>
              <a:tailEnd/>
            </a:ln>
          </p:spPr>
        </p:cxnSp>
        <p:cxnSp>
          <p:nvCxnSpPr>
            <p:cNvPr id="19500" name="Straight Connector 68"/>
            <p:cNvCxnSpPr>
              <a:cxnSpLocks noChangeShapeType="1"/>
            </p:cNvCxnSpPr>
            <p:nvPr/>
          </p:nvCxnSpPr>
          <p:spPr bwMode="auto">
            <a:xfrm rot="5400000">
              <a:off x="5374107" y="1768642"/>
              <a:ext cx="649705" cy="1588"/>
            </a:xfrm>
            <a:prstGeom prst="line">
              <a:avLst/>
            </a:prstGeom>
            <a:noFill/>
            <a:ln w="57150">
              <a:solidFill>
                <a:srgbClr val="00B050"/>
              </a:solidFill>
              <a:round/>
              <a:headEnd/>
              <a:tailEnd/>
            </a:ln>
          </p:spPr>
        </p:cxnSp>
        <p:cxnSp>
          <p:nvCxnSpPr>
            <p:cNvPr id="19501" name="Straight Connector 69"/>
            <p:cNvCxnSpPr>
              <a:cxnSpLocks noChangeShapeType="1"/>
            </p:cNvCxnSpPr>
            <p:nvPr/>
          </p:nvCxnSpPr>
          <p:spPr bwMode="auto">
            <a:xfrm rot="5400000">
              <a:off x="6236370" y="1768642"/>
              <a:ext cx="649705" cy="1588"/>
            </a:xfrm>
            <a:prstGeom prst="line">
              <a:avLst/>
            </a:prstGeom>
            <a:noFill/>
            <a:ln w="57150">
              <a:solidFill>
                <a:srgbClr val="00B050"/>
              </a:solidFill>
              <a:round/>
              <a:headEnd/>
              <a:tailEnd/>
            </a:ln>
          </p:spPr>
        </p:cxnSp>
        <p:cxnSp>
          <p:nvCxnSpPr>
            <p:cNvPr id="19502" name="Straight Connector 70"/>
            <p:cNvCxnSpPr>
              <a:cxnSpLocks noChangeShapeType="1"/>
            </p:cNvCxnSpPr>
            <p:nvPr/>
          </p:nvCxnSpPr>
          <p:spPr bwMode="auto">
            <a:xfrm rot="5400000">
              <a:off x="7122695" y="1768642"/>
              <a:ext cx="649705" cy="1588"/>
            </a:xfrm>
            <a:prstGeom prst="line">
              <a:avLst/>
            </a:prstGeom>
            <a:noFill/>
            <a:ln w="57150">
              <a:solidFill>
                <a:srgbClr val="00B050"/>
              </a:solidFill>
              <a:round/>
              <a:headEnd/>
              <a:tailEnd/>
            </a:ln>
          </p:spPr>
        </p:cxnSp>
        <p:cxnSp>
          <p:nvCxnSpPr>
            <p:cNvPr id="19503" name="Straight Connector 71"/>
            <p:cNvCxnSpPr>
              <a:cxnSpLocks noChangeShapeType="1"/>
            </p:cNvCxnSpPr>
            <p:nvPr/>
          </p:nvCxnSpPr>
          <p:spPr bwMode="auto">
            <a:xfrm rot="5400000">
              <a:off x="7984960" y="1768642"/>
              <a:ext cx="649705" cy="1588"/>
            </a:xfrm>
            <a:prstGeom prst="line">
              <a:avLst/>
            </a:prstGeom>
            <a:noFill/>
            <a:ln w="57150">
              <a:solidFill>
                <a:srgbClr val="00B050"/>
              </a:solidFill>
              <a:round/>
              <a:headEnd/>
              <a:tailEnd/>
            </a:ln>
          </p:spPr>
        </p:cxnSp>
        <p:cxnSp>
          <p:nvCxnSpPr>
            <p:cNvPr id="19504" name="Straight Connector 65"/>
            <p:cNvCxnSpPr>
              <a:cxnSpLocks noChangeShapeType="1"/>
            </p:cNvCxnSpPr>
            <p:nvPr/>
          </p:nvCxnSpPr>
          <p:spPr bwMode="auto">
            <a:xfrm flipV="1">
              <a:off x="4777439" y="1455820"/>
              <a:ext cx="3562292" cy="12033"/>
            </a:xfrm>
            <a:prstGeom prst="line">
              <a:avLst/>
            </a:prstGeom>
            <a:noFill/>
            <a:ln w="57150">
              <a:solidFill>
                <a:srgbClr val="00B050"/>
              </a:solidFill>
              <a:round/>
              <a:headEnd/>
              <a:tailEnd/>
            </a:ln>
          </p:spPr>
        </p:cxnSp>
      </p:grpSp>
      <p:pic>
        <p:nvPicPr>
          <p:cNvPr id="19464" name="Picture 4" descr="ICON_VirtTriangle_flat_Q408.png"/>
          <p:cNvPicPr>
            <a:picLocks noChangeAspect="1"/>
          </p:cNvPicPr>
          <p:nvPr/>
        </p:nvPicPr>
        <p:blipFill>
          <a:blip r:embed="rId4"/>
          <a:srcRect/>
          <a:stretch>
            <a:fillRect/>
          </a:stretch>
        </p:blipFill>
        <p:spPr bwMode="auto">
          <a:xfrm>
            <a:off x="4857750" y="3924300"/>
            <a:ext cx="3359150" cy="835025"/>
          </a:xfrm>
          <a:prstGeom prst="rect">
            <a:avLst/>
          </a:prstGeom>
          <a:noFill/>
          <a:ln w="9525">
            <a:noFill/>
            <a:miter lim="800000"/>
            <a:headEnd/>
            <a:tailEnd/>
          </a:ln>
        </p:spPr>
      </p:pic>
      <p:pic>
        <p:nvPicPr>
          <p:cNvPr id="19465" name="Picture 10" descr="ICON_VM_basic_flat_R2_Q408.png"/>
          <p:cNvPicPr>
            <a:picLocks noChangeAspect="1"/>
          </p:cNvPicPr>
          <p:nvPr/>
        </p:nvPicPr>
        <p:blipFill>
          <a:blip r:embed="rId5"/>
          <a:srcRect/>
          <a:stretch>
            <a:fillRect/>
          </a:stretch>
        </p:blipFill>
        <p:spPr bwMode="auto">
          <a:xfrm>
            <a:off x="4452938" y="2546350"/>
            <a:ext cx="655637" cy="762000"/>
          </a:xfrm>
          <a:prstGeom prst="rect">
            <a:avLst/>
          </a:prstGeom>
          <a:noFill/>
          <a:ln w="9525">
            <a:noFill/>
            <a:miter lim="800000"/>
            <a:headEnd/>
            <a:tailEnd/>
          </a:ln>
        </p:spPr>
      </p:pic>
      <p:pic>
        <p:nvPicPr>
          <p:cNvPr id="19466" name="Picture 12" descr="ICON_VM_basic_flat_R2_Q408.png"/>
          <p:cNvPicPr>
            <a:picLocks noChangeAspect="1"/>
          </p:cNvPicPr>
          <p:nvPr/>
        </p:nvPicPr>
        <p:blipFill>
          <a:blip r:embed="rId5"/>
          <a:srcRect/>
          <a:stretch>
            <a:fillRect/>
          </a:stretch>
        </p:blipFill>
        <p:spPr bwMode="auto">
          <a:xfrm>
            <a:off x="5332413" y="2546350"/>
            <a:ext cx="655637" cy="762000"/>
          </a:xfrm>
          <a:prstGeom prst="rect">
            <a:avLst/>
          </a:prstGeom>
          <a:noFill/>
          <a:ln w="9525">
            <a:noFill/>
            <a:miter lim="800000"/>
            <a:headEnd/>
            <a:tailEnd/>
          </a:ln>
        </p:spPr>
      </p:pic>
      <p:pic>
        <p:nvPicPr>
          <p:cNvPr id="19467" name="Picture 13" descr="ICON_VM_basic_flat_R2_Q408.png"/>
          <p:cNvPicPr>
            <a:picLocks noChangeAspect="1"/>
          </p:cNvPicPr>
          <p:nvPr/>
        </p:nvPicPr>
        <p:blipFill>
          <a:blip r:embed="rId5"/>
          <a:srcRect/>
          <a:stretch>
            <a:fillRect/>
          </a:stretch>
        </p:blipFill>
        <p:spPr bwMode="auto">
          <a:xfrm>
            <a:off x="6205538" y="2546350"/>
            <a:ext cx="655637" cy="762000"/>
          </a:xfrm>
          <a:prstGeom prst="rect">
            <a:avLst/>
          </a:prstGeom>
          <a:noFill/>
          <a:ln w="9525">
            <a:noFill/>
            <a:miter lim="800000"/>
            <a:headEnd/>
            <a:tailEnd/>
          </a:ln>
        </p:spPr>
      </p:pic>
      <p:pic>
        <p:nvPicPr>
          <p:cNvPr id="19468" name="Picture 14" descr="ICON_VM_basic_flat_R2_Q408.png"/>
          <p:cNvPicPr>
            <a:picLocks noChangeAspect="1"/>
          </p:cNvPicPr>
          <p:nvPr/>
        </p:nvPicPr>
        <p:blipFill>
          <a:blip r:embed="rId5"/>
          <a:srcRect/>
          <a:stretch>
            <a:fillRect/>
          </a:stretch>
        </p:blipFill>
        <p:spPr bwMode="auto">
          <a:xfrm>
            <a:off x="7086600" y="2546350"/>
            <a:ext cx="655638" cy="762000"/>
          </a:xfrm>
          <a:prstGeom prst="rect">
            <a:avLst/>
          </a:prstGeom>
          <a:noFill/>
          <a:ln w="9525">
            <a:noFill/>
            <a:miter lim="800000"/>
            <a:headEnd/>
            <a:tailEnd/>
          </a:ln>
        </p:spPr>
      </p:pic>
      <p:pic>
        <p:nvPicPr>
          <p:cNvPr id="19469" name="Picture 15" descr="ICON_VM_basic_flat_R2_Q408.png"/>
          <p:cNvPicPr>
            <a:picLocks noChangeAspect="1"/>
          </p:cNvPicPr>
          <p:nvPr/>
        </p:nvPicPr>
        <p:blipFill>
          <a:blip r:embed="rId5"/>
          <a:srcRect/>
          <a:stretch>
            <a:fillRect/>
          </a:stretch>
        </p:blipFill>
        <p:spPr bwMode="auto">
          <a:xfrm>
            <a:off x="7958138" y="2546350"/>
            <a:ext cx="655637" cy="762000"/>
          </a:xfrm>
          <a:prstGeom prst="rect">
            <a:avLst/>
          </a:prstGeom>
          <a:noFill/>
          <a:ln w="9525">
            <a:noFill/>
            <a:miter lim="800000"/>
            <a:headEnd/>
            <a:tailEnd/>
          </a:ln>
        </p:spPr>
      </p:pic>
      <p:grpSp>
        <p:nvGrpSpPr>
          <p:cNvPr id="19470" name="Group 19"/>
          <p:cNvGrpSpPr>
            <a:grpSpLocks/>
          </p:cNvGrpSpPr>
          <p:nvPr/>
        </p:nvGrpSpPr>
        <p:grpSpPr bwMode="auto">
          <a:xfrm>
            <a:off x="4406900" y="3424238"/>
            <a:ext cx="4267200" cy="439737"/>
            <a:chOff x="7086600" y="685800"/>
            <a:chExt cx="1600200" cy="800100"/>
          </a:xfrm>
        </p:grpSpPr>
        <p:sp>
          <p:nvSpPr>
            <p:cNvPr id="100" name="Rounded Rectangle 99"/>
            <p:cNvSpPr/>
            <p:nvPr/>
          </p:nvSpPr>
          <p:spPr bwMode="auto">
            <a:xfrm>
              <a:off x="7086600" y="685800"/>
              <a:ext cx="1600200" cy="800100"/>
            </a:xfrm>
            <a:prstGeom prst="roundRect">
              <a:avLst/>
            </a:prstGeom>
            <a:gradFill>
              <a:gsLst>
                <a:gs pos="0">
                  <a:srgbClr val="2F97D9"/>
                </a:gs>
                <a:gs pos="100000">
                  <a:srgbClr val="8FD1F0"/>
                </a:gs>
              </a:gsLst>
            </a:gradFill>
            <a:ln w="12700">
              <a:solidFill>
                <a:srgbClr val="39A5E5"/>
              </a:solidFill>
              <a:headEnd type="none" w="med" len="med"/>
              <a:tailEnd type="none" w="med" len="med"/>
            </a:ln>
            <a:effectLst/>
            <a:scene3d>
              <a:camera prst="orthographicFront"/>
              <a:lightRig rig="threePt" dir="t"/>
            </a:scene3d>
            <a:sp3d>
              <a:bevelT w="25400" h="6350"/>
            </a:sp3d>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sz="1800" dirty="0">
                <a:solidFill>
                  <a:srgbClr val="FFFFFF"/>
                </a:solidFill>
              </a:endParaRPr>
            </a:p>
          </p:txBody>
        </p:sp>
        <p:sp>
          <p:nvSpPr>
            <p:cNvPr id="101" name="Freeform 100"/>
            <p:cNvSpPr/>
            <p:nvPr/>
          </p:nvSpPr>
          <p:spPr bwMode="auto">
            <a:xfrm>
              <a:off x="7086600" y="685800"/>
              <a:ext cx="1583448" cy="387586"/>
            </a:xfrm>
            <a:custGeom>
              <a:avLst/>
              <a:gdLst>
                <a:gd name="connsiteX0" fmla="*/ 1583448 w 1583448"/>
                <a:gd name="connsiteY0" fmla="*/ 387586 h 387586"/>
                <a:gd name="connsiteX1" fmla="*/ 1583448 w 1583448"/>
                <a:gd name="connsiteY1" fmla="*/ 140191 h 387586"/>
                <a:gd name="connsiteX2" fmla="*/ 1575200 w 1583448"/>
                <a:gd name="connsiteY2" fmla="*/ 82465 h 387586"/>
                <a:gd name="connsiteX3" fmla="*/ 1575200 w 1583448"/>
                <a:gd name="connsiteY3" fmla="*/ 82465 h 387586"/>
                <a:gd name="connsiteX4" fmla="*/ 1525718 w 1583448"/>
                <a:gd name="connsiteY4" fmla="*/ 8246 h 387586"/>
                <a:gd name="connsiteX5" fmla="*/ 1467988 w 1583448"/>
                <a:gd name="connsiteY5" fmla="*/ 0 h 387586"/>
                <a:gd name="connsiteX6" fmla="*/ 115459 w 1583448"/>
                <a:gd name="connsiteY6" fmla="*/ 0 h 387586"/>
                <a:gd name="connsiteX7" fmla="*/ 57729 w 1583448"/>
                <a:gd name="connsiteY7" fmla="*/ 16493 h 387586"/>
                <a:gd name="connsiteX8" fmla="*/ 57729 w 1583448"/>
                <a:gd name="connsiteY8" fmla="*/ 16493 h 387586"/>
                <a:gd name="connsiteX9" fmla="*/ 8247 w 1583448"/>
                <a:gd name="connsiteY9" fmla="*/ 74218 h 387586"/>
                <a:gd name="connsiteX10" fmla="*/ 8247 w 1583448"/>
                <a:gd name="connsiteY10" fmla="*/ 74218 h 387586"/>
                <a:gd name="connsiteX11" fmla="*/ 0 w 1583448"/>
                <a:gd name="connsiteY11" fmla="*/ 156684 h 387586"/>
                <a:gd name="connsiteX12" fmla="*/ 0 w 1583448"/>
                <a:gd name="connsiteY12" fmla="*/ 156684 h 38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83448" h="387586">
                  <a:moveTo>
                    <a:pt x="1583448" y="387586"/>
                  </a:moveTo>
                  <a:lnTo>
                    <a:pt x="1583448" y="140191"/>
                  </a:lnTo>
                  <a:lnTo>
                    <a:pt x="1575200" y="82465"/>
                  </a:lnTo>
                  <a:lnTo>
                    <a:pt x="1575200" y="82465"/>
                  </a:lnTo>
                  <a:lnTo>
                    <a:pt x="1525718" y="8246"/>
                  </a:lnTo>
                  <a:lnTo>
                    <a:pt x="1467988" y="0"/>
                  </a:lnTo>
                  <a:lnTo>
                    <a:pt x="115459" y="0"/>
                  </a:lnTo>
                  <a:lnTo>
                    <a:pt x="57729" y="16493"/>
                  </a:lnTo>
                  <a:lnTo>
                    <a:pt x="57729" y="16493"/>
                  </a:lnTo>
                  <a:lnTo>
                    <a:pt x="8247" y="74218"/>
                  </a:lnTo>
                  <a:lnTo>
                    <a:pt x="8247" y="74218"/>
                  </a:lnTo>
                  <a:lnTo>
                    <a:pt x="0" y="156684"/>
                  </a:lnTo>
                  <a:lnTo>
                    <a:pt x="0" y="156684"/>
                  </a:lnTo>
                </a:path>
              </a:pathLst>
            </a:custGeom>
            <a:gradFill flip="none" rotWithShape="1">
              <a:gsLst>
                <a:gs pos="1000">
                  <a:schemeClr val="bg1">
                    <a:alpha val="19000"/>
                  </a:schemeClr>
                </a:gs>
                <a:gs pos="100000">
                  <a:schemeClr val="bg1">
                    <a:alpha val="0"/>
                  </a:schemeClr>
                </a:gs>
              </a:gsLst>
              <a:lin ang="18000000" scaled="0"/>
              <a:tileRect/>
            </a:gradFill>
            <a:ln w="9525" cap="flat" cmpd="sng" algn="ctr">
              <a:noFill/>
              <a:prstDash val="solid"/>
              <a:round/>
              <a:headEnd type="none" w="med" len="med"/>
              <a:tailEnd type="none" w="med" len="med"/>
            </a:ln>
            <a:effectLst/>
          </p:spPr>
          <p:txBody>
            <a:bodyPr anchor="ctr"/>
            <a:lstStyle/>
            <a:p>
              <a:pPr algn="ctr">
                <a:defRPr/>
              </a:pPr>
              <a:endParaRPr lang="en-US" dirty="0">
                <a:latin typeface="Arial" charset="0"/>
                <a:ea typeface="+mn-ea"/>
              </a:endParaRPr>
            </a:p>
          </p:txBody>
        </p:sp>
      </p:grpSp>
      <p:pic>
        <p:nvPicPr>
          <p:cNvPr id="19471" name="Picture 8" descr="ICON_Server_flat_Q408.png"/>
          <p:cNvPicPr>
            <a:picLocks noChangeAspect="1"/>
          </p:cNvPicPr>
          <p:nvPr/>
        </p:nvPicPr>
        <p:blipFill>
          <a:blip r:embed="rId6"/>
          <a:srcRect/>
          <a:stretch>
            <a:fillRect/>
          </a:stretch>
        </p:blipFill>
        <p:spPr bwMode="auto">
          <a:xfrm>
            <a:off x="5576888" y="4691063"/>
            <a:ext cx="1905000" cy="484187"/>
          </a:xfrm>
          <a:prstGeom prst="rect">
            <a:avLst/>
          </a:prstGeom>
          <a:noFill/>
          <a:ln w="9525">
            <a:noFill/>
            <a:miter lim="800000"/>
            <a:headEnd/>
            <a:tailEnd/>
          </a:ln>
        </p:spPr>
      </p:pic>
      <p:grpSp>
        <p:nvGrpSpPr>
          <p:cNvPr id="16" name="Group 39"/>
          <p:cNvGrpSpPr>
            <a:grpSpLocks/>
          </p:cNvGrpSpPr>
          <p:nvPr/>
        </p:nvGrpSpPr>
        <p:grpSpPr bwMode="auto">
          <a:xfrm>
            <a:off x="4457700" y="2532063"/>
            <a:ext cx="4157663" cy="768350"/>
            <a:chOff x="2578608" y="5425441"/>
            <a:chExt cx="4157472" cy="768663"/>
          </a:xfrm>
        </p:grpSpPr>
        <p:pic>
          <p:nvPicPr>
            <p:cNvPr id="104" name="Picture 12" descr="ICON_VM_basic_flat_R2_Q408.png"/>
            <p:cNvPicPr>
              <a:picLocks noChangeAspect="1"/>
            </p:cNvPicPr>
            <p:nvPr/>
          </p:nvPicPr>
          <p:blipFill>
            <a:blip r:embed="rId5" cstate="print"/>
            <a:srcRect/>
            <a:stretch>
              <a:fillRect/>
            </a:stretch>
          </p:blipFill>
          <p:spPr bwMode="auto">
            <a:xfrm>
              <a:off x="3470275" y="5425441"/>
              <a:ext cx="640080" cy="744279"/>
            </a:xfrm>
            <a:prstGeom prst="rect">
              <a:avLst/>
            </a:prstGeom>
            <a:noFill/>
            <a:ln w="9525">
              <a:noFill/>
              <a:miter lim="800000"/>
              <a:headEnd/>
              <a:tailEnd/>
            </a:ln>
            <a:effectLst>
              <a:glow rad="139700">
                <a:srgbClr val="C00000">
                  <a:alpha val="40000"/>
                </a:srgbClr>
              </a:glow>
            </a:effectLst>
          </p:spPr>
        </p:pic>
        <p:pic>
          <p:nvPicPr>
            <p:cNvPr id="105" name="Picture 13" descr="ICON_VM_basic_flat_R2_Q408.png"/>
            <p:cNvPicPr>
              <a:picLocks noChangeAspect="1"/>
            </p:cNvPicPr>
            <p:nvPr/>
          </p:nvPicPr>
          <p:blipFill>
            <a:blip r:embed="rId5" cstate="print"/>
            <a:srcRect/>
            <a:stretch>
              <a:fillRect/>
            </a:stretch>
          </p:blipFill>
          <p:spPr bwMode="auto">
            <a:xfrm>
              <a:off x="4343400" y="5449825"/>
              <a:ext cx="640080" cy="744279"/>
            </a:xfrm>
            <a:prstGeom prst="rect">
              <a:avLst/>
            </a:prstGeom>
            <a:noFill/>
            <a:ln w="9525">
              <a:noFill/>
              <a:miter lim="800000"/>
              <a:headEnd/>
              <a:tailEnd/>
            </a:ln>
            <a:effectLst>
              <a:glow rad="139700">
                <a:srgbClr val="C00000">
                  <a:alpha val="40000"/>
                </a:srgbClr>
              </a:glow>
            </a:effectLst>
          </p:spPr>
        </p:pic>
        <p:pic>
          <p:nvPicPr>
            <p:cNvPr id="106" name="Picture 14" descr="ICON_VM_basic_flat_R2_Q408.png"/>
            <p:cNvPicPr>
              <a:picLocks noChangeAspect="1"/>
            </p:cNvPicPr>
            <p:nvPr/>
          </p:nvPicPr>
          <p:blipFill>
            <a:blip r:embed="rId5" cstate="print"/>
            <a:srcRect/>
            <a:stretch>
              <a:fillRect/>
            </a:stretch>
          </p:blipFill>
          <p:spPr bwMode="auto">
            <a:xfrm>
              <a:off x="5224463" y="5449825"/>
              <a:ext cx="640080" cy="744279"/>
            </a:xfrm>
            <a:prstGeom prst="rect">
              <a:avLst/>
            </a:prstGeom>
            <a:noFill/>
            <a:ln w="9525">
              <a:noFill/>
              <a:miter lim="800000"/>
              <a:headEnd/>
              <a:tailEnd/>
            </a:ln>
            <a:effectLst>
              <a:glow rad="139700">
                <a:srgbClr val="C00000">
                  <a:alpha val="40000"/>
                </a:srgbClr>
              </a:glow>
            </a:effectLst>
          </p:spPr>
        </p:pic>
        <p:pic>
          <p:nvPicPr>
            <p:cNvPr id="107" name="Picture 15" descr="ICON_VM_basic_flat_R2_Q408.png"/>
            <p:cNvPicPr>
              <a:picLocks noChangeAspect="1"/>
            </p:cNvPicPr>
            <p:nvPr/>
          </p:nvPicPr>
          <p:blipFill>
            <a:blip r:embed="rId5" cstate="print"/>
            <a:srcRect/>
            <a:stretch>
              <a:fillRect/>
            </a:stretch>
          </p:blipFill>
          <p:spPr bwMode="auto">
            <a:xfrm>
              <a:off x="6096000" y="5425441"/>
              <a:ext cx="640080" cy="744279"/>
            </a:xfrm>
            <a:prstGeom prst="rect">
              <a:avLst/>
            </a:prstGeom>
            <a:noFill/>
            <a:ln w="9525">
              <a:noFill/>
              <a:miter lim="800000"/>
              <a:headEnd/>
              <a:tailEnd/>
            </a:ln>
            <a:effectLst>
              <a:glow rad="139700">
                <a:srgbClr val="C00000">
                  <a:alpha val="40000"/>
                </a:srgbClr>
              </a:glow>
            </a:effectLst>
          </p:spPr>
        </p:pic>
        <p:pic>
          <p:nvPicPr>
            <p:cNvPr id="108" name="Picture 10" descr="ICON_VM_basic_flat_R2_Q408.png"/>
            <p:cNvPicPr>
              <a:picLocks noChangeAspect="1"/>
            </p:cNvPicPr>
            <p:nvPr/>
          </p:nvPicPr>
          <p:blipFill>
            <a:blip r:embed="rId5" cstate="print"/>
            <a:srcRect/>
            <a:stretch>
              <a:fillRect/>
            </a:stretch>
          </p:blipFill>
          <p:spPr bwMode="auto">
            <a:xfrm>
              <a:off x="2578608" y="5425441"/>
              <a:ext cx="640080" cy="744279"/>
            </a:xfrm>
            <a:prstGeom prst="rect">
              <a:avLst/>
            </a:prstGeom>
            <a:noFill/>
            <a:ln w="9525">
              <a:noFill/>
              <a:miter lim="800000"/>
              <a:headEnd/>
              <a:tailEnd/>
            </a:ln>
            <a:effectLst>
              <a:glow rad="139700">
                <a:srgbClr val="C00000">
                  <a:alpha val="40000"/>
                </a:srgbClr>
              </a:glow>
            </a:effectLst>
          </p:spPr>
        </p:pic>
      </p:grpSp>
      <p:sp>
        <p:nvSpPr>
          <p:cNvPr id="19473" name="AutoShape 55"/>
          <p:cNvSpPr>
            <a:spLocks noChangeArrowheads="1"/>
          </p:cNvSpPr>
          <p:nvPr/>
        </p:nvSpPr>
        <p:spPr bwMode="auto">
          <a:xfrm>
            <a:off x="4922838" y="1012825"/>
            <a:ext cx="1643062" cy="812800"/>
          </a:xfrm>
          <a:prstGeom prst="roundRect">
            <a:avLst>
              <a:gd name="adj" fmla="val 10417"/>
            </a:avLst>
          </a:prstGeom>
          <a:solidFill>
            <a:srgbClr val="00B050"/>
          </a:solidFill>
          <a:ln w="15875">
            <a:solidFill>
              <a:srgbClr val="C8CACB"/>
            </a:solidFill>
            <a:round/>
            <a:headEnd/>
            <a:tailEnd/>
          </a:ln>
        </p:spPr>
        <p:txBody>
          <a:bodyPr anchor="ctr"/>
          <a:lstStyle/>
          <a:p>
            <a:pPr algn="ctr">
              <a:lnSpc>
                <a:spcPts val="1700"/>
              </a:lnSpc>
              <a:spcBef>
                <a:spcPts val="600"/>
              </a:spcBef>
              <a:buClr>
                <a:schemeClr val="tx2"/>
              </a:buClr>
              <a:buSzPct val="80000"/>
            </a:pPr>
            <a:r>
              <a:rPr lang="en-US" sz="1900" dirty="0">
                <a:solidFill>
                  <a:schemeClr val="bg1"/>
                </a:solidFill>
              </a:rPr>
              <a:t>Typical AV </a:t>
            </a:r>
          </a:p>
          <a:p>
            <a:pPr algn="ctr">
              <a:lnSpc>
                <a:spcPts val="1700"/>
              </a:lnSpc>
              <a:spcBef>
                <a:spcPts val="600"/>
              </a:spcBef>
              <a:buClr>
                <a:schemeClr val="tx2"/>
              </a:buClr>
              <a:buSzPct val="80000"/>
            </a:pPr>
            <a:r>
              <a:rPr lang="en-US" sz="1900" dirty="0">
                <a:solidFill>
                  <a:schemeClr val="bg1"/>
                </a:solidFill>
              </a:rPr>
              <a:t>Console</a:t>
            </a:r>
          </a:p>
        </p:txBody>
      </p:sp>
      <p:pic>
        <p:nvPicPr>
          <p:cNvPr id="110" name="Picture 58" descr="MCj04315860000[1]"/>
          <p:cNvPicPr>
            <a:picLocks noChangeAspect="1" noChangeArrowheads="1"/>
          </p:cNvPicPr>
          <p:nvPr/>
        </p:nvPicPr>
        <p:blipFill>
          <a:blip r:embed="rId7"/>
          <a:srcRect/>
          <a:stretch>
            <a:fillRect/>
          </a:stretch>
        </p:blipFill>
        <p:spPr bwMode="auto">
          <a:xfrm>
            <a:off x="6729413" y="935038"/>
            <a:ext cx="771525" cy="766762"/>
          </a:xfrm>
          <a:prstGeom prst="rect">
            <a:avLst/>
          </a:prstGeom>
          <a:noFill/>
          <a:ln w="9525">
            <a:noFill/>
            <a:miter lim="800000"/>
            <a:headEnd/>
            <a:tailEnd/>
          </a:ln>
        </p:spPr>
      </p:pic>
      <p:sp>
        <p:nvSpPr>
          <p:cNvPr id="111" name="Rectangle 56"/>
          <p:cNvSpPr>
            <a:spLocks noChangeArrowheads="1"/>
          </p:cNvSpPr>
          <p:nvPr/>
        </p:nvSpPr>
        <p:spPr bwMode="auto">
          <a:xfrm>
            <a:off x="6696075" y="1641475"/>
            <a:ext cx="1749425" cy="400050"/>
          </a:xfrm>
          <a:prstGeom prst="rect">
            <a:avLst/>
          </a:prstGeom>
          <a:noFill/>
          <a:ln w="9525">
            <a:noFill/>
            <a:miter lim="800000"/>
            <a:headEnd/>
            <a:tailEnd/>
          </a:ln>
        </p:spPr>
        <p:txBody>
          <a:bodyPr anchor="ctr">
            <a:spAutoFit/>
          </a:bodyPr>
          <a:lstStyle/>
          <a:p>
            <a:pPr algn="ctr">
              <a:spcBef>
                <a:spcPts val="200"/>
              </a:spcBef>
            </a:pPr>
            <a:r>
              <a:rPr lang="en-US" sz="2000">
                <a:solidFill>
                  <a:srgbClr val="2CBD65"/>
                </a:solidFill>
              </a:rPr>
              <a:t>3:00am Scan</a:t>
            </a:r>
          </a:p>
        </p:txBody>
      </p:sp>
      <p:sp>
        <p:nvSpPr>
          <p:cNvPr id="112" name="TextBox 42"/>
          <p:cNvSpPr txBox="1">
            <a:spLocks noChangeArrowheads="1"/>
          </p:cNvSpPr>
          <p:nvPr/>
        </p:nvSpPr>
        <p:spPr bwMode="auto">
          <a:xfrm>
            <a:off x="4203700" y="5416550"/>
            <a:ext cx="4665663" cy="646113"/>
          </a:xfrm>
          <a:prstGeom prst="rect">
            <a:avLst/>
          </a:prstGeom>
          <a:noFill/>
          <a:ln w="9525">
            <a:noFill/>
            <a:miter lim="800000"/>
            <a:headEnd/>
            <a:tailEnd/>
          </a:ln>
        </p:spPr>
        <p:txBody>
          <a:bodyPr>
            <a:spAutoFit/>
          </a:bodyPr>
          <a:lstStyle/>
          <a:p>
            <a:pPr algn="ctr"/>
            <a:r>
              <a:rPr lang="en-US" sz="1800" b="1" dirty="0">
                <a:solidFill>
                  <a:schemeClr val="bg1">
                    <a:lumMod val="50000"/>
                  </a:schemeClr>
                </a:solidFill>
                <a:latin typeface="Arial"/>
                <a:cs typeface="Arial"/>
              </a:rPr>
              <a:t>Automatic antivirus scans </a:t>
            </a:r>
            <a:br>
              <a:rPr lang="en-US" sz="1800" b="1" dirty="0">
                <a:solidFill>
                  <a:schemeClr val="bg1">
                    <a:lumMod val="50000"/>
                  </a:schemeClr>
                </a:solidFill>
                <a:latin typeface="Arial"/>
                <a:cs typeface="Arial"/>
              </a:rPr>
            </a:br>
            <a:r>
              <a:rPr lang="en-US" sz="1800" b="1" dirty="0">
                <a:solidFill>
                  <a:schemeClr val="bg1">
                    <a:lumMod val="50000"/>
                  </a:schemeClr>
                </a:solidFill>
                <a:latin typeface="Arial"/>
                <a:cs typeface="Arial"/>
              </a:rPr>
              <a:t>overburden the system</a:t>
            </a:r>
          </a:p>
        </p:txBody>
      </p:sp>
      <p:sp>
        <p:nvSpPr>
          <p:cNvPr id="113" name="TextBox 44"/>
          <p:cNvSpPr txBox="1">
            <a:spLocks noChangeArrowheads="1"/>
          </p:cNvSpPr>
          <p:nvPr/>
        </p:nvSpPr>
        <p:spPr bwMode="auto">
          <a:xfrm>
            <a:off x="5653088" y="3946525"/>
            <a:ext cx="1800225" cy="338138"/>
          </a:xfrm>
          <a:prstGeom prst="rect">
            <a:avLst/>
          </a:prstGeom>
          <a:noFill/>
          <a:ln w="9525">
            <a:noFill/>
            <a:miter lim="800000"/>
            <a:headEnd/>
            <a:tailEnd/>
          </a:ln>
        </p:spPr>
        <p:txBody>
          <a:bodyPr>
            <a:spAutoFit/>
          </a:bodyPr>
          <a:lstStyle/>
          <a:p>
            <a:pPr algn="ctr"/>
            <a:r>
              <a:rPr lang="en-US">
                <a:solidFill>
                  <a:srgbClr val="1A608A"/>
                </a:solidFill>
              </a:rPr>
              <a:t>Antivirus Storm</a:t>
            </a:r>
          </a:p>
        </p:txBody>
      </p:sp>
      <p:grpSp>
        <p:nvGrpSpPr>
          <p:cNvPr id="17" name="Group 113"/>
          <p:cNvGrpSpPr>
            <a:grpSpLocks/>
          </p:cNvGrpSpPr>
          <p:nvPr/>
        </p:nvGrpSpPr>
        <p:grpSpPr bwMode="auto">
          <a:xfrm>
            <a:off x="7116763" y="3065463"/>
            <a:ext cx="1979612" cy="1947862"/>
            <a:chOff x="7142480" y="2438400"/>
            <a:chExt cx="1979022" cy="1948180"/>
          </a:xfrm>
        </p:grpSpPr>
        <p:pic>
          <p:nvPicPr>
            <p:cNvPr id="19485" name="Picture 2" descr="C:\Users\christined\AppData\Local\Microsoft\Windows\Temporary Internet Files\Content.IE5\4ZFHOCTA\MC900441735[1].png"/>
            <p:cNvPicPr>
              <a:picLocks noChangeAspect="1" noChangeArrowheads="1"/>
            </p:cNvPicPr>
            <p:nvPr/>
          </p:nvPicPr>
          <p:blipFill>
            <a:blip r:embed="rId8"/>
            <a:srcRect t="15398"/>
            <a:stretch>
              <a:fillRect/>
            </a:stretch>
          </p:blipFill>
          <p:spPr bwMode="auto">
            <a:xfrm>
              <a:off x="7142480" y="3060700"/>
              <a:ext cx="1567180" cy="1325880"/>
            </a:xfrm>
            <a:prstGeom prst="rect">
              <a:avLst/>
            </a:prstGeom>
            <a:noFill/>
            <a:ln w="9525">
              <a:noFill/>
              <a:miter lim="800000"/>
              <a:headEnd/>
              <a:tailEnd/>
            </a:ln>
          </p:spPr>
        </p:pic>
        <p:pic>
          <p:nvPicPr>
            <p:cNvPr id="19486" name="Picture 115" descr="Cloud.png"/>
            <p:cNvPicPr>
              <a:picLocks noChangeAspect="1"/>
            </p:cNvPicPr>
            <p:nvPr/>
          </p:nvPicPr>
          <p:blipFill>
            <a:blip r:embed="rId9"/>
            <a:srcRect/>
            <a:stretch>
              <a:fillRect/>
            </a:stretch>
          </p:blipFill>
          <p:spPr bwMode="auto">
            <a:xfrm>
              <a:off x="7661763" y="2438400"/>
              <a:ext cx="1459739" cy="835598"/>
            </a:xfrm>
            <a:prstGeom prst="rect">
              <a:avLst/>
            </a:prstGeom>
            <a:noFill/>
            <a:ln w="9525">
              <a:noFill/>
              <a:miter lim="800000"/>
              <a:headEnd/>
              <a:tailEnd/>
            </a:ln>
          </p:spPr>
        </p:pic>
      </p:grpSp>
      <p:grpSp>
        <p:nvGrpSpPr>
          <p:cNvPr id="18" name="Group 116"/>
          <p:cNvGrpSpPr>
            <a:grpSpLocks/>
          </p:cNvGrpSpPr>
          <p:nvPr/>
        </p:nvGrpSpPr>
        <p:grpSpPr bwMode="auto">
          <a:xfrm>
            <a:off x="3914775" y="3065463"/>
            <a:ext cx="1952625" cy="1947862"/>
            <a:chOff x="3940663" y="2438400"/>
            <a:chExt cx="1952137" cy="1948180"/>
          </a:xfrm>
        </p:grpSpPr>
        <p:pic>
          <p:nvPicPr>
            <p:cNvPr id="19483" name="Picture 2" descr="C:\Users\christined\AppData\Local\Microsoft\Windows\Temporary Internet Files\Content.IE5\4ZFHOCTA\MC900441735[1].png"/>
            <p:cNvPicPr>
              <a:picLocks noChangeAspect="1" noChangeArrowheads="1"/>
            </p:cNvPicPr>
            <p:nvPr/>
          </p:nvPicPr>
          <p:blipFill>
            <a:blip r:embed="rId8"/>
            <a:srcRect t="15398"/>
            <a:stretch>
              <a:fillRect/>
            </a:stretch>
          </p:blipFill>
          <p:spPr bwMode="auto">
            <a:xfrm flipH="1">
              <a:off x="4325620" y="3060700"/>
              <a:ext cx="1567180" cy="1325880"/>
            </a:xfrm>
            <a:prstGeom prst="rect">
              <a:avLst/>
            </a:prstGeom>
            <a:noFill/>
            <a:ln w="9525">
              <a:noFill/>
              <a:miter lim="800000"/>
              <a:headEnd/>
              <a:tailEnd/>
            </a:ln>
          </p:spPr>
        </p:pic>
        <p:pic>
          <p:nvPicPr>
            <p:cNvPr id="19484" name="Picture 118" descr="Cloud.png"/>
            <p:cNvPicPr>
              <a:picLocks noChangeAspect="1"/>
            </p:cNvPicPr>
            <p:nvPr/>
          </p:nvPicPr>
          <p:blipFill>
            <a:blip r:embed="rId9"/>
            <a:srcRect/>
            <a:stretch>
              <a:fillRect/>
            </a:stretch>
          </p:blipFill>
          <p:spPr bwMode="auto">
            <a:xfrm flipH="1">
              <a:off x="3940663" y="2438400"/>
              <a:ext cx="1459739" cy="835598"/>
            </a:xfrm>
            <a:prstGeom prst="rect">
              <a:avLst/>
            </a:prstGeom>
            <a:noFill/>
            <a:ln w="9525">
              <a:noFill/>
              <a:miter lim="800000"/>
              <a:headEnd/>
              <a:tailEnd/>
            </a:ln>
          </p:spPr>
        </p:pic>
      </p:grpSp>
    </p:spTree>
    <p:extLst>
      <p:ext uri="{BB962C8B-B14F-4D97-AF65-F5344CB8AC3E}">
        <p14:creationId xmlns:p14="http://schemas.microsoft.com/office/powerpoint/2010/main" val="1927020962"/>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0"/>
                                        </p:tgtEl>
                                        <p:attrNameLst>
                                          <p:attrName>style.visibility</p:attrName>
                                        </p:attrNameLst>
                                      </p:cBhvr>
                                      <p:to>
                                        <p:strVal val="visible"/>
                                      </p:to>
                                    </p:set>
                                    <p:animEffect transition="in" filter="wipe(up)">
                                      <p:cBhvr>
                                        <p:cTn id="12" dur="500"/>
                                        <p:tgtEl>
                                          <p:spTgt spid="110"/>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11"/>
                                        </p:tgtEl>
                                        <p:attrNameLst>
                                          <p:attrName>style.visibility</p:attrName>
                                        </p:attrNameLst>
                                      </p:cBhvr>
                                      <p:to>
                                        <p:strVal val="visible"/>
                                      </p:to>
                                    </p:set>
                                    <p:animEffect transition="in" filter="wipe(up)">
                                      <p:cBhvr>
                                        <p:cTn id="15" dur="500"/>
                                        <p:tgtEl>
                                          <p:spTgt spid="111"/>
                                        </p:tgtEl>
                                      </p:cBhvr>
                                    </p:animEffect>
                                  </p:childTnLst>
                                </p:cTn>
                              </p:par>
                              <p:par>
                                <p:cTn id="16" presetID="22" presetClass="entr" presetSubtype="1"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par>
                                <p:cTn id="19" presetID="10"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3"/>
                                        </p:tgtEl>
                                        <p:attrNameLst>
                                          <p:attrName>style.visibility</p:attrName>
                                        </p:attrNameLst>
                                      </p:cBhvr>
                                      <p:to>
                                        <p:strVal val="visible"/>
                                      </p:to>
                                    </p:set>
                                    <p:animEffect transition="in" filter="fade">
                                      <p:cBhvr>
                                        <p:cTn id="26" dur="500"/>
                                        <p:tgtEl>
                                          <p:spTgt spid="113"/>
                                        </p:tgtEl>
                                      </p:cBhvr>
                                    </p:animEffect>
                                  </p:childTnLst>
                                </p:cTn>
                              </p:par>
                              <p:par>
                                <p:cTn id="27" presetID="22" presetClass="entr" presetSubtype="1"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par>
                                <p:cTn id="30" presetID="22" presetClass="entr" presetSubtype="1"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up)">
                                      <p:cBhvr>
                                        <p:cTn id="32" dur="500"/>
                                        <p:tgtEl>
                                          <p:spTgt spid="1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2"/>
                                        </p:tgtEl>
                                        <p:attrNameLst>
                                          <p:attrName>style.visibility</p:attrName>
                                        </p:attrNameLst>
                                      </p:cBhvr>
                                      <p:to>
                                        <p:strVal val="visible"/>
                                      </p:to>
                                    </p:set>
                                    <p:animEffect transition="in" filter="fade">
                                      <p:cBhvr>
                                        <p:cTn id="35"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p:bldP spid="1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How frequently do you deploy security patches?</a:t>
            </a:r>
            <a:endParaRPr lang="en-US" dirty="0"/>
          </a:p>
        </p:txBody>
      </p:sp>
      <p:sp>
        <p:nvSpPr>
          <p:cNvPr id="4" name="Date Placeholder 3"/>
          <p:cNvSpPr>
            <a:spLocks noGrp="1"/>
          </p:cNvSpPr>
          <p:nvPr>
            <p:ph type="dt" sz="quarter" idx="4294967295"/>
          </p:nvPr>
        </p:nvSpPr>
        <p:spPr>
          <a:xfrm>
            <a:off x="63064" y="6546243"/>
            <a:ext cx="1089431" cy="219075"/>
          </a:xfrm>
          <a:prstGeom prst="rect">
            <a:avLst/>
          </a:prstGeom>
        </p:spPr>
        <p:txBody>
          <a:bodyPr/>
          <a:lstStyle/>
          <a:p>
            <a:fld id="{87EC26B8-5E7E-40A6-B3B8-20B3EF5A6DCE}" type="datetime1">
              <a:rPr lang="en-US" smtClean="0">
                <a:solidFill>
                  <a:srgbClr val="767779"/>
                </a:solidFill>
              </a:rPr>
              <a:pPr/>
              <a:t>20.6.2013</a:t>
            </a:fld>
            <a:endParaRPr lang="en-US" dirty="0">
              <a:solidFill>
                <a:srgbClr val="767779"/>
              </a:solidFill>
            </a:endParaRPr>
          </a:p>
        </p:txBody>
      </p:sp>
      <p:sp>
        <p:nvSpPr>
          <p:cNvPr id="5" name="Slide Number Placeholder 4"/>
          <p:cNvSpPr>
            <a:spLocks noGrp="1"/>
          </p:cNvSpPr>
          <p:nvPr>
            <p:ph type="sldNum" sz="quarter" idx="4294967295"/>
          </p:nvPr>
        </p:nvSpPr>
        <p:spPr>
          <a:xfrm>
            <a:off x="4385891" y="6473825"/>
            <a:ext cx="372218" cy="276999"/>
          </a:xfrm>
          <a:prstGeom prst="rect">
            <a:avLst/>
          </a:prstGeom>
        </p:spPr>
        <p:txBody>
          <a:bodyPr/>
          <a:lstStyle/>
          <a:p>
            <a:fld id="{DC51072A-1C61-4434-9B52-DAD29CA38CF7}" type="slidenum">
              <a:rPr lang="en-US" smtClean="0">
                <a:solidFill>
                  <a:srgbClr val="767779"/>
                </a:solidFill>
              </a:rPr>
              <a:pPr/>
              <a:t>30</a:t>
            </a:fld>
            <a:endParaRPr lang="en-US">
              <a:solidFill>
                <a:srgbClr val="767779"/>
              </a:solidFill>
            </a:endParaRPr>
          </a:p>
        </p:txBody>
      </p:sp>
      <p:sp>
        <p:nvSpPr>
          <p:cNvPr id="6" name="Footer Placeholder 5"/>
          <p:cNvSpPr>
            <a:spLocks noGrp="1"/>
          </p:cNvSpPr>
          <p:nvPr>
            <p:ph type="ftr" sz="quarter" idx="4294967295"/>
          </p:nvPr>
        </p:nvSpPr>
        <p:spPr>
          <a:xfrm>
            <a:off x="1062240" y="6547468"/>
            <a:ext cx="2895600" cy="180880"/>
          </a:xfrm>
          <a:prstGeom prst="rect">
            <a:avLst/>
          </a:prstGeom>
        </p:spPr>
        <p:txBody>
          <a:bodyPr/>
          <a:lstStyle/>
          <a:p>
            <a:r>
              <a:rPr lang="en-US" smtClean="0">
                <a:solidFill>
                  <a:srgbClr val="767779"/>
                </a:solidFill>
              </a:rPr>
              <a:t>Copyright 2013 Trend Micro Inc.</a:t>
            </a:r>
            <a:endParaRPr lang="en-US" dirty="0">
              <a:solidFill>
                <a:srgbClr val="767779"/>
              </a:solidFill>
            </a:endParaRPr>
          </a:p>
        </p:txBody>
      </p:sp>
      <p:sp>
        <p:nvSpPr>
          <p:cNvPr id="8" name="Pentagon 7"/>
          <p:cNvSpPr/>
          <p:nvPr/>
        </p:nvSpPr>
        <p:spPr bwMode="auto">
          <a:xfrm>
            <a:off x="1433513" y="3505200"/>
            <a:ext cx="5889624" cy="590550"/>
          </a:xfrm>
          <a:prstGeom prst="homePlate">
            <a:avLst>
              <a:gd name="adj" fmla="val 30943"/>
            </a:avLst>
          </a:prstGeom>
          <a:gradFill>
            <a:gsLst>
              <a:gs pos="0">
                <a:srgbClr val="B0B0B0"/>
              </a:gs>
              <a:gs pos="100000">
                <a:srgbClr val="CFCFCF"/>
              </a:gs>
            </a:gsLst>
          </a:gradFill>
          <a:ln w="12700">
            <a:noFill/>
            <a:headEnd type="none" w="med" len="med"/>
            <a:tailEnd type="none" w="med" len="med"/>
          </a:ln>
          <a:effectLst>
            <a:outerShdw blurRad="38100" dist="25400" dir="5400000" algn="t" rotWithShape="0">
              <a:prstClr val="black">
                <a:alpha val="40000"/>
              </a:prstClr>
            </a:outerShdw>
          </a:effectLst>
          <a:scene3d>
            <a:camera prst="orthographicFront"/>
            <a:lightRig rig="threePt" dir="t"/>
          </a:scene3d>
          <a:sp3d>
            <a:bevelT w="44450" h="38100"/>
          </a:sp3d>
        </p:spPr>
        <p:style>
          <a:lnRef idx="1">
            <a:schemeClr val="accent4"/>
          </a:lnRef>
          <a:fillRef idx="3">
            <a:schemeClr val="accent4"/>
          </a:fillRef>
          <a:effectRef idx="2">
            <a:schemeClr val="accent4"/>
          </a:effectRef>
          <a:fontRef idx="minor">
            <a:schemeClr val="lt1"/>
          </a:fontRef>
        </p:style>
        <p:txBody>
          <a:bodyPr anchor="ctr"/>
          <a:lstStyle/>
          <a:p>
            <a:pPr>
              <a:defRPr/>
            </a:pPr>
            <a:endParaRPr lang="en-US">
              <a:solidFill>
                <a:schemeClr val="tx1"/>
              </a:solidFill>
              <a:ea typeface="MS PGothic" pitchFamily="34" charset="-128"/>
              <a:cs typeface="MS PGothic" pitchFamily="34" charset="-128"/>
            </a:endParaRPr>
          </a:p>
        </p:txBody>
      </p:sp>
      <p:grpSp>
        <p:nvGrpSpPr>
          <p:cNvPr id="17" name="Group 16"/>
          <p:cNvGrpSpPr/>
          <p:nvPr/>
        </p:nvGrpSpPr>
        <p:grpSpPr>
          <a:xfrm>
            <a:off x="1814233" y="3674662"/>
            <a:ext cx="246063" cy="1127125"/>
            <a:chOff x="1962150" y="3676650"/>
            <a:chExt cx="246063" cy="1127125"/>
          </a:xfrm>
        </p:grpSpPr>
        <p:sp>
          <p:nvSpPr>
            <p:cNvPr id="11" name="Oval 1059"/>
            <p:cNvSpPr>
              <a:spLocks noChangeArrowheads="1"/>
            </p:cNvSpPr>
            <p:nvPr/>
          </p:nvSpPr>
          <p:spPr bwMode="auto">
            <a:xfrm>
              <a:off x="1962150" y="3676650"/>
              <a:ext cx="246063"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13" name="Straight Connector 40"/>
            <p:cNvCxnSpPr>
              <a:cxnSpLocks noChangeShapeType="1"/>
            </p:cNvCxnSpPr>
            <p:nvPr/>
          </p:nvCxnSpPr>
          <p:spPr bwMode="auto">
            <a:xfrm rot="16200000" flipH="1">
              <a:off x="1642269" y="4363244"/>
              <a:ext cx="881062" cy="0"/>
            </a:xfrm>
            <a:prstGeom prst="line">
              <a:avLst/>
            </a:prstGeom>
            <a:noFill/>
            <a:ln w="6350" algn="ctr">
              <a:solidFill>
                <a:schemeClr val="tx1"/>
              </a:solidFill>
              <a:round/>
              <a:headEnd/>
              <a:tailEnd/>
            </a:ln>
          </p:spPr>
        </p:cxnSp>
      </p:grpSp>
      <p:grpSp>
        <p:nvGrpSpPr>
          <p:cNvPr id="26" name="Group 25"/>
          <p:cNvGrpSpPr/>
          <p:nvPr/>
        </p:nvGrpSpPr>
        <p:grpSpPr>
          <a:xfrm>
            <a:off x="3028300" y="2756843"/>
            <a:ext cx="247650" cy="1162050"/>
            <a:chOff x="3449638" y="2762250"/>
            <a:chExt cx="247650" cy="1162050"/>
          </a:xfrm>
        </p:grpSpPr>
        <p:sp>
          <p:nvSpPr>
            <p:cNvPr id="12" name="Oval 1059"/>
            <p:cNvSpPr>
              <a:spLocks noChangeArrowheads="1"/>
            </p:cNvSpPr>
            <p:nvPr/>
          </p:nvSpPr>
          <p:spPr bwMode="auto">
            <a:xfrm>
              <a:off x="3449638" y="3676650"/>
              <a:ext cx="247650"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14" name="Straight Connector 41"/>
            <p:cNvCxnSpPr>
              <a:cxnSpLocks noChangeShapeType="1"/>
            </p:cNvCxnSpPr>
            <p:nvPr/>
          </p:nvCxnSpPr>
          <p:spPr bwMode="auto">
            <a:xfrm rot="5400000">
              <a:off x="3121818" y="3215482"/>
              <a:ext cx="906463" cy="0"/>
            </a:xfrm>
            <a:prstGeom prst="line">
              <a:avLst/>
            </a:prstGeom>
            <a:noFill/>
            <a:ln w="6350" algn="ctr">
              <a:solidFill>
                <a:schemeClr val="tx1"/>
              </a:solidFill>
              <a:round/>
              <a:headEnd/>
              <a:tailEnd/>
            </a:ln>
          </p:spPr>
        </p:cxnSp>
      </p:grpSp>
      <p:grpSp>
        <p:nvGrpSpPr>
          <p:cNvPr id="37" name="Group 36"/>
          <p:cNvGrpSpPr/>
          <p:nvPr/>
        </p:nvGrpSpPr>
        <p:grpSpPr>
          <a:xfrm>
            <a:off x="4574056" y="3674662"/>
            <a:ext cx="247650" cy="1144588"/>
            <a:chOff x="4937125" y="3676650"/>
            <a:chExt cx="247650" cy="1144588"/>
          </a:xfrm>
        </p:grpSpPr>
        <p:sp>
          <p:nvSpPr>
            <p:cNvPr id="10" name="Oval 1059"/>
            <p:cNvSpPr>
              <a:spLocks noChangeArrowheads="1"/>
            </p:cNvSpPr>
            <p:nvPr/>
          </p:nvSpPr>
          <p:spPr bwMode="auto">
            <a:xfrm>
              <a:off x="4937125" y="3676650"/>
              <a:ext cx="247650"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16" name="Straight Connector 43"/>
            <p:cNvCxnSpPr>
              <a:cxnSpLocks noChangeShapeType="1"/>
            </p:cNvCxnSpPr>
            <p:nvPr/>
          </p:nvCxnSpPr>
          <p:spPr bwMode="auto">
            <a:xfrm rot="16200000" flipH="1">
              <a:off x="4631531" y="4380707"/>
              <a:ext cx="881063" cy="0"/>
            </a:xfrm>
            <a:prstGeom prst="line">
              <a:avLst/>
            </a:prstGeom>
            <a:noFill/>
            <a:ln w="6350" algn="ctr">
              <a:solidFill>
                <a:schemeClr val="tx1"/>
              </a:solidFill>
              <a:round/>
              <a:headEnd/>
              <a:tailEnd/>
            </a:ln>
          </p:spPr>
        </p:cxnSp>
      </p:grpSp>
      <p:grpSp>
        <p:nvGrpSpPr>
          <p:cNvPr id="19" name="Group 18"/>
          <p:cNvGrpSpPr/>
          <p:nvPr/>
        </p:nvGrpSpPr>
        <p:grpSpPr>
          <a:xfrm>
            <a:off x="3616140" y="3674662"/>
            <a:ext cx="246063" cy="1127125"/>
            <a:chOff x="1962150" y="3676650"/>
            <a:chExt cx="246063" cy="1127125"/>
          </a:xfrm>
        </p:grpSpPr>
        <p:sp>
          <p:nvSpPr>
            <p:cNvPr id="20" name="Oval 1059"/>
            <p:cNvSpPr>
              <a:spLocks noChangeArrowheads="1"/>
            </p:cNvSpPr>
            <p:nvPr/>
          </p:nvSpPr>
          <p:spPr bwMode="auto">
            <a:xfrm>
              <a:off x="1962150" y="3676650"/>
              <a:ext cx="246063"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21" name="Straight Connector 40"/>
            <p:cNvCxnSpPr>
              <a:cxnSpLocks noChangeShapeType="1"/>
            </p:cNvCxnSpPr>
            <p:nvPr/>
          </p:nvCxnSpPr>
          <p:spPr bwMode="auto">
            <a:xfrm rot="16200000" flipH="1">
              <a:off x="1642269" y="4363244"/>
              <a:ext cx="881062" cy="0"/>
            </a:xfrm>
            <a:prstGeom prst="line">
              <a:avLst/>
            </a:prstGeom>
            <a:noFill/>
            <a:ln w="6350" algn="ctr">
              <a:solidFill>
                <a:schemeClr val="tx1"/>
              </a:solidFill>
              <a:round/>
              <a:headEnd/>
              <a:tailEnd/>
            </a:ln>
          </p:spPr>
        </p:cxnSp>
      </p:grpSp>
      <p:grpSp>
        <p:nvGrpSpPr>
          <p:cNvPr id="22" name="Group 21"/>
          <p:cNvGrpSpPr/>
          <p:nvPr/>
        </p:nvGrpSpPr>
        <p:grpSpPr>
          <a:xfrm>
            <a:off x="2701739" y="3674662"/>
            <a:ext cx="246063" cy="1127125"/>
            <a:chOff x="1962150" y="3676650"/>
            <a:chExt cx="246063" cy="1127125"/>
          </a:xfrm>
        </p:grpSpPr>
        <p:sp>
          <p:nvSpPr>
            <p:cNvPr id="23" name="Oval 1059"/>
            <p:cNvSpPr>
              <a:spLocks noChangeArrowheads="1"/>
            </p:cNvSpPr>
            <p:nvPr/>
          </p:nvSpPr>
          <p:spPr bwMode="auto">
            <a:xfrm>
              <a:off x="1962150" y="3676650"/>
              <a:ext cx="246063"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24" name="Straight Connector 40"/>
            <p:cNvCxnSpPr>
              <a:cxnSpLocks noChangeShapeType="1"/>
            </p:cNvCxnSpPr>
            <p:nvPr/>
          </p:nvCxnSpPr>
          <p:spPr bwMode="auto">
            <a:xfrm rot="16200000" flipH="1">
              <a:off x="1642269" y="4363244"/>
              <a:ext cx="881062" cy="0"/>
            </a:xfrm>
            <a:prstGeom prst="line">
              <a:avLst/>
            </a:prstGeom>
            <a:noFill/>
            <a:ln w="6350" algn="ctr">
              <a:solidFill>
                <a:schemeClr val="tx1"/>
              </a:solidFill>
              <a:round/>
              <a:headEnd/>
              <a:tailEnd/>
            </a:ln>
          </p:spPr>
        </p:cxnSp>
      </p:grpSp>
      <p:grpSp>
        <p:nvGrpSpPr>
          <p:cNvPr id="27" name="Group 26"/>
          <p:cNvGrpSpPr/>
          <p:nvPr/>
        </p:nvGrpSpPr>
        <p:grpSpPr>
          <a:xfrm>
            <a:off x="2418696" y="2756843"/>
            <a:ext cx="247650" cy="1162050"/>
            <a:chOff x="3449638" y="2762250"/>
            <a:chExt cx="247650" cy="1162050"/>
          </a:xfrm>
        </p:grpSpPr>
        <p:sp>
          <p:nvSpPr>
            <p:cNvPr id="28" name="Oval 1059"/>
            <p:cNvSpPr>
              <a:spLocks noChangeArrowheads="1"/>
            </p:cNvSpPr>
            <p:nvPr/>
          </p:nvSpPr>
          <p:spPr bwMode="auto">
            <a:xfrm>
              <a:off x="3449638" y="3676650"/>
              <a:ext cx="247650"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29" name="Straight Connector 41"/>
            <p:cNvCxnSpPr>
              <a:cxnSpLocks noChangeShapeType="1"/>
            </p:cNvCxnSpPr>
            <p:nvPr/>
          </p:nvCxnSpPr>
          <p:spPr bwMode="auto">
            <a:xfrm rot="5400000">
              <a:off x="3121818" y="3215482"/>
              <a:ext cx="906463" cy="0"/>
            </a:xfrm>
            <a:prstGeom prst="line">
              <a:avLst/>
            </a:prstGeom>
            <a:noFill/>
            <a:ln w="6350" algn="ctr">
              <a:solidFill>
                <a:schemeClr val="tx1"/>
              </a:solidFill>
              <a:round/>
              <a:headEnd/>
              <a:tailEnd/>
            </a:ln>
          </p:spPr>
        </p:cxnSp>
      </p:grpSp>
      <p:grpSp>
        <p:nvGrpSpPr>
          <p:cNvPr id="30" name="Group 29"/>
          <p:cNvGrpSpPr/>
          <p:nvPr/>
        </p:nvGrpSpPr>
        <p:grpSpPr>
          <a:xfrm>
            <a:off x="4982591" y="2756843"/>
            <a:ext cx="247650" cy="1162050"/>
            <a:chOff x="3449638" y="2762250"/>
            <a:chExt cx="247650" cy="1162050"/>
          </a:xfrm>
        </p:grpSpPr>
        <p:sp>
          <p:nvSpPr>
            <p:cNvPr id="31" name="Oval 1059"/>
            <p:cNvSpPr>
              <a:spLocks noChangeArrowheads="1"/>
            </p:cNvSpPr>
            <p:nvPr/>
          </p:nvSpPr>
          <p:spPr bwMode="auto">
            <a:xfrm>
              <a:off x="3449638" y="3676650"/>
              <a:ext cx="247650"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32" name="Straight Connector 41"/>
            <p:cNvCxnSpPr>
              <a:cxnSpLocks noChangeShapeType="1"/>
            </p:cNvCxnSpPr>
            <p:nvPr/>
          </p:nvCxnSpPr>
          <p:spPr bwMode="auto">
            <a:xfrm rot="5400000">
              <a:off x="3121818" y="3215482"/>
              <a:ext cx="906463" cy="0"/>
            </a:xfrm>
            <a:prstGeom prst="line">
              <a:avLst/>
            </a:prstGeom>
            <a:noFill/>
            <a:ln w="6350" algn="ctr">
              <a:solidFill>
                <a:schemeClr val="tx1"/>
              </a:solidFill>
              <a:round/>
              <a:headEnd/>
              <a:tailEnd/>
            </a:ln>
          </p:spPr>
        </p:cxnSp>
      </p:grpSp>
      <p:grpSp>
        <p:nvGrpSpPr>
          <p:cNvPr id="33" name="Group 32"/>
          <p:cNvGrpSpPr/>
          <p:nvPr/>
        </p:nvGrpSpPr>
        <p:grpSpPr>
          <a:xfrm>
            <a:off x="5870108" y="2756843"/>
            <a:ext cx="247650" cy="1162050"/>
            <a:chOff x="3449638" y="2762250"/>
            <a:chExt cx="247650" cy="1162050"/>
          </a:xfrm>
        </p:grpSpPr>
        <p:sp>
          <p:nvSpPr>
            <p:cNvPr id="34" name="Oval 1059"/>
            <p:cNvSpPr>
              <a:spLocks noChangeArrowheads="1"/>
            </p:cNvSpPr>
            <p:nvPr/>
          </p:nvSpPr>
          <p:spPr bwMode="auto">
            <a:xfrm>
              <a:off x="3449638" y="3676650"/>
              <a:ext cx="247650"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35" name="Straight Connector 41"/>
            <p:cNvCxnSpPr>
              <a:cxnSpLocks noChangeShapeType="1"/>
            </p:cNvCxnSpPr>
            <p:nvPr/>
          </p:nvCxnSpPr>
          <p:spPr bwMode="auto">
            <a:xfrm rot="5400000">
              <a:off x="3121818" y="3215482"/>
              <a:ext cx="906463" cy="0"/>
            </a:xfrm>
            <a:prstGeom prst="line">
              <a:avLst/>
            </a:prstGeom>
            <a:noFill/>
            <a:ln w="6350" algn="ctr">
              <a:solidFill>
                <a:schemeClr val="tx1"/>
              </a:solidFill>
              <a:round/>
              <a:headEnd/>
              <a:tailEnd/>
            </a:ln>
          </p:spPr>
        </p:cxnSp>
      </p:grpSp>
      <p:grpSp>
        <p:nvGrpSpPr>
          <p:cNvPr id="38" name="Group 37"/>
          <p:cNvGrpSpPr/>
          <p:nvPr/>
        </p:nvGrpSpPr>
        <p:grpSpPr>
          <a:xfrm>
            <a:off x="5443634" y="3674662"/>
            <a:ext cx="247650" cy="1144588"/>
            <a:chOff x="4937125" y="3676650"/>
            <a:chExt cx="247650" cy="1144588"/>
          </a:xfrm>
        </p:grpSpPr>
        <p:sp>
          <p:nvSpPr>
            <p:cNvPr id="39" name="Oval 1059"/>
            <p:cNvSpPr>
              <a:spLocks noChangeArrowheads="1"/>
            </p:cNvSpPr>
            <p:nvPr/>
          </p:nvSpPr>
          <p:spPr bwMode="auto">
            <a:xfrm>
              <a:off x="4937125" y="3676650"/>
              <a:ext cx="247650"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40" name="Straight Connector 43"/>
            <p:cNvCxnSpPr>
              <a:cxnSpLocks noChangeShapeType="1"/>
            </p:cNvCxnSpPr>
            <p:nvPr/>
          </p:nvCxnSpPr>
          <p:spPr bwMode="auto">
            <a:xfrm rot="16200000" flipH="1">
              <a:off x="4631531" y="4380707"/>
              <a:ext cx="881063" cy="0"/>
            </a:xfrm>
            <a:prstGeom prst="line">
              <a:avLst/>
            </a:prstGeom>
            <a:noFill/>
            <a:ln w="6350" algn="ctr">
              <a:solidFill>
                <a:schemeClr val="tx1"/>
              </a:solidFill>
              <a:round/>
              <a:headEnd/>
              <a:tailEnd/>
            </a:ln>
          </p:spPr>
        </p:cxnSp>
      </p:grpSp>
      <p:grpSp>
        <p:nvGrpSpPr>
          <p:cNvPr id="41" name="Group 40"/>
          <p:cNvGrpSpPr/>
          <p:nvPr/>
        </p:nvGrpSpPr>
        <p:grpSpPr>
          <a:xfrm>
            <a:off x="6389407" y="3679145"/>
            <a:ext cx="247650" cy="1144588"/>
            <a:chOff x="4937125" y="3676650"/>
            <a:chExt cx="247650" cy="1144588"/>
          </a:xfrm>
        </p:grpSpPr>
        <p:sp>
          <p:nvSpPr>
            <p:cNvPr id="42" name="Oval 1059"/>
            <p:cNvSpPr>
              <a:spLocks noChangeArrowheads="1"/>
            </p:cNvSpPr>
            <p:nvPr/>
          </p:nvSpPr>
          <p:spPr bwMode="auto">
            <a:xfrm>
              <a:off x="4937125" y="3676650"/>
              <a:ext cx="247650"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43" name="Straight Connector 43"/>
            <p:cNvCxnSpPr>
              <a:cxnSpLocks noChangeShapeType="1"/>
            </p:cNvCxnSpPr>
            <p:nvPr/>
          </p:nvCxnSpPr>
          <p:spPr bwMode="auto">
            <a:xfrm rot="16200000" flipH="1">
              <a:off x="4631531" y="4380707"/>
              <a:ext cx="881063" cy="0"/>
            </a:xfrm>
            <a:prstGeom prst="line">
              <a:avLst/>
            </a:prstGeom>
            <a:noFill/>
            <a:ln w="6350" algn="ctr">
              <a:solidFill>
                <a:schemeClr val="tx1"/>
              </a:solidFill>
              <a:round/>
              <a:headEnd/>
              <a:tailEnd/>
            </a:ln>
          </p:spPr>
        </p:cxnSp>
      </p:grpSp>
      <p:grpSp>
        <p:nvGrpSpPr>
          <p:cNvPr id="44" name="Group 43"/>
          <p:cNvGrpSpPr/>
          <p:nvPr/>
        </p:nvGrpSpPr>
        <p:grpSpPr>
          <a:xfrm>
            <a:off x="3180700" y="2761326"/>
            <a:ext cx="247650" cy="1162050"/>
            <a:chOff x="3449638" y="2762250"/>
            <a:chExt cx="247650" cy="1162050"/>
          </a:xfrm>
        </p:grpSpPr>
        <p:sp>
          <p:nvSpPr>
            <p:cNvPr id="45" name="Oval 1059"/>
            <p:cNvSpPr>
              <a:spLocks noChangeArrowheads="1"/>
            </p:cNvSpPr>
            <p:nvPr/>
          </p:nvSpPr>
          <p:spPr bwMode="auto">
            <a:xfrm>
              <a:off x="3449638" y="3676650"/>
              <a:ext cx="247650"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46" name="Straight Connector 41"/>
            <p:cNvCxnSpPr>
              <a:cxnSpLocks noChangeShapeType="1"/>
            </p:cNvCxnSpPr>
            <p:nvPr/>
          </p:nvCxnSpPr>
          <p:spPr bwMode="auto">
            <a:xfrm rot="5400000">
              <a:off x="3121818" y="3215482"/>
              <a:ext cx="906463" cy="0"/>
            </a:xfrm>
            <a:prstGeom prst="line">
              <a:avLst/>
            </a:prstGeom>
            <a:noFill/>
            <a:ln w="6350" algn="ctr">
              <a:solidFill>
                <a:schemeClr val="tx1"/>
              </a:solidFill>
              <a:round/>
              <a:headEnd/>
              <a:tailEnd/>
            </a:ln>
          </p:spPr>
        </p:cxnSp>
      </p:grpSp>
      <p:sp>
        <p:nvSpPr>
          <p:cNvPr id="49" name="TextBox 48"/>
          <p:cNvSpPr txBox="1"/>
          <p:nvPr/>
        </p:nvSpPr>
        <p:spPr>
          <a:xfrm>
            <a:off x="1943913" y="5000794"/>
            <a:ext cx="4775731" cy="369332"/>
          </a:xfrm>
          <a:prstGeom prst="rect">
            <a:avLst/>
          </a:prstGeom>
          <a:noFill/>
        </p:spPr>
        <p:txBody>
          <a:bodyPr wrap="none" rtlCol="0">
            <a:spAutoFit/>
          </a:bodyPr>
          <a:lstStyle/>
          <a:p>
            <a:r>
              <a:rPr lang="en-US" dirty="0" smtClean="0"/>
              <a:t>Microsoft Tuesdays, Scheduled Maintenance</a:t>
            </a:r>
            <a:endParaRPr lang="en-US" dirty="0"/>
          </a:p>
        </p:txBody>
      </p:sp>
      <p:sp>
        <p:nvSpPr>
          <p:cNvPr id="51" name="TextBox 50"/>
          <p:cNvSpPr txBox="1"/>
          <p:nvPr/>
        </p:nvSpPr>
        <p:spPr>
          <a:xfrm>
            <a:off x="2078597" y="2285993"/>
            <a:ext cx="4506362" cy="369332"/>
          </a:xfrm>
          <a:prstGeom prst="rect">
            <a:avLst/>
          </a:prstGeom>
          <a:noFill/>
        </p:spPr>
        <p:txBody>
          <a:bodyPr wrap="none" rtlCol="0">
            <a:spAutoFit/>
          </a:bodyPr>
          <a:lstStyle/>
          <a:p>
            <a:r>
              <a:rPr lang="en-US" dirty="0" smtClean="0"/>
              <a:t>Emergency Patching, Zero-Day Response</a:t>
            </a:r>
            <a:endParaRPr lang="en-US" dirty="0"/>
          </a:p>
        </p:txBody>
      </p:sp>
      <p:grpSp>
        <p:nvGrpSpPr>
          <p:cNvPr id="18" name="Group 17"/>
          <p:cNvGrpSpPr/>
          <p:nvPr/>
        </p:nvGrpSpPr>
        <p:grpSpPr>
          <a:xfrm>
            <a:off x="6524354" y="2771131"/>
            <a:ext cx="247650" cy="1147762"/>
            <a:chOff x="6426200" y="2776538"/>
            <a:chExt cx="247650" cy="1147762"/>
          </a:xfrm>
        </p:grpSpPr>
        <p:sp>
          <p:nvSpPr>
            <p:cNvPr id="9" name="Oval 1059"/>
            <p:cNvSpPr>
              <a:spLocks noChangeArrowheads="1"/>
            </p:cNvSpPr>
            <p:nvPr/>
          </p:nvSpPr>
          <p:spPr bwMode="auto">
            <a:xfrm>
              <a:off x="6426200" y="3676650"/>
              <a:ext cx="247650"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15" name="Straight Connector 42"/>
            <p:cNvCxnSpPr>
              <a:cxnSpLocks noChangeShapeType="1"/>
            </p:cNvCxnSpPr>
            <p:nvPr/>
          </p:nvCxnSpPr>
          <p:spPr bwMode="auto">
            <a:xfrm rot="5400000">
              <a:off x="6104732" y="3217069"/>
              <a:ext cx="881062" cy="0"/>
            </a:xfrm>
            <a:prstGeom prst="line">
              <a:avLst/>
            </a:prstGeom>
            <a:noFill/>
            <a:ln w="6350" algn="ctr">
              <a:solidFill>
                <a:schemeClr val="tx1"/>
              </a:solidFill>
              <a:round/>
              <a:headEnd/>
              <a:tailEnd/>
            </a:ln>
          </p:spPr>
        </p:cxnSp>
      </p:grpSp>
    </p:spTree>
    <p:extLst>
      <p:ext uri="{BB962C8B-B14F-4D97-AF65-F5344CB8AC3E}">
        <p14:creationId xmlns:p14="http://schemas.microsoft.com/office/powerpoint/2010/main" val="27615867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9"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dissolve">
                                      <p:cBhvr>
                                        <p:cTn id="13" dur="500"/>
                                        <p:tgtEl>
                                          <p:spTgt spid="17"/>
                                        </p:tgtEl>
                                      </p:cBhvr>
                                    </p:animEffect>
                                  </p:childTnLst>
                                </p:cTn>
                              </p:par>
                            </p:childTnLst>
                          </p:cTn>
                        </p:par>
                        <p:par>
                          <p:cTn id="14" fill="hold">
                            <p:stCondLst>
                              <p:cond delay="1500"/>
                            </p:stCondLst>
                            <p:childTnLst>
                              <p:par>
                                <p:cTn id="15" presetID="9"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dissolve">
                                      <p:cBhvr>
                                        <p:cTn id="17" dur="500"/>
                                        <p:tgtEl>
                                          <p:spTgt spid="22"/>
                                        </p:tgtEl>
                                      </p:cBhvr>
                                    </p:animEffect>
                                  </p:childTnLst>
                                </p:cTn>
                              </p:par>
                            </p:childTnLst>
                          </p:cTn>
                        </p:par>
                        <p:par>
                          <p:cTn id="18" fill="hold">
                            <p:stCondLst>
                              <p:cond delay="2000"/>
                            </p:stCondLst>
                            <p:childTnLst>
                              <p:par>
                                <p:cTn id="19" presetID="9"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dissolve">
                                      <p:cBhvr>
                                        <p:cTn id="21" dur="500"/>
                                        <p:tgtEl>
                                          <p:spTgt spid="19"/>
                                        </p:tgtEl>
                                      </p:cBhvr>
                                    </p:animEffect>
                                  </p:childTnLst>
                                </p:cTn>
                              </p:par>
                            </p:childTnLst>
                          </p:cTn>
                        </p:par>
                        <p:par>
                          <p:cTn id="22" fill="hold">
                            <p:stCondLst>
                              <p:cond delay="2500"/>
                            </p:stCondLst>
                            <p:childTnLst>
                              <p:par>
                                <p:cTn id="23" presetID="9"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dissolve">
                                      <p:cBhvr>
                                        <p:cTn id="25" dur="500"/>
                                        <p:tgtEl>
                                          <p:spTgt spid="37"/>
                                        </p:tgtEl>
                                      </p:cBhvr>
                                    </p:animEffect>
                                  </p:childTnLst>
                                </p:cTn>
                              </p:par>
                            </p:childTnLst>
                          </p:cTn>
                        </p:par>
                        <p:par>
                          <p:cTn id="26" fill="hold">
                            <p:stCondLst>
                              <p:cond delay="3000"/>
                            </p:stCondLst>
                            <p:childTnLst>
                              <p:par>
                                <p:cTn id="27" presetID="9" presetClass="entr" presetSubtype="0"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dissolve">
                                      <p:cBhvr>
                                        <p:cTn id="29" dur="500"/>
                                        <p:tgtEl>
                                          <p:spTgt spid="38"/>
                                        </p:tgtEl>
                                      </p:cBhvr>
                                    </p:animEffect>
                                  </p:childTnLst>
                                </p:cTn>
                              </p:par>
                            </p:childTnLst>
                          </p:cTn>
                        </p:par>
                        <p:par>
                          <p:cTn id="30" fill="hold">
                            <p:stCondLst>
                              <p:cond delay="3500"/>
                            </p:stCondLst>
                            <p:childTnLst>
                              <p:par>
                                <p:cTn id="31" presetID="9" presetClass="entr" presetSubtype="0" fill="hold" nodeType="after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dissolve">
                                      <p:cBhvr>
                                        <p:cTn id="33" dur="500"/>
                                        <p:tgtEl>
                                          <p:spTgt spid="41"/>
                                        </p:tgtEl>
                                      </p:cBhvr>
                                    </p:animEffect>
                                  </p:childTnLst>
                                </p:cTn>
                              </p:par>
                            </p:childTnLst>
                          </p:cTn>
                        </p:par>
                        <p:par>
                          <p:cTn id="34" fill="hold">
                            <p:stCondLst>
                              <p:cond delay="4000"/>
                            </p:stCondLst>
                            <p:childTnLst>
                              <p:par>
                                <p:cTn id="35" presetID="47" presetClass="entr" presetSubtype="0" fill="hold" grpId="0"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1000"/>
                                        <p:tgtEl>
                                          <p:spTgt spid="51"/>
                                        </p:tgtEl>
                                      </p:cBhvr>
                                    </p:animEffect>
                                    <p:anim calcmode="lin" valueType="num">
                                      <p:cBhvr>
                                        <p:cTn id="38" dur="1000" fill="hold"/>
                                        <p:tgtEl>
                                          <p:spTgt spid="51"/>
                                        </p:tgtEl>
                                        <p:attrNameLst>
                                          <p:attrName>ppt_x</p:attrName>
                                        </p:attrNameLst>
                                      </p:cBhvr>
                                      <p:tavLst>
                                        <p:tav tm="0">
                                          <p:val>
                                            <p:strVal val="#ppt_x"/>
                                          </p:val>
                                        </p:tav>
                                        <p:tav tm="100000">
                                          <p:val>
                                            <p:strVal val="#ppt_x"/>
                                          </p:val>
                                        </p:tav>
                                      </p:tavLst>
                                    </p:anim>
                                    <p:anim calcmode="lin" valueType="num">
                                      <p:cBhvr>
                                        <p:cTn id="39" dur="1000" fill="hold"/>
                                        <p:tgtEl>
                                          <p:spTgt spid="51"/>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9" presetClass="entr" presetSubtype="0"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dissolve">
                                      <p:cBhvr>
                                        <p:cTn id="43" dur="500"/>
                                        <p:tgtEl>
                                          <p:spTgt spid="27"/>
                                        </p:tgtEl>
                                      </p:cBhvr>
                                    </p:animEffect>
                                  </p:childTnLst>
                                </p:cTn>
                              </p:par>
                            </p:childTnLst>
                          </p:cTn>
                        </p:par>
                        <p:par>
                          <p:cTn id="44" fill="hold">
                            <p:stCondLst>
                              <p:cond delay="5500"/>
                            </p:stCondLst>
                            <p:childTnLst>
                              <p:par>
                                <p:cTn id="45" presetID="9"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dissolve">
                                      <p:cBhvr>
                                        <p:cTn id="47" dur="500"/>
                                        <p:tgtEl>
                                          <p:spTgt spid="26"/>
                                        </p:tgtEl>
                                      </p:cBhvr>
                                    </p:animEffect>
                                  </p:childTnLst>
                                </p:cTn>
                              </p:par>
                            </p:childTnLst>
                          </p:cTn>
                        </p:par>
                        <p:par>
                          <p:cTn id="48" fill="hold">
                            <p:stCondLst>
                              <p:cond delay="6000"/>
                            </p:stCondLst>
                            <p:childTnLst>
                              <p:par>
                                <p:cTn id="49" presetID="9" presetClass="entr" presetSubtype="0" fill="hold"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dissolve">
                                      <p:cBhvr>
                                        <p:cTn id="51" dur="500"/>
                                        <p:tgtEl>
                                          <p:spTgt spid="44"/>
                                        </p:tgtEl>
                                      </p:cBhvr>
                                    </p:animEffect>
                                  </p:childTnLst>
                                </p:cTn>
                              </p:par>
                            </p:childTnLst>
                          </p:cTn>
                        </p:par>
                        <p:par>
                          <p:cTn id="52" fill="hold">
                            <p:stCondLst>
                              <p:cond delay="6500"/>
                            </p:stCondLst>
                            <p:childTnLst>
                              <p:par>
                                <p:cTn id="53" presetID="9" presetClass="entr" presetSubtype="0"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dissolve">
                                      <p:cBhvr>
                                        <p:cTn id="55" dur="500"/>
                                        <p:tgtEl>
                                          <p:spTgt spid="30"/>
                                        </p:tgtEl>
                                      </p:cBhvr>
                                    </p:animEffect>
                                  </p:childTnLst>
                                </p:cTn>
                              </p:par>
                            </p:childTnLst>
                          </p:cTn>
                        </p:par>
                        <p:par>
                          <p:cTn id="56" fill="hold">
                            <p:stCondLst>
                              <p:cond delay="7000"/>
                            </p:stCondLst>
                            <p:childTnLst>
                              <p:par>
                                <p:cTn id="57" presetID="9" presetClass="entr" presetSubtype="0"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dissolve">
                                      <p:cBhvr>
                                        <p:cTn id="59" dur="500"/>
                                        <p:tgtEl>
                                          <p:spTgt spid="33"/>
                                        </p:tgtEl>
                                      </p:cBhvr>
                                    </p:animEffect>
                                  </p:childTnLst>
                                </p:cTn>
                              </p:par>
                            </p:childTnLst>
                          </p:cTn>
                        </p:par>
                        <p:par>
                          <p:cTn id="60" fill="hold">
                            <p:stCondLst>
                              <p:cond delay="7500"/>
                            </p:stCondLst>
                            <p:childTnLst>
                              <p:par>
                                <p:cTn id="61" presetID="9" presetClass="entr" presetSubtype="0"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dissolve">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fast can you test and deploy patches for your enterprise applications? </a:t>
            </a:r>
            <a:endParaRPr lang="en-US" dirty="0"/>
          </a:p>
        </p:txBody>
      </p:sp>
      <p:sp>
        <p:nvSpPr>
          <p:cNvPr id="3" name="Date Placeholder 2"/>
          <p:cNvSpPr>
            <a:spLocks noGrp="1"/>
          </p:cNvSpPr>
          <p:nvPr>
            <p:ph type="dt" sz="quarter" idx="4294967295"/>
          </p:nvPr>
        </p:nvSpPr>
        <p:spPr>
          <a:xfrm>
            <a:off x="63064" y="6546243"/>
            <a:ext cx="1089431" cy="219075"/>
          </a:xfrm>
          <a:prstGeom prst="rect">
            <a:avLst/>
          </a:prstGeom>
        </p:spPr>
        <p:txBody>
          <a:bodyPr/>
          <a:lstStyle/>
          <a:p>
            <a:fld id="{94037E75-D869-4F51-878D-9B738BF43857}" type="datetime1">
              <a:rPr lang="en-US" smtClean="0">
                <a:solidFill>
                  <a:srgbClr val="767779"/>
                </a:solidFill>
              </a:rPr>
              <a:pPr/>
              <a:t>20.6.2013</a:t>
            </a:fld>
            <a:endParaRPr lang="en-US" dirty="0">
              <a:solidFill>
                <a:srgbClr val="767779"/>
              </a:solidFill>
            </a:endParaRPr>
          </a:p>
        </p:txBody>
      </p:sp>
      <p:sp>
        <p:nvSpPr>
          <p:cNvPr id="4" name="Slide Number Placeholder 3"/>
          <p:cNvSpPr>
            <a:spLocks noGrp="1"/>
          </p:cNvSpPr>
          <p:nvPr>
            <p:ph type="sldNum" sz="quarter" idx="4294967295"/>
          </p:nvPr>
        </p:nvSpPr>
        <p:spPr>
          <a:xfrm>
            <a:off x="4385891" y="6473825"/>
            <a:ext cx="372218" cy="276999"/>
          </a:xfrm>
          <a:prstGeom prst="rect">
            <a:avLst/>
          </a:prstGeom>
        </p:spPr>
        <p:txBody>
          <a:bodyPr/>
          <a:lstStyle/>
          <a:p>
            <a:fld id="{DC51072A-1C61-4434-9B52-DAD29CA38CF7}" type="slidenum">
              <a:rPr lang="en-US" smtClean="0">
                <a:solidFill>
                  <a:srgbClr val="767779"/>
                </a:solidFill>
              </a:rPr>
              <a:pPr/>
              <a:t>31</a:t>
            </a:fld>
            <a:endParaRPr lang="en-US">
              <a:solidFill>
                <a:srgbClr val="767779"/>
              </a:solidFill>
            </a:endParaRPr>
          </a:p>
        </p:txBody>
      </p:sp>
      <p:sp>
        <p:nvSpPr>
          <p:cNvPr id="5" name="Footer Placeholder 4"/>
          <p:cNvSpPr>
            <a:spLocks noGrp="1"/>
          </p:cNvSpPr>
          <p:nvPr>
            <p:ph type="ftr" sz="quarter" idx="4294967295"/>
          </p:nvPr>
        </p:nvSpPr>
        <p:spPr>
          <a:xfrm>
            <a:off x="1062240" y="6547468"/>
            <a:ext cx="2895600" cy="180880"/>
          </a:xfrm>
          <a:prstGeom prst="rect">
            <a:avLst/>
          </a:prstGeom>
        </p:spPr>
        <p:txBody>
          <a:bodyPr/>
          <a:lstStyle/>
          <a:p>
            <a:r>
              <a:rPr lang="en-US" smtClean="0">
                <a:solidFill>
                  <a:srgbClr val="767779"/>
                </a:solidFill>
              </a:rPr>
              <a:t>Copyright 2013 Trend Micro Inc.</a:t>
            </a:r>
            <a:endParaRPr lang="en-US" dirty="0">
              <a:solidFill>
                <a:srgbClr val="767779"/>
              </a:solidFill>
            </a:endParaRPr>
          </a:p>
        </p:txBody>
      </p:sp>
      <p:sp>
        <p:nvSpPr>
          <p:cNvPr id="6" name="Pentagon 5"/>
          <p:cNvSpPr/>
          <p:nvPr/>
        </p:nvSpPr>
        <p:spPr bwMode="auto">
          <a:xfrm>
            <a:off x="1433513" y="3505200"/>
            <a:ext cx="5889624" cy="590550"/>
          </a:xfrm>
          <a:prstGeom prst="homePlate">
            <a:avLst>
              <a:gd name="adj" fmla="val 30943"/>
            </a:avLst>
          </a:prstGeom>
          <a:gradFill>
            <a:gsLst>
              <a:gs pos="0">
                <a:srgbClr val="B0B0B0"/>
              </a:gs>
              <a:gs pos="100000">
                <a:srgbClr val="CFCFCF"/>
              </a:gs>
            </a:gsLst>
          </a:gradFill>
          <a:ln w="12700">
            <a:noFill/>
            <a:headEnd type="none" w="med" len="med"/>
            <a:tailEnd type="none" w="med" len="med"/>
          </a:ln>
          <a:effectLst>
            <a:outerShdw blurRad="38100" dist="25400" dir="5400000" algn="t" rotWithShape="0">
              <a:prstClr val="black">
                <a:alpha val="40000"/>
              </a:prstClr>
            </a:outerShdw>
          </a:effectLst>
          <a:scene3d>
            <a:camera prst="orthographicFront"/>
            <a:lightRig rig="threePt" dir="t"/>
          </a:scene3d>
          <a:sp3d>
            <a:bevelT w="44450" h="38100"/>
          </a:sp3d>
        </p:spPr>
        <p:style>
          <a:lnRef idx="1">
            <a:schemeClr val="accent4"/>
          </a:lnRef>
          <a:fillRef idx="3">
            <a:schemeClr val="accent4"/>
          </a:fillRef>
          <a:effectRef idx="2">
            <a:schemeClr val="accent4"/>
          </a:effectRef>
          <a:fontRef idx="minor">
            <a:schemeClr val="lt1"/>
          </a:fontRef>
        </p:style>
        <p:txBody>
          <a:bodyPr anchor="ctr"/>
          <a:lstStyle/>
          <a:p>
            <a:pPr>
              <a:defRPr/>
            </a:pPr>
            <a:endParaRPr lang="en-US">
              <a:solidFill>
                <a:schemeClr val="tx1"/>
              </a:solidFill>
              <a:ea typeface="MS PGothic" pitchFamily="34" charset="-128"/>
              <a:cs typeface="MS PGothic" pitchFamily="34" charset="-128"/>
            </a:endParaRPr>
          </a:p>
        </p:txBody>
      </p:sp>
      <p:grpSp>
        <p:nvGrpSpPr>
          <p:cNvPr id="7" name="Group 6"/>
          <p:cNvGrpSpPr/>
          <p:nvPr/>
        </p:nvGrpSpPr>
        <p:grpSpPr>
          <a:xfrm>
            <a:off x="2930089" y="3674662"/>
            <a:ext cx="246063" cy="1127125"/>
            <a:chOff x="1962150" y="3676650"/>
            <a:chExt cx="246063" cy="1127125"/>
          </a:xfrm>
        </p:grpSpPr>
        <p:sp>
          <p:nvSpPr>
            <p:cNvPr id="8" name="Oval 1059"/>
            <p:cNvSpPr>
              <a:spLocks noChangeArrowheads="1"/>
            </p:cNvSpPr>
            <p:nvPr/>
          </p:nvSpPr>
          <p:spPr bwMode="auto">
            <a:xfrm>
              <a:off x="1962150" y="3676650"/>
              <a:ext cx="246063"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9" name="Straight Connector 40"/>
            <p:cNvCxnSpPr>
              <a:cxnSpLocks noChangeShapeType="1"/>
            </p:cNvCxnSpPr>
            <p:nvPr/>
          </p:nvCxnSpPr>
          <p:spPr bwMode="auto">
            <a:xfrm rot="16200000" flipH="1">
              <a:off x="1642269" y="4363244"/>
              <a:ext cx="881062" cy="0"/>
            </a:xfrm>
            <a:prstGeom prst="line">
              <a:avLst/>
            </a:prstGeom>
            <a:noFill/>
            <a:ln w="6350" algn="ctr">
              <a:solidFill>
                <a:schemeClr val="tx1"/>
              </a:solidFill>
              <a:round/>
              <a:headEnd/>
              <a:tailEnd/>
            </a:ln>
          </p:spPr>
        </p:cxnSp>
      </p:grpSp>
      <p:sp>
        <p:nvSpPr>
          <p:cNvPr id="20" name="Oval 1059"/>
          <p:cNvSpPr>
            <a:spLocks noChangeArrowheads="1"/>
          </p:cNvSpPr>
          <p:nvPr/>
        </p:nvSpPr>
        <p:spPr bwMode="auto">
          <a:xfrm rot="2655235">
            <a:off x="1937289" y="3657600"/>
            <a:ext cx="285740" cy="262132"/>
          </a:xfrm>
          <a:prstGeom prst="plus">
            <a:avLst>
              <a:gd name="adj" fmla="val 34854"/>
            </a:avLst>
          </a:prstGeom>
          <a:solidFill>
            <a:srgbClr val="000000"/>
          </a:solidFill>
          <a:ln w="19050">
            <a:solidFill>
              <a:srgbClr val="FFFFFF"/>
            </a:solidFill>
            <a:round/>
            <a:headEnd/>
            <a:tailEnd/>
          </a:ln>
        </p:spPr>
        <p:txBody>
          <a:bodyPr wrap="none" lIns="0" tIns="0" rIns="0" bIns="0" anchor="ctr"/>
          <a:lstStyle/>
          <a:p>
            <a:endParaRPr lang="en-US" dirty="0"/>
          </a:p>
        </p:txBody>
      </p:sp>
      <p:cxnSp>
        <p:nvCxnSpPr>
          <p:cNvPr id="22" name="Straight Connector 40"/>
          <p:cNvCxnSpPr>
            <a:cxnSpLocks noChangeShapeType="1"/>
          </p:cNvCxnSpPr>
          <p:nvPr/>
        </p:nvCxnSpPr>
        <p:spPr bwMode="auto">
          <a:xfrm rot="16200000" flipH="1">
            <a:off x="1636398" y="3160138"/>
            <a:ext cx="881062" cy="0"/>
          </a:xfrm>
          <a:prstGeom prst="line">
            <a:avLst/>
          </a:prstGeom>
          <a:noFill/>
          <a:ln w="6350" algn="ctr">
            <a:solidFill>
              <a:schemeClr val="tx1"/>
            </a:solidFill>
            <a:round/>
            <a:headEnd/>
            <a:tailEnd/>
          </a:ln>
        </p:spPr>
      </p:cxnSp>
      <p:sp>
        <p:nvSpPr>
          <p:cNvPr id="23" name="TextBox 22"/>
          <p:cNvSpPr txBox="1"/>
          <p:nvPr/>
        </p:nvSpPr>
        <p:spPr>
          <a:xfrm>
            <a:off x="2063491" y="2488314"/>
            <a:ext cx="2995400" cy="646331"/>
          </a:xfrm>
          <a:prstGeom prst="rect">
            <a:avLst/>
          </a:prstGeom>
          <a:noFill/>
        </p:spPr>
        <p:txBody>
          <a:bodyPr wrap="square" rtlCol="0">
            <a:spAutoFit/>
          </a:bodyPr>
          <a:lstStyle/>
          <a:p>
            <a:r>
              <a:rPr lang="en-US" dirty="0" smtClean="0"/>
              <a:t>Vulnerability Disclosed or</a:t>
            </a:r>
            <a:br>
              <a:rPr lang="en-US" dirty="0" smtClean="0"/>
            </a:br>
            <a:r>
              <a:rPr lang="en-US" dirty="0" smtClean="0"/>
              <a:t>Exploit Available</a:t>
            </a:r>
            <a:endParaRPr lang="en-US" dirty="0"/>
          </a:p>
        </p:txBody>
      </p:sp>
      <p:sp>
        <p:nvSpPr>
          <p:cNvPr id="24" name="TextBox 23"/>
          <p:cNvSpPr txBox="1"/>
          <p:nvPr/>
        </p:nvSpPr>
        <p:spPr>
          <a:xfrm>
            <a:off x="2182678" y="4466098"/>
            <a:ext cx="2092271" cy="646331"/>
          </a:xfrm>
          <a:prstGeom prst="rect">
            <a:avLst/>
          </a:prstGeom>
          <a:noFill/>
        </p:spPr>
        <p:txBody>
          <a:bodyPr wrap="square" rtlCol="0">
            <a:spAutoFit/>
          </a:bodyPr>
          <a:lstStyle/>
          <a:p>
            <a:r>
              <a:rPr lang="en-US" dirty="0" smtClean="0"/>
              <a:t>Patch </a:t>
            </a:r>
            <a:br>
              <a:rPr lang="en-US" dirty="0" smtClean="0"/>
            </a:br>
            <a:r>
              <a:rPr lang="en-US" dirty="0" smtClean="0"/>
              <a:t>Available</a:t>
            </a:r>
            <a:endParaRPr lang="en-US" dirty="0"/>
          </a:p>
        </p:txBody>
      </p:sp>
      <p:sp>
        <p:nvSpPr>
          <p:cNvPr id="25" name="TextBox 24"/>
          <p:cNvSpPr txBox="1"/>
          <p:nvPr/>
        </p:nvSpPr>
        <p:spPr>
          <a:xfrm>
            <a:off x="5605154" y="4706330"/>
            <a:ext cx="1493066" cy="646331"/>
          </a:xfrm>
          <a:prstGeom prst="rect">
            <a:avLst/>
          </a:prstGeom>
          <a:noFill/>
        </p:spPr>
        <p:txBody>
          <a:bodyPr wrap="square" rtlCol="0">
            <a:spAutoFit/>
          </a:bodyPr>
          <a:lstStyle/>
          <a:p>
            <a:pPr algn="ctr"/>
            <a:r>
              <a:rPr lang="en-US" dirty="0" smtClean="0"/>
              <a:t>Complete</a:t>
            </a:r>
            <a:br>
              <a:rPr lang="en-US" dirty="0" smtClean="0"/>
            </a:br>
            <a:r>
              <a:rPr lang="en-US" dirty="0" smtClean="0"/>
              <a:t>Deployment</a:t>
            </a:r>
            <a:endParaRPr lang="en-US" dirty="0"/>
          </a:p>
        </p:txBody>
      </p:sp>
      <p:sp>
        <p:nvSpPr>
          <p:cNvPr id="26" name="TextBox 25"/>
          <p:cNvSpPr txBox="1"/>
          <p:nvPr/>
        </p:nvSpPr>
        <p:spPr>
          <a:xfrm>
            <a:off x="3332106" y="4716660"/>
            <a:ext cx="1327721" cy="369332"/>
          </a:xfrm>
          <a:prstGeom prst="rect">
            <a:avLst/>
          </a:prstGeom>
          <a:noFill/>
        </p:spPr>
        <p:txBody>
          <a:bodyPr wrap="square" rtlCol="0">
            <a:spAutoFit/>
          </a:bodyPr>
          <a:lstStyle/>
          <a:p>
            <a:pPr algn="ctr"/>
            <a:r>
              <a:rPr lang="en-US" dirty="0" smtClean="0"/>
              <a:t>Test</a:t>
            </a:r>
            <a:endParaRPr lang="en-US" dirty="0"/>
          </a:p>
        </p:txBody>
      </p:sp>
      <p:sp>
        <p:nvSpPr>
          <p:cNvPr id="28" name="Pentagon 27"/>
          <p:cNvSpPr/>
          <p:nvPr/>
        </p:nvSpPr>
        <p:spPr bwMode="auto">
          <a:xfrm>
            <a:off x="4024404" y="3629183"/>
            <a:ext cx="831732" cy="309966"/>
          </a:xfrm>
          <a:prstGeom prst="homePlate">
            <a:avLst>
              <a:gd name="adj" fmla="val 30943"/>
            </a:avLst>
          </a:prstGeom>
          <a:solidFill>
            <a:srgbClr val="C00000"/>
          </a:solidFill>
          <a:ln w="12700">
            <a:noFill/>
            <a:headEnd type="none" w="med" len="med"/>
            <a:tailEnd type="none" w="med" len="med"/>
          </a:ln>
          <a:effectLst>
            <a:outerShdw blurRad="38100" dist="25400" dir="5400000" algn="t" rotWithShape="0">
              <a:prstClr val="black">
                <a:alpha val="40000"/>
              </a:prstClr>
            </a:outerShdw>
          </a:effectLst>
          <a:scene3d>
            <a:camera prst="orthographicFront"/>
            <a:lightRig rig="threePt" dir="t"/>
          </a:scene3d>
          <a:sp3d>
            <a:bevelT w="44450" h="38100"/>
          </a:sp3d>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smtClean="0">
                <a:solidFill>
                  <a:schemeClr val="bg1"/>
                </a:solidFill>
                <a:ea typeface="MS PGothic" pitchFamily="34" charset="-128"/>
                <a:cs typeface="MS PGothic" pitchFamily="34" charset="-128"/>
              </a:rPr>
              <a:t>Soak</a:t>
            </a:r>
            <a:endParaRPr lang="en-US" dirty="0">
              <a:solidFill>
                <a:schemeClr val="bg1"/>
              </a:solidFill>
              <a:ea typeface="MS PGothic" pitchFamily="34" charset="-128"/>
              <a:cs typeface="MS PGothic" pitchFamily="34" charset="-128"/>
            </a:endParaRPr>
          </a:p>
        </p:txBody>
      </p:sp>
      <p:grpSp>
        <p:nvGrpSpPr>
          <p:cNvPr id="13" name="Group 12"/>
          <p:cNvGrpSpPr/>
          <p:nvPr/>
        </p:nvGrpSpPr>
        <p:grpSpPr>
          <a:xfrm>
            <a:off x="4699447" y="3672082"/>
            <a:ext cx="246063" cy="1127125"/>
            <a:chOff x="1962150" y="3676650"/>
            <a:chExt cx="246063" cy="1127125"/>
          </a:xfrm>
        </p:grpSpPr>
        <p:sp>
          <p:nvSpPr>
            <p:cNvPr id="14" name="Oval 1059"/>
            <p:cNvSpPr>
              <a:spLocks noChangeArrowheads="1"/>
            </p:cNvSpPr>
            <p:nvPr/>
          </p:nvSpPr>
          <p:spPr bwMode="auto">
            <a:xfrm>
              <a:off x="1962150" y="3676650"/>
              <a:ext cx="246063"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15" name="Straight Connector 40"/>
            <p:cNvCxnSpPr>
              <a:cxnSpLocks noChangeShapeType="1"/>
            </p:cNvCxnSpPr>
            <p:nvPr/>
          </p:nvCxnSpPr>
          <p:spPr bwMode="auto">
            <a:xfrm rot="16200000" flipH="1">
              <a:off x="1642269" y="4363244"/>
              <a:ext cx="881062" cy="0"/>
            </a:xfrm>
            <a:prstGeom prst="line">
              <a:avLst/>
            </a:prstGeom>
            <a:noFill/>
            <a:ln w="6350" algn="ctr">
              <a:solidFill>
                <a:schemeClr val="tx1"/>
              </a:solidFill>
              <a:round/>
              <a:headEnd/>
              <a:tailEnd/>
            </a:ln>
          </p:spPr>
        </p:cxnSp>
      </p:grpSp>
      <p:grpSp>
        <p:nvGrpSpPr>
          <p:cNvPr id="16" name="Group 15"/>
          <p:cNvGrpSpPr/>
          <p:nvPr/>
        </p:nvGrpSpPr>
        <p:grpSpPr>
          <a:xfrm>
            <a:off x="5740399" y="3669502"/>
            <a:ext cx="246063" cy="1127125"/>
            <a:chOff x="1962150" y="3676650"/>
            <a:chExt cx="246063" cy="1127125"/>
          </a:xfrm>
        </p:grpSpPr>
        <p:sp>
          <p:nvSpPr>
            <p:cNvPr id="17" name="Oval 1059"/>
            <p:cNvSpPr>
              <a:spLocks noChangeArrowheads="1"/>
            </p:cNvSpPr>
            <p:nvPr/>
          </p:nvSpPr>
          <p:spPr bwMode="auto">
            <a:xfrm>
              <a:off x="1962150" y="3676650"/>
              <a:ext cx="246063"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18" name="Straight Connector 40"/>
            <p:cNvCxnSpPr>
              <a:cxnSpLocks noChangeShapeType="1"/>
            </p:cNvCxnSpPr>
            <p:nvPr/>
          </p:nvCxnSpPr>
          <p:spPr bwMode="auto">
            <a:xfrm rot="16200000" flipH="1">
              <a:off x="1642269" y="4363244"/>
              <a:ext cx="881062" cy="0"/>
            </a:xfrm>
            <a:prstGeom prst="line">
              <a:avLst/>
            </a:prstGeom>
            <a:noFill/>
            <a:ln w="6350" algn="ctr">
              <a:solidFill>
                <a:schemeClr val="tx1"/>
              </a:solidFill>
              <a:round/>
              <a:headEnd/>
              <a:tailEnd/>
            </a:ln>
          </p:spPr>
        </p:cxnSp>
      </p:grpSp>
      <p:sp>
        <p:nvSpPr>
          <p:cNvPr id="27" name="Pentagon 26"/>
          <p:cNvSpPr/>
          <p:nvPr/>
        </p:nvSpPr>
        <p:spPr bwMode="auto">
          <a:xfrm>
            <a:off x="2076692" y="3301139"/>
            <a:ext cx="5096003" cy="309966"/>
          </a:xfrm>
          <a:prstGeom prst="homePlate">
            <a:avLst>
              <a:gd name="adj" fmla="val 30943"/>
            </a:avLst>
          </a:prstGeom>
          <a:solidFill>
            <a:srgbClr val="000000"/>
          </a:solidFill>
          <a:ln w="12700">
            <a:noFill/>
            <a:headEnd type="none" w="med" len="med"/>
            <a:tailEnd type="none" w="med" len="med"/>
          </a:ln>
          <a:effectLst>
            <a:outerShdw blurRad="38100" dist="25400" dir="5400000" algn="t" rotWithShape="0">
              <a:prstClr val="black">
                <a:alpha val="40000"/>
              </a:prstClr>
            </a:outerShdw>
          </a:effectLst>
          <a:scene3d>
            <a:camera prst="orthographicFront"/>
            <a:lightRig rig="threePt" dir="t"/>
          </a:scene3d>
          <a:sp3d>
            <a:bevelT w="44450" h="38100"/>
          </a:sp3d>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smtClean="0">
                <a:solidFill>
                  <a:schemeClr val="bg1"/>
                </a:solidFill>
                <a:ea typeface="MS PGothic" pitchFamily="34" charset="-128"/>
                <a:cs typeface="MS PGothic" pitchFamily="34" charset="-128"/>
              </a:rPr>
              <a:t>Exposure</a:t>
            </a:r>
            <a:endParaRPr lang="en-US" dirty="0">
              <a:solidFill>
                <a:schemeClr val="bg1"/>
              </a:solidFill>
              <a:ea typeface="MS PGothic" pitchFamily="34" charset="-128"/>
              <a:cs typeface="MS PGothic" pitchFamily="34" charset="-128"/>
            </a:endParaRPr>
          </a:p>
        </p:txBody>
      </p:sp>
      <p:grpSp>
        <p:nvGrpSpPr>
          <p:cNvPr id="33" name="Group 32"/>
          <p:cNvGrpSpPr/>
          <p:nvPr/>
        </p:nvGrpSpPr>
        <p:grpSpPr>
          <a:xfrm>
            <a:off x="3893551" y="3672082"/>
            <a:ext cx="246063" cy="1127125"/>
            <a:chOff x="1962150" y="3676650"/>
            <a:chExt cx="246063" cy="1127125"/>
          </a:xfrm>
        </p:grpSpPr>
        <p:sp>
          <p:nvSpPr>
            <p:cNvPr id="34" name="Oval 1059"/>
            <p:cNvSpPr>
              <a:spLocks noChangeArrowheads="1"/>
            </p:cNvSpPr>
            <p:nvPr/>
          </p:nvSpPr>
          <p:spPr bwMode="auto">
            <a:xfrm>
              <a:off x="1962150" y="3676650"/>
              <a:ext cx="246063"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35" name="Straight Connector 40"/>
            <p:cNvCxnSpPr>
              <a:cxnSpLocks noChangeShapeType="1"/>
            </p:cNvCxnSpPr>
            <p:nvPr/>
          </p:nvCxnSpPr>
          <p:spPr bwMode="auto">
            <a:xfrm rot="16200000" flipH="1">
              <a:off x="1642269" y="4363244"/>
              <a:ext cx="881062" cy="0"/>
            </a:xfrm>
            <a:prstGeom prst="line">
              <a:avLst/>
            </a:prstGeom>
            <a:noFill/>
            <a:ln w="6350" algn="ctr">
              <a:solidFill>
                <a:schemeClr val="tx1"/>
              </a:solidFill>
              <a:round/>
              <a:headEnd/>
              <a:tailEnd/>
            </a:ln>
          </p:spPr>
        </p:cxnSp>
      </p:grpSp>
      <p:sp>
        <p:nvSpPr>
          <p:cNvPr id="36" name="TextBox 35"/>
          <p:cNvSpPr txBox="1"/>
          <p:nvPr/>
        </p:nvSpPr>
        <p:spPr>
          <a:xfrm>
            <a:off x="4109604" y="4708912"/>
            <a:ext cx="1423291" cy="646331"/>
          </a:xfrm>
          <a:prstGeom prst="rect">
            <a:avLst/>
          </a:prstGeom>
          <a:noFill/>
        </p:spPr>
        <p:txBody>
          <a:bodyPr wrap="square" rtlCol="0">
            <a:spAutoFit/>
          </a:bodyPr>
          <a:lstStyle/>
          <a:p>
            <a:pPr algn="ctr"/>
            <a:r>
              <a:rPr lang="en-US" dirty="0" smtClean="0"/>
              <a:t>Begin Deployment</a:t>
            </a:r>
            <a:endParaRPr lang="en-US" dirty="0"/>
          </a:p>
        </p:txBody>
      </p:sp>
      <p:sp>
        <p:nvSpPr>
          <p:cNvPr id="29" name="Pentagon 28"/>
          <p:cNvSpPr/>
          <p:nvPr/>
        </p:nvSpPr>
        <p:spPr bwMode="auto">
          <a:xfrm>
            <a:off x="5837695" y="3298559"/>
            <a:ext cx="1338020" cy="309966"/>
          </a:xfrm>
          <a:prstGeom prst="homePlate">
            <a:avLst>
              <a:gd name="adj" fmla="val 35000"/>
            </a:avLst>
          </a:prstGeom>
          <a:solidFill>
            <a:srgbClr val="92D050"/>
          </a:solidFill>
          <a:ln w="12700">
            <a:noFill/>
            <a:headEnd type="none" w="med" len="med"/>
            <a:tailEnd type="none" w="med" len="med"/>
          </a:ln>
          <a:effectLst>
            <a:outerShdw blurRad="38100" dist="25400" dir="5400000" algn="t" rotWithShape="0">
              <a:prstClr val="black">
                <a:alpha val="40000"/>
              </a:prstClr>
            </a:outerShdw>
          </a:effectLst>
          <a:scene3d>
            <a:camera prst="orthographicFront"/>
            <a:lightRig rig="threePt" dir="t"/>
          </a:scene3d>
          <a:sp3d>
            <a:bevelT w="44450" h="38100"/>
          </a:sp3d>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smtClean="0">
                <a:solidFill>
                  <a:schemeClr val="bg1"/>
                </a:solidFill>
                <a:ea typeface="MS PGothic" pitchFamily="34" charset="-128"/>
                <a:cs typeface="MS PGothic" pitchFamily="34" charset="-128"/>
              </a:rPr>
              <a:t>Patched</a:t>
            </a:r>
            <a:endParaRPr lang="en-US" dirty="0">
              <a:solidFill>
                <a:schemeClr val="bg1"/>
              </a:solidFill>
              <a:ea typeface="MS PGothic" pitchFamily="34" charset="-128"/>
              <a:cs typeface="MS PGothic" pitchFamily="34" charset="-128"/>
            </a:endParaRPr>
          </a:p>
        </p:txBody>
      </p:sp>
    </p:spTree>
    <p:extLst>
      <p:ext uri="{BB962C8B-B14F-4D97-AF65-F5344CB8AC3E}">
        <p14:creationId xmlns:p14="http://schemas.microsoft.com/office/powerpoint/2010/main" val="16750850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500"/>
                                        <p:tgtEl>
                                          <p:spTgt spid="7"/>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dissolve">
                                      <p:cBhvr>
                                        <p:cTn id="14" dur="5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dissolve">
                                      <p:cBhvr>
                                        <p:cTn id="19" dur="500"/>
                                        <p:tgtEl>
                                          <p:spTgt spid="33"/>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dissolve">
                                      <p:cBhvr>
                                        <p:cTn id="22" dur="500"/>
                                        <p:tgtEl>
                                          <p:spTgt spid="26"/>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left)">
                                      <p:cBhvr>
                                        <p:cTn id="26" dur="500"/>
                                        <p:tgtEl>
                                          <p:spTgt spid="28"/>
                                        </p:tgtEl>
                                      </p:cBhvr>
                                    </p:animEffect>
                                  </p:childTnLst>
                                </p:cTn>
                              </p:par>
                            </p:childTnLst>
                          </p:cTn>
                        </p:par>
                        <p:par>
                          <p:cTn id="27" fill="hold">
                            <p:stCondLst>
                              <p:cond delay="1000"/>
                            </p:stCondLst>
                            <p:childTnLst>
                              <p:par>
                                <p:cTn id="28" presetID="9"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dissolve">
                                      <p:cBhvr>
                                        <p:cTn id="30" dur="500"/>
                                        <p:tgtEl>
                                          <p:spTgt spid="13"/>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dissolve">
                                      <p:cBhvr>
                                        <p:cTn id="33" dur="500"/>
                                        <p:tgtEl>
                                          <p:spTgt spid="36"/>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dissolve">
                                      <p:cBhvr>
                                        <p:cTn id="38" dur="500"/>
                                        <p:tgtEl>
                                          <p:spTgt spid="16"/>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dissolve">
                                      <p:cBhvr>
                                        <p:cTn id="41" dur="500"/>
                                        <p:tgtEl>
                                          <p:spTgt spid="25"/>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left)">
                                      <p:cBhvr>
                                        <p:cTn id="4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8" grpId="0" animBg="1"/>
      <p:bldP spid="27" grpId="0" animBg="1"/>
      <p:bldP spid="36" grpId="0"/>
      <p:bldP spid="2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well do you test and patch your web applications?</a:t>
            </a:r>
            <a:endParaRPr lang="en-US" dirty="0"/>
          </a:p>
        </p:txBody>
      </p:sp>
      <p:sp>
        <p:nvSpPr>
          <p:cNvPr id="3" name="Date Placeholder 2"/>
          <p:cNvSpPr>
            <a:spLocks noGrp="1"/>
          </p:cNvSpPr>
          <p:nvPr>
            <p:ph type="dt" sz="quarter" idx="4294967295"/>
          </p:nvPr>
        </p:nvSpPr>
        <p:spPr>
          <a:xfrm>
            <a:off x="63064" y="6546243"/>
            <a:ext cx="1089431" cy="219075"/>
          </a:xfrm>
          <a:prstGeom prst="rect">
            <a:avLst/>
          </a:prstGeom>
        </p:spPr>
        <p:txBody>
          <a:bodyPr/>
          <a:lstStyle/>
          <a:p>
            <a:fld id="{94037E75-D869-4F51-878D-9B738BF43857}" type="datetime1">
              <a:rPr lang="en-US" smtClean="0">
                <a:solidFill>
                  <a:srgbClr val="767779"/>
                </a:solidFill>
              </a:rPr>
              <a:pPr/>
              <a:t>20.6.2013</a:t>
            </a:fld>
            <a:endParaRPr lang="en-US" dirty="0">
              <a:solidFill>
                <a:srgbClr val="767779"/>
              </a:solidFill>
            </a:endParaRPr>
          </a:p>
        </p:txBody>
      </p:sp>
      <p:sp>
        <p:nvSpPr>
          <p:cNvPr id="4" name="Slide Number Placeholder 3"/>
          <p:cNvSpPr>
            <a:spLocks noGrp="1"/>
          </p:cNvSpPr>
          <p:nvPr>
            <p:ph type="sldNum" sz="quarter" idx="4294967295"/>
          </p:nvPr>
        </p:nvSpPr>
        <p:spPr>
          <a:xfrm>
            <a:off x="4385891" y="6473825"/>
            <a:ext cx="372218" cy="276999"/>
          </a:xfrm>
          <a:prstGeom prst="rect">
            <a:avLst/>
          </a:prstGeom>
        </p:spPr>
        <p:txBody>
          <a:bodyPr/>
          <a:lstStyle/>
          <a:p>
            <a:fld id="{DC51072A-1C61-4434-9B52-DAD29CA38CF7}" type="slidenum">
              <a:rPr lang="en-US" smtClean="0">
                <a:solidFill>
                  <a:srgbClr val="767779"/>
                </a:solidFill>
              </a:rPr>
              <a:pPr/>
              <a:t>32</a:t>
            </a:fld>
            <a:endParaRPr lang="en-US" dirty="0">
              <a:solidFill>
                <a:srgbClr val="767779"/>
              </a:solidFill>
            </a:endParaRPr>
          </a:p>
        </p:txBody>
      </p:sp>
      <p:sp>
        <p:nvSpPr>
          <p:cNvPr id="5" name="Footer Placeholder 4"/>
          <p:cNvSpPr>
            <a:spLocks noGrp="1"/>
          </p:cNvSpPr>
          <p:nvPr>
            <p:ph type="ftr" sz="quarter" idx="4294967295"/>
          </p:nvPr>
        </p:nvSpPr>
        <p:spPr>
          <a:xfrm>
            <a:off x="1062240" y="6547468"/>
            <a:ext cx="2895600" cy="180880"/>
          </a:xfrm>
          <a:prstGeom prst="rect">
            <a:avLst/>
          </a:prstGeom>
        </p:spPr>
        <p:txBody>
          <a:bodyPr/>
          <a:lstStyle/>
          <a:p>
            <a:r>
              <a:rPr lang="en-US" smtClean="0">
                <a:solidFill>
                  <a:srgbClr val="767779"/>
                </a:solidFill>
              </a:rPr>
              <a:t>Copyright 2013 Trend Micro Inc.</a:t>
            </a:r>
            <a:endParaRPr lang="en-US" dirty="0">
              <a:solidFill>
                <a:srgbClr val="767779"/>
              </a:solidFill>
            </a:endParaRPr>
          </a:p>
        </p:txBody>
      </p:sp>
      <p:pic>
        <p:nvPicPr>
          <p:cNvPr id="6" name="Picture 5" descr="2.-SansAgent.png"/>
          <p:cNvPicPr>
            <a:picLocks noChangeAspect="1"/>
          </p:cNvPicPr>
          <p:nvPr/>
        </p:nvPicPr>
        <p:blipFill rotWithShape="1">
          <a:blip r:embed="rId2" cstate="print"/>
          <a:srcRect l="29424" t="6103" r="28340" b="8972"/>
          <a:stretch/>
        </p:blipFill>
        <p:spPr bwMode="auto">
          <a:xfrm>
            <a:off x="862847" y="4500748"/>
            <a:ext cx="1135778" cy="1710047"/>
          </a:xfrm>
          <a:prstGeom prst="rect">
            <a:avLst/>
          </a:prstGeom>
          <a:noFill/>
          <a:ln w="9525">
            <a:noFill/>
            <a:miter lim="800000"/>
            <a:headEnd/>
            <a:tailEnd/>
          </a:ln>
        </p:spPr>
      </p:pic>
      <p:grpSp>
        <p:nvGrpSpPr>
          <p:cNvPr id="7" name="Group 6"/>
          <p:cNvGrpSpPr/>
          <p:nvPr/>
        </p:nvGrpSpPr>
        <p:grpSpPr>
          <a:xfrm>
            <a:off x="1192417" y="4750129"/>
            <a:ext cx="1135148" cy="420620"/>
            <a:chOff x="4222803" y="2674737"/>
            <a:chExt cx="762000" cy="793896"/>
          </a:xfrm>
        </p:grpSpPr>
        <p:pic>
          <p:nvPicPr>
            <p:cNvPr id="8" name="Picture 7"/>
            <p:cNvPicPr>
              <a:picLocks noChangeAspect="1"/>
            </p:cNvPicPr>
            <p:nvPr/>
          </p:nvPicPr>
          <p:blipFill>
            <a:blip r:embed="rId3"/>
            <a:stretch>
              <a:fillRect/>
            </a:stretch>
          </p:blipFill>
          <p:spPr>
            <a:xfrm>
              <a:off x="4222803" y="2674737"/>
              <a:ext cx="762000" cy="762000"/>
            </a:xfrm>
            <a:prstGeom prst="rect">
              <a:avLst/>
            </a:prstGeom>
          </p:spPr>
        </p:pic>
        <p:sp>
          <p:nvSpPr>
            <p:cNvPr id="9" name="TextBox 8"/>
            <p:cNvSpPr txBox="1"/>
            <p:nvPr/>
          </p:nvSpPr>
          <p:spPr>
            <a:xfrm>
              <a:off x="4235047" y="2945813"/>
              <a:ext cx="629410" cy="522820"/>
            </a:xfrm>
            <a:prstGeom prst="rect">
              <a:avLst/>
            </a:prstGeom>
            <a:noFill/>
          </p:spPr>
          <p:txBody>
            <a:bodyPr wrap="none" rtlCol="0">
              <a:spAutoFit/>
            </a:bodyPr>
            <a:lstStyle/>
            <a:p>
              <a:r>
                <a:rPr lang="en-US" sz="1200" dirty="0" smtClean="0">
                  <a:solidFill>
                    <a:srgbClr val="185283"/>
                  </a:solidFill>
                  <a:latin typeface="Abadi MT Condensed Light"/>
                  <a:cs typeface="Abadi MT Condensed Light"/>
                </a:rPr>
                <a:t>http://www.</a:t>
              </a:r>
              <a:endParaRPr lang="en-US" sz="1200" dirty="0">
                <a:solidFill>
                  <a:srgbClr val="185283"/>
                </a:solidFill>
                <a:latin typeface="Abadi MT Condensed Light"/>
                <a:cs typeface="Abadi MT Condensed Light"/>
              </a:endParaRPr>
            </a:p>
          </p:txBody>
        </p:sp>
      </p:grpSp>
      <p:grpSp>
        <p:nvGrpSpPr>
          <p:cNvPr id="10" name="Group 9"/>
          <p:cNvGrpSpPr/>
          <p:nvPr/>
        </p:nvGrpSpPr>
        <p:grpSpPr>
          <a:xfrm>
            <a:off x="4881354" y="1818716"/>
            <a:ext cx="4696916" cy="1420289"/>
            <a:chOff x="2707080" y="3410006"/>
            <a:chExt cx="2851278" cy="1096559"/>
          </a:xfrm>
        </p:grpSpPr>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07080" y="3410006"/>
              <a:ext cx="1096559" cy="1096559"/>
            </a:xfrm>
            <a:prstGeom prst="rect">
              <a:avLst/>
            </a:prstGeom>
          </p:spPr>
        </p:pic>
        <p:sp>
          <p:nvSpPr>
            <p:cNvPr id="12" name="TextBox 11"/>
            <p:cNvSpPr txBox="1"/>
            <p:nvPr/>
          </p:nvSpPr>
          <p:spPr>
            <a:xfrm>
              <a:off x="3745263" y="3441367"/>
              <a:ext cx="1813095" cy="638847"/>
            </a:xfrm>
            <a:prstGeom prst="rect">
              <a:avLst/>
            </a:prstGeom>
            <a:noFill/>
          </p:spPr>
          <p:txBody>
            <a:bodyPr wrap="square" rtlCol="0">
              <a:spAutoFit/>
            </a:bodyPr>
            <a:lstStyle/>
            <a:p>
              <a:endParaRPr lang="en-US" sz="1600" i="1" dirty="0">
                <a:solidFill>
                  <a:schemeClr val="accent1"/>
                </a:solidFill>
              </a:endParaRPr>
            </a:p>
            <a:p>
              <a:r>
                <a:rPr lang="en-US" sz="1600" i="1" dirty="0" smtClean="0">
                  <a:solidFill>
                    <a:schemeClr val="accent1"/>
                  </a:solidFill>
                </a:rPr>
                <a:t>Average Time to</a:t>
              </a:r>
              <a:br>
                <a:rPr lang="en-US" sz="1600" i="1" dirty="0" smtClean="0">
                  <a:solidFill>
                    <a:schemeClr val="accent1"/>
                  </a:solidFill>
                </a:rPr>
              </a:br>
              <a:r>
                <a:rPr lang="en-US" sz="1600" i="1" dirty="0" smtClean="0">
                  <a:solidFill>
                    <a:schemeClr val="accent1"/>
                  </a:solidFill>
                </a:rPr>
                <a:t>Identify Vulnerabilities </a:t>
              </a:r>
              <a:br>
                <a:rPr lang="en-US" sz="1600" i="1" dirty="0" smtClean="0">
                  <a:solidFill>
                    <a:schemeClr val="accent1"/>
                  </a:solidFill>
                </a:rPr>
              </a:br>
              <a:r>
                <a:rPr lang="en-US" sz="1600" i="1" dirty="0" smtClean="0">
                  <a:solidFill>
                    <a:schemeClr val="accent1"/>
                  </a:solidFill>
                </a:rPr>
                <a:t>(days)*</a:t>
              </a:r>
              <a:endParaRPr lang="en-US" sz="1600" i="1" dirty="0">
                <a:solidFill>
                  <a:schemeClr val="accent1"/>
                </a:solidFill>
              </a:endParaRPr>
            </a:p>
          </p:txBody>
        </p:sp>
      </p:grpSp>
      <p:grpSp>
        <p:nvGrpSpPr>
          <p:cNvPr id="13" name="Group 12"/>
          <p:cNvGrpSpPr/>
          <p:nvPr/>
        </p:nvGrpSpPr>
        <p:grpSpPr>
          <a:xfrm>
            <a:off x="4880759" y="3554256"/>
            <a:ext cx="4726343" cy="1730266"/>
            <a:chOff x="2704692" y="4587423"/>
            <a:chExt cx="2869143" cy="1335883"/>
          </a:xfrm>
        </p:grpSpPr>
        <p:pic>
          <p:nvPicPr>
            <p:cNvPr id="14" name="Picture 13" descr="Calendar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04692" y="4587423"/>
              <a:ext cx="1101335" cy="1101335"/>
            </a:xfrm>
            <a:prstGeom prst="rect">
              <a:avLst/>
            </a:prstGeom>
          </p:spPr>
        </p:pic>
        <p:sp>
          <p:nvSpPr>
            <p:cNvPr id="15" name="TextBox 14"/>
            <p:cNvSpPr txBox="1"/>
            <p:nvPr/>
          </p:nvSpPr>
          <p:spPr>
            <a:xfrm>
              <a:off x="3760739" y="4599866"/>
              <a:ext cx="1813096" cy="1323440"/>
            </a:xfrm>
            <a:prstGeom prst="rect">
              <a:avLst/>
            </a:prstGeom>
            <a:noFill/>
          </p:spPr>
          <p:txBody>
            <a:bodyPr wrap="square" rtlCol="0">
              <a:spAutoFit/>
            </a:bodyPr>
            <a:lstStyle/>
            <a:p>
              <a:endParaRPr lang="en-US" sz="1600" i="1" dirty="0">
                <a:solidFill>
                  <a:srgbClr val="930311"/>
                </a:solidFill>
              </a:endParaRPr>
            </a:p>
            <a:p>
              <a:r>
                <a:rPr lang="en-US" sz="1600" i="1" dirty="0">
                  <a:solidFill>
                    <a:srgbClr val="BE0027"/>
                  </a:solidFill>
                </a:rPr>
                <a:t>Average Time to</a:t>
              </a:r>
              <a:br>
                <a:rPr lang="en-US" sz="1600" i="1" dirty="0">
                  <a:solidFill>
                    <a:srgbClr val="BE0027"/>
                  </a:solidFill>
                </a:rPr>
              </a:br>
              <a:r>
                <a:rPr lang="en-US" sz="1600" i="1" dirty="0">
                  <a:solidFill>
                    <a:srgbClr val="BE0027"/>
                  </a:solidFill>
                </a:rPr>
                <a:t>Remediate Vulnerabilities (days)*</a:t>
              </a:r>
            </a:p>
          </p:txBody>
        </p:sp>
      </p:grpSp>
      <p:grpSp>
        <p:nvGrpSpPr>
          <p:cNvPr id="18" name="Group 6"/>
          <p:cNvGrpSpPr/>
          <p:nvPr/>
        </p:nvGrpSpPr>
        <p:grpSpPr>
          <a:xfrm>
            <a:off x="215979" y="1686394"/>
            <a:ext cx="4771657" cy="2487699"/>
            <a:chOff x="4854862" y="3045225"/>
            <a:chExt cx="4771657" cy="2487699"/>
          </a:xfrm>
        </p:grpSpPr>
        <p:grpSp>
          <p:nvGrpSpPr>
            <p:cNvPr id="19" name="Group 11"/>
            <p:cNvGrpSpPr/>
            <p:nvPr/>
          </p:nvGrpSpPr>
          <p:grpSpPr>
            <a:xfrm>
              <a:off x="6147049" y="3045225"/>
              <a:ext cx="3479470" cy="2487699"/>
              <a:chOff x="5805838" y="3149475"/>
              <a:chExt cx="3479470" cy="2487699"/>
            </a:xfrm>
          </p:grpSpPr>
          <p:pic>
            <p:nvPicPr>
              <p:cNvPr id="24" name="Picture 23"/>
              <p:cNvPicPr>
                <a:picLocks noChangeAspect="1"/>
              </p:cNvPicPr>
              <p:nvPr/>
            </p:nvPicPr>
            <p:blipFill rotWithShape="1">
              <a:blip r:embed="rId6">
                <a:clrChange>
                  <a:clrFrom>
                    <a:srgbClr val="FFFFFF"/>
                  </a:clrFrom>
                  <a:clrTo>
                    <a:srgbClr val="FFFFFF">
                      <a:alpha val="0"/>
                    </a:srgbClr>
                  </a:clrTo>
                </a:clrChange>
              </a:blip>
              <a:srcRect t="27327"/>
              <a:stretch/>
            </p:blipFill>
            <p:spPr>
              <a:xfrm>
                <a:off x="6389669" y="3629799"/>
                <a:ext cx="2640957" cy="2007375"/>
              </a:xfrm>
              <a:prstGeom prst="rect">
                <a:avLst/>
              </a:prstGeom>
            </p:spPr>
          </p:pic>
          <p:sp>
            <p:nvSpPr>
              <p:cNvPr id="25" name="TextBox 25"/>
              <p:cNvSpPr txBox="1"/>
              <p:nvPr/>
            </p:nvSpPr>
            <p:spPr>
              <a:xfrm>
                <a:off x="5805838" y="3149475"/>
                <a:ext cx="3479470" cy="523220"/>
              </a:xfrm>
              <a:prstGeom prst="rect">
                <a:avLst/>
              </a:prstGeom>
              <a:noFill/>
            </p:spPr>
            <p:txBody>
              <a:bodyPr wrap="square" rtlCol="0">
                <a:spAutoFit/>
              </a:bodyPr>
              <a:lstStyle/>
              <a:p>
                <a:r>
                  <a:rPr lang="en-US" sz="1600" dirty="0" smtClean="0">
                    <a:solidFill>
                      <a:srgbClr val="000000"/>
                    </a:solidFill>
                  </a:rPr>
                  <a:t>Web Application Vulnerabilities</a:t>
                </a:r>
              </a:p>
              <a:p>
                <a:r>
                  <a:rPr lang="en-US" sz="1200" dirty="0" smtClean="0">
                    <a:solidFill>
                      <a:srgbClr val="000000"/>
                    </a:solidFill>
                  </a:rPr>
                  <a:t>as a Percentage of All Disclosures in 2012 H1</a:t>
                </a:r>
                <a:endParaRPr lang="en-US" sz="1200" dirty="0">
                  <a:solidFill>
                    <a:srgbClr val="000000"/>
                  </a:solidFill>
                </a:endParaRPr>
              </a:p>
            </p:txBody>
          </p:sp>
          <p:sp>
            <p:nvSpPr>
              <p:cNvPr id="26" name="TextBox 29"/>
              <p:cNvSpPr txBox="1"/>
              <p:nvPr/>
            </p:nvSpPr>
            <p:spPr>
              <a:xfrm>
                <a:off x="6708025" y="3953159"/>
                <a:ext cx="1450150" cy="1007968"/>
              </a:xfrm>
              <a:prstGeom prst="rect">
                <a:avLst/>
              </a:prstGeom>
              <a:noFill/>
            </p:spPr>
            <p:txBody>
              <a:bodyPr wrap="square" rtlCol="0">
                <a:spAutoFit/>
              </a:bodyPr>
              <a:lstStyle/>
              <a:p>
                <a:r>
                  <a:rPr lang="en-US" sz="1050" dirty="0" smtClean="0">
                    <a:solidFill>
                      <a:srgbClr val="000000"/>
                    </a:solidFill>
                  </a:rPr>
                  <a:t>Web</a:t>
                </a:r>
              </a:p>
              <a:p>
                <a:r>
                  <a:rPr lang="en-US" sz="1050" dirty="0" smtClean="0">
                    <a:solidFill>
                      <a:srgbClr val="000000"/>
                    </a:solidFill>
                  </a:rPr>
                  <a:t> Applications</a:t>
                </a:r>
              </a:p>
              <a:p>
                <a:endParaRPr lang="en-US" sz="1050" dirty="0" smtClean="0">
                  <a:solidFill>
                    <a:srgbClr val="000000"/>
                  </a:solidFill>
                </a:endParaRPr>
              </a:p>
              <a:p>
                <a:r>
                  <a:rPr lang="en-US" sz="2800" dirty="0" smtClean="0">
                    <a:solidFill>
                      <a:srgbClr val="BE0027"/>
                    </a:solidFill>
                    <a:effectLst>
                      <a:glow rad="609600">
                        <a:srgbClr val="FFFF00">
                          <a:alpha val="50000"/>
                        </a:srgbClr>
                      </a:glow>
                    </a:effectLst>
                  </a:rPr>
                  <a:t>47%</a:t>
                </a:r>
                <a:endParaRPr lang="en-US" dirty="0">
                  <a:solidFill>
                    <a:srgbClr val="BE0027"/>
                  </a:solidFill>
                  <a:effectLst>
                    <a:glow rad="609600">
                      <a:srgbClr val="FFFF00">
                        <a:alpha val="50000"/>
                      </a:srgbClr>
                    </a:glow>
                  </a:effectLst>
                </a:endParaRPr>
              </a:p>
            </p:txBody>
          </p:sp>
          <p:sp>
            <p:nvSpPr>
              <p:cNvPr id="27" name="TextBox 31"/>
              <p:cNvSpPr txBox="1"/>
              <p:nvPr/>
            </p:nvSpPr>
            <p:spPr>
              <a:xfrm>
                <a:off x="7697670" y="4127611"/>
                <a:ext cx="939081" cy="784830"/>
              </a:xfrm>
              <a:prstGeom prst="rect">
                <a:avLst/>
              </a:prstGeom>
              <a:noFill/>
            </p:spPr>
            <p:txBody>
              <a:bodyPr wrap="square" rtlCol="0">
                <a:spAutoFit/>
              </a:bodyPr>
              <a:lstStyle>
                <a:defPPr>
                  <a:defRPr lang="en-US"/>
                </a:defPPr>
                <a:lvl1pPr>
                  <a:defRPr sz="1050">
                    <a:solidFill>
                      <a:srgbClr val="000000"/>
                    </a:solidFill>
                  </a:defRPr>
                </a:lvl1pPr>
              </a:lstStyle>
              <a:p>
                <a:r>
                  <a:rPr lang="en-US" dirty="0" smtClean="0"/>
                  <a:t>Others</a:t>
                </a:r>
              </a:p>
              <a:p>
                <a:endParaRPr lang="en-US" dirty="0"/>
              </a:p>
              <a:p>
                <a:r>
                  <a:rPr lang="en-US" sz="2400" dirty="0"/>
                  <a:t>53%</a:t>
                </a:r>
              </a:p>
            </p:txBody>
          </p:sp>
        </p:grpSp>
        <p:grpSp>
          <p:nvGrpSpPr>
            <p:cNvPr id="20" name="Group 12"/>
            <p:cNvGrpSpPr/>
            <p:nvPr/>
          </p:nvGrpSpPr>
          <p:grpSpPr>
            <a:xfrm>
              <a:off x="4854862" y="3896907"/>
              <a:ext cx="2266565" cy="1057942"/>
              <a:chOff x="4390434" y="636722"/>
              <a:chExt cx="2266565" cy="1057942"/>
            </a:xfrm>
          </p:grpSpPr>
          <p:sp>
            <p:nvSpPr>
              <p:cNvPr id="22" name="TextBox 11"/>
              <p:cNvSpPr txBox="1"/>
              <p:nvPr/>
            </p:nvSpPr>
            <p:spPr>
              <a:xfrm>
                <a:off x="4390434" y="956000"/>
                <a:ext cx="2266565" cy="738664"/>
              </a:xfrm>
              <a:prstGeom prst="rect">
                <a:avLst/>
              </a:prstGeom>
              <a:noFill/>
            </p:spPr>
            <p:txBody>
              <a:bodyPr wrap="square" rtlCol="0">
                <a:spAutoFit/>
              </a:bodyPr>
              <a:lstStyle>
                <a:defPPr>
                  <a:defRPr lang="en-US"/>
                </a:defPPr>
                <a:lvl1pPr algn="ctr" rtl="0" fontAlgn="base">
                  <a:spcBef>
                    <a:spcPct val="0"/>
                  </a:spcBef>
                  <a:spcAft>
                    <a:spcPct val="0"/>
                  </a:spcAft>
                  <a:defRPr sz="1600" b="1" kern="1200">
                    <a:solidFill>
                      <a:schemeClr val="tx1"/>
                    </a:solidFill>
                    <a:latin typeface="Arial" charset="0"/>
                    <a:ea typeface="+mn-ea"/>
                    <a:cs typeface="Arial" charset="0"/>
                  </a:defRPr>
                </a:lvl1pPr>
                <a:lvl2pPr marL="457200" algn="ctr" rtl="0" fontAlgn="base">
                  <a:spcBef>
                    <a:spcPct val="0"/>
                  </a:spcBef>
                  <a:spcAft>
                    <a:spcPct val="0"/>
                  </a:spcAft>
                  <a:defRPr sz="1600" b="1" kern="1200">
                    <a:solidFill>
                      <a:schemeClr val="tx1"/>
                    </a:solidFill>
                    <a:latin typeface="Arial" charset="0"/>
                    <a:ea typeface="+mn-ea"/>
                    <a:cs typeface="Arial" charset="0"/>
                  </a:defRPr>
                </a:lvl2pPr>
                <a:lvl3pPr marL="914400" algn="ctr" rtl="0" fontAlgn="base">
                  <a:spcBef>
                    <a:spcPct val="0"/>
                  </a:spcBef>
                  <a:spcAft>
                    <a:spcPct val="0"/>
                  </a:spcAft>
                  <a:defRPr sz="1600" b="1" kern="1200">
                    <a:solidFill>
                      <a:schemeClr val="tx1"/>
                    </a:solidFill>
                    <a:latin typeface="Arial" charset="0"/>
                    <a:ea typeface="+mn-ea"/>
                    <a:cs typeface="Arial" charset="0"/>
                  </a:defRPr>
                </a:lvl3pPr>
                <a:lvl4pPr marL="1371600" algn="ctr" rtl="0" fontAlgn="base">
                  <a:spcBef>
                    <a:spcPct val="0"/>
                  </a:spcBef>
                  <a:spcAft>
                    <a:spcPct val="0"/>
                  </a:spcAft>
                  <a:defRPr sz="1600" b="1" kern="1200">
                    <a:solidFill>
                      <a:schemeClr val="tx1"/>
                    </a:solidFill>
                    <a:latin typeface="Arial" charset="0"/>
                    <a:ea typeface="+mn-ea"/>
                    <a:cs typeface="Arial" charset="0"/>
                  </a:defRPr>
                </a:lvl4pPr>
                <a:lvl5pPr marL="1828800" algn="ctr" rtl="0" fontAlgn="base">
                  <a:spcBef>
                    <a:spcPct val="0"/>
                  </a:spcBef>
                  <a:spcAft>
                    <a:spcPct val="0"/>
                  </a:spcAft>
                  <a:defRPr sz="1600" b="1" kern="1200">
                    <a:solidFill>
                      <a:schemeClr val="tx1"/>
                    </a:solidFill>
                    <a:latin typeface="Arial" charset="0"/>
                    <a:ea typeface="+mn-ea"/>
                    <a:cs typeface="Arial" charset="0"/>
                  </a:defRPr>
                </a:lvl5pPr>
                <a:lvl6pPr marL="2286000" algn="l" defTabSz="914400" rtl="0" eaLnBrk="1" latinLnBrk="0" hangingPunct="1">
                  <a:defRPr sz="1600" b="1" kern="1200">
                    <a:solidFill>
                      <a:schemeClr val="tx1"/>
                    </a:solidFill>
                    <a:latin typeface="Arial" charset="0"/>
                    <a:ea typeface="+mn-ea"/>
                    <a:cs typeface="Arial" charset="0"/>
                  </a:defRPr>
                </a:lvl6pPr>
                <a:lvl7pPr marL="2743200" algn="l" defTabSz="914400" rtl="0" eaLnBrk="1" latinLnBrk="0" hangingPunct="1">
                  <a:defRPr sz="1600" b="1" kern="1200">
                    <a:solidFill>
                      <a:schemeClr val="tx1"/>
                    </a:solidFill>
                    <a:latin typeface="Arial" charset="0"/>
                    <a:ea typeface="+mn-ea"/>
                    <a:cs typeface="Arial" charset="0"/>
                  </a:defRPr>
                </a:lvl7pPr>
                <a:lvl8pPr marL="3200400" algn="l" defTabSz="914400" rtl="0" eaLnBrk="1" latinLnBrk="0" hangingPunct="1">
                  <a:defRPr sz="1600" b="1" kern="1200">
                    <a:solidFill>
                      <a:schemeClr val="tx1"/>
                    </a:solidFill>
                    <a:latin typeface="Arial" charset="0"/>
                    <a:ea typeface="+mn-ea"/>
                    <a:cs typeface="Arial" charset="0"/>
                  </a:defRPr>
                </a:lvl8pPr>
                <a:lvl9pPr marL="3657600" algn="l" defTabSz="914400" rtl="0" eaLnBrk="1" latinLnBrk="0" hangingPunct="1">
                  <a:defRPr sz="1600" b="1" kern="1200">
                    <a:solidFill>
                      <a:schemeClr val="tx1"/>
                    </a:solidFill>
                    <a:latin typeface="Arial" charset="0"/>
                    <a:ea typeface="+mn-ea"/>
                    <a:cs typeface="Arial" charset="0"/>
                  </a:defRPr>
                </a:lvl9pPr>
              </a:lstStyle>
              <a:p>
                <a:r>
                  <a:rPr lang="en-US" sz="1400" i="1" dirty="0">
                    <a:solidFill>
                      <a:srgbClr val="000000"/>
                    </a:solidFill>
                    <a:effectLst>
                      <a:glow rad="12700">
                        <a:schemeClr val="bg1">
                          <a:alpha val="66000"/>
                        </a:schemeClr>
                      </a:glow>
                    </a:effectLst>
                    <a:latin typeface="Arial"/>
                    <a:cs typeface="Arial"/>
                  </a:rPr>
                  <a:t>O</a:t>
                </a:r>
                <a:r>
                  <a:rPr lang="en-US" sz="1400" i="1" dirty="0" smtClean="0">
                    <a:solidFill>
                      <a:srgbClr val="000000"/>
                    </a:solidFill>
                    <a:effectLst>
                      <a:glow rad="12700">
                        <a:schemeClr val="bg1">
                          <a:alpha val="66000"/>
                        </a:schemeClr>
                      </a:glow>
                    </a:effectLst>
                    <a:latin typeface="Arial"/>
                    <a:cs typeface="Arial"/>
                  </a:rPr>
                  <a:t>ne year growth in </a:t>
                </a:r>
                <a:br>
                  <a:rPr lang="en-US" sz="1400" i="1" dirty="0" smtClean="0">
                    <a:solidFill>
                      <a:srgbClr val="000000"/>
                    </a:solidFill>
                    <a:effectLst>
                      <a:glow rad="12700">
                        <a:schemeClr val="bg1">
                          <a:alpha val="66000"/>
                        </a:schemeClr>
                      </a:glow>
                    </a:effectLst>
                    <a:latin typeface="Arial"/>
                    <a:cs typeface="Arial"/>
                  </a:rPr>
                </a:br>
                <a:r>
                  <a:rPr lang="en-US" sz="1400" i="1" dirty="0" smtClean="0">
                    <a:solidFill>
                      <a:srgbClr val="000000"/>
                    </a:solidFill>
                    <a:effectLst>
                      <a:glow rad="12700">
                        <a:schemeClr val="bg1">
                          <a:alpha val="66000"/>
                        </a:schemeClr>
                      </a:glow>
                    </a:effectLst>
                    <a:latin typeface="Arial"/>
                    <a:cs typeface="Arial"/>
                  </a:rPr>
                  <a:t>Web application vulnerabilities</a:t>
                </a:r>
                <a:endParaRPr lang="en-US" sz="1400" i="1" dirty="0">
                  <a:solidFill>
                    <a:srgbClr val="000000"/>
                  </a:solidFill>
                  <a:effectLst>
                    <a:glow rad="12700">
                      <a:schemeClr val="bg1">
                        <a:alpha val="66000"/>
                      </a:schemeClr>
                    </a:glow>
                  </a:effectLst>
                  <a:latin typeface="Arial"/>
                  <a:cs typeface="Arial"/>
                </a:endParaRPr>
              </a:p>
            </p:txBody>
          </p:sp>
          <p:sp>
            <p:nvSpPr>
              <p:cNvPr id="23" name="TextBox 20"/>
              <p:cNvSpPr txBox="1"/>
              <p:nvPr/>
            </p:nvSpPr>
            <p:spPr>
              <a:xfrm>
                <a:off x="5311526" y="636722"/>
                <a:ext cx="841897" cy="430887"/>
              </a:xfrm>
              <a:prstGeom prst="rect">
                <a:avLst/>
              </a:prstGeom>
              <a:noFill/>
            </p:spPr>
            <p:txBody>
              <a:bodyPr wrap="none" rtlCol="0">
                <a:spAutoFit/>
              </a:bodyPr>
              <a:lstStyle/>
              <a:p>
                <a:r>
                  <a:rPr lang="en-US" sz="2200" b="0" dirty="0" smtClean="0">
                    <a:solidFill>
                      <a:srgbClr val="000000"/>
                    </a:solidFill>
                    <a:latin typeface="Arial Black"/>
                    <a:cs typeface="Arial Black"/>
                  </a:rPr>
                  <a:t>55%</a:t>
                </a:r>
                <a:endParaRPr lang="en-US" sz="2200" b="0" dirty="0">
                  <a:solidFill>
                    <a:srgbClr val="000000"/>
                  </a:solidFill>
                  <a:latin typeface="Arial Black"/>
                  <a:cs typeface="Arial Black"/>
                </a:endParaRPr>
              </a:p>
            </p:txBody>
          </p:sp>
        </p:grpSp>
        <p:sp>
          <p:nvSpPr>
            <p:cNvPr id="21" name="Notched Right Arrow 13"/>
            <p:cNvSpPr/>
            <p:nvPr/>
          </p:nvSpPr>
          <p:spPr bwMode="auto">
            <a:xfrm rot="18814719">
              <a:off x="5029674" y="3551983"/>
              <a:ext cx="1266771" cy="393049"/>
            </a:xfrm>
            <a:prstGeom prst="notchedRightArrow">
              <a:avLst>
                <a:gd name="adj1" fmla="val 47111"/>
                <a:gd name="adj2" fmla="val 76401"/>
              </a:avLst>
            </a:prstGeom>
            <a:gradFill flip="none" rotWithShape="1">
              <a:gsLst>
                <a:gs pos="100000">
                  <a:srgbClr val="F30013"/>
                </a:gs>
                <a:gs pos="34000">
                  <a:srgbClr val="000000">
                    <a:alpha val="73000"/>
                  </a:srgbClr>
                </a:gs>
              </a:gsLst>
              <a:lin ang="0" scaled="1"/>
              <a:tileRect/>
            </a:gra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chemeClr val="tx1"/>
                </a:solidFill>
                <a:effectLst/>
                <a:latin typeface="Arial" charset="0"/>
                <a:cs typeface="Arial" charset="0"/>
              </a:endParaRPr>
            </a:p>
          </p:txBody>
        </p:sp>
      </p:grpSp>
      <p:sp>
        <p:nvSpPr>
          <p:cNvPr id="28" name="TextBox 9"/>
          <p:cNvSpPr txBox="1"/>
          <p:nvPr/>
        </p:nvSpPr>
        <p:spPr>
          <a:xfrm>
            <a:off x="221" y="6346965"/>
            <a:ext cx="2790925" cy="215444"/>
          </a:xfrm>
          <a:prstGeom prst="rect">
            <a:avLst/>
          </a:prstGeom>
          <a:noFill/>
        </p:spPr>
        <p:txBody>
          <a:bodyPr wrap="none" rtlCol="0">
            <a:spAutoFit/>
          </a:bodyPr>
          <a:lstStyle>
            <a:defPPr>
              <a:defRPr lang="en-US"/>
            </a:defPPr>
            <a:lvl1pPr algn="ctr" rtl="0" fontAlgn="base">
              <a:spcBef>
                <a:spcPct val="0"/>
              </a:spcBef>
              <a:spcAft>
                <a:spcPct val="0"/>
              </a:spcAft>
              <a:defRPr sz="1600" b="1" kern="1200">
                <a:solidFill>
                  <a:schemeClr val="tx1"/>
                </a:solidFill>
                <a:latin typeface="Arial" charset="0"/>
                <a:ea typeface="+mn-ea"/>
                <a:cs typeface="Arial" charset="0"/>
              </a:defRPr>
            </a:lvl1pPr>
            <a:lvl2pPr marL="457200" algn="ctr" rtl="0" fontAlgn="base">
              <a:spcBef>
                <a:spcPct val="0"/>
              </a:spcBef>
              <a:spcAft>
                <a:spcPct val="0"/>
              </a:spcAft>
              <a:defRPr sz="1600" b="1" kern="1200">
                <a:solidFill>
                  <a:schemeClr val="tx1"/>
                </a:solidFill>
                <a:latin typeface="Arial" charset="0"/>
                <a:ea typeface="+mn-ea"/>
                <a:cs typeface="Arial" charset="0"/>
              </a:defRPr>
            </a:lvl2pPr>
            <a:lvl3pPr marL="914400" algn="ctr" rtl="0" fontAlgn="base">
              <a:spcBef>
                <a:spcPct val="0"/>
              </a:spcBef>
              <a:spcAft>
                <a:spcPct val="0"/>
              </a:spcAft>
              <a:defRPr sz="1600" b="1" kern="1200">
                <a:solidFill>
                  <a:schemeClr val="tx1"/>
                </a:solidFill>
                <a:latin typeface="Arial" charset="0"/>
                <a:ea typeface="+mn-ea"/>
                <a:cs typeface="Arial" charset="0"/>
              </a:defRPr>
            </a:lvl3pPr>
            <a:lvl4pPr marL="1371600" algn="ctr" rtl="0" fontAlgn="base">
              <a:spcBef>
                <a:spcPct val="0"/>
              </a:spcBef>
              <a:spcAft>
                <a:spcPct val="0"/>
              </a:spcAft>
              <a:defRPr sz="1600" b="1" kern="1200">
                <a:solidFill>
                  <a:schemeClr val="tx1"/>
                </a:solidFill>
                <a:latin typeface="Arial" charset="0"/>
                <a:ea typeface="+mn-ea"/>
                <a:cs typeface="Arial" charset="0"/>
              </a:defRPr>
            </a:lvl4pPr>
            <a:lvl5pPr marL="1828800" algn="ctr" rtl="0" fontAlgn="base">
              <a:spcBef>
                <a:spcPct val="0"/>
              </a:spcBef>
              <a:spcAft>
                <a:spcPct val="0"/>
              </a:spcAft>
              <a:defRPr sz="1600" b="1" kern="1200">
                <a:solidFill>
                  <a:schemeClr val="tx1"/>
                </a:solidFill>
                <a:latin typeface="Arial" charset="0"/>
                <a:ea typeface="+mn-ea"/>
                <a:cs typeface="Arial" charset="0"/>
              </a:defRPr>
            </a:lvl5pPr>
            <a:lvl6pPr marL="2286000" algn="l" defTabSz="914400" rtl="0" eaLnBrk="1" latinLnBrk="0" hangingPunct="1">
              <a:defRPr sz="1600" b="1" kern="1200">
                <a:solidFill>
                  <a:schemeClr val="tx1"/>
                </a:solidFill>
                <a:latin typeface="Arial" charset="0"/>
                <a:ea typeface="+mn-ea"/>
                <a:cs typeface="Arial" charset="0"/>
              </a:defRPr>
            </a:lvl6pPr>
            <a:lvl7pPr marL="2743200" algn="l" defTabSz="914400" rtl="0" eaLnBrk="1" latinLnBrk="0" hangingPunct="1">
              <a:defRPr sz="1600" b="1" kern="1200">
                <a:solidFill>
                  <a:schemeClr val="tx1"/>
                </a:solidFill>
                <a:latin typeface="Arial" charset="0"/>
                <a:ea typeface="+mn-ea"/>
                <a:cs typeface="Arial" charset="0"/>
              </a:defRPr>
            </a:lvl7pPr>
            <a:lvl8pPr marL="3200400" algn="l" defTabSz="914400" rtl="0" eaLnBrk="1" latinLnBrk="0" hangingPunct="1">
              <a:defRPr sz="1600" b="1" kern="1200">
                <a:solidFill>
                  <a:schemeClr val="tx1"/>
                </a:solidFill>
                <a:latin typeface="Arial" charset="0"/>
                <a:ea typeface="+mn-ea"/>
                <a:cs typeface="Arial" charset="0"/>
              </a:defRPr>
            </a:lvl8pPr>
            <a:lvl9pPr marL="3657600" algn="l" defTabSz="914400" rtl="0" eaLnBrk="1" latinLnBrk="0" hangingPunct="1">
              <a:defRPr sz="1600" b="1" kern="1200">
                <a:solidFill>
                  <a:schemeClr val="tx1"/>
                </a:solidFill>
                <a:latin typeface="Arial" charset="0"/>
                <a:ea typeface="+mn-ea"/>
                <a:cs typeface="Arial" charset="0"/>
              </a:defRPr>
            </a:lvl9pPr>
          </a:lstStyle>
          <a:p>
            <a:r>
              <a:rPr lang="en-US" sz="800" b="0" i="1" dirty="0" smtClean="0"/>
              <a:t>* Source: Website Security Statistics Reports, June 2012</a:t>
            </a:r>
            <a:endParaRPr lang="en-US" sz="800" i="1" dirty="0"/>
          </a:p>
        </p:txBody>
      </p:sp>
    </p:spTree>
    <p:extLst>
      <p:ext uri="{BB962C8B-B14F-4D97-AF65-F5344CB8AC3E}">
        <p14:creationId xmlns:p14="http://schemas.microsoft.com/office/powerpoint/2010/main" val="36045516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descr="windowsxp.bmp"/>
          <p:cNvPicPr>
            <a:picLocks noChangeAspect="1"/>
          </p:cNvPicPr>
          <p:nvPr/>
        </p:nvPicPr>
        <p:blipFill>
          <a:blip r:embed="rId2"/>
          <a:stretch>
            <a:fillRect/>
          </a:stretch>
        </p:blipFill>
        <p:spPr>
          <a:xfrm>
            <a:off x="7291279" y="2063455"/>
            <a:ext cx="1110047" cy="810377"/>
          </a:xfrm>
          <a:prstGeom prst="rect">
            <a:avLst/>
          </a:prstGeom>
        </p:spPr>
      </p:pic>
      <p:sp>
        <p:nvSpPr>
          <p:cNvPr id="2" name="Title 1"/>
          <p:cNvSpPr>
            <a:spLocks noGrp="1"/>
          </p:cNvSpPr>
          <p:nvPr>
            <p:ph type="title"/>
          </p:nvPr>
        </p:nvSpPr>
        <p:spPr/>
        <p:txBody>
          <a:bodyPr>
            <a:normAutofit fontScale="90000"/>
          </a:bodyPr>
          <a:lstStyle/>
          <a:p>
            <a:r>
              <a:rPr lang="en-US" dirty="0" smtClean="0"/>
              <a:t>Legacy applications that don’t get patched?</a:t>
            </a:r>
            <a:endParaRPr lang="en-US" dirty="0"/>
          </a:p>
        </p:txBody>
      </p:sp>
      <p:sp>
        <p:nvSpPr>
          <p:cNvPr id="3" name="Date Placeholder 2"/>
          <p:cNvSpPr>
            <a:spLocks noGrp="1"/>
          </p:cNvSpPr>
          <p:nvPr>
            <p:ph type="dt" sz="quarter" idx="4294967295"/>
          </p:nvPr>
        </p:nvSpPr>
        <p:spPr>
          <a:xfrm>
            <a:off x="63064" y="6546243"/>
            <a:ext cx="1089431" cy="219075"/>
          </a:xfrm>
          <a:prstGeom prst="rect">
            <a:avLst/>
          </a:prstGeom>
        </p:spPr>
        <p:txBody>
          <a:bodyPr/>
          <a:lstStyle/>
          <a:p>
            <a:fld id="{94037E75-D869-4F51-878D-9B738BF43857}" type="datetime1">
              <a:rPr lang="en-US" smtClean="0">
                <a:solidFill>
                  <a:srgbClr val="767779"/>
                </a:solidFill>
              </a:rPr>
              <a:pPr/>
              <a:t>20.6.2013</a:t>
            </a:fld>
            <a:endParaRPr lang="en-US" dirty="0">
              <a:solidFill>
                <a:srgbClr val="767779"/>
              </a:solidFill>
            </a:endParaRPr>
          </a:p>
        </p:txBody>
      </p:sp>
      <p:sp>
        <p:nvSpPr>
          <p:cNvPr id="4" name="Slide Number Placeholder 3"/>
          <p:cNvSpPr>
            <a:spLocks noGrp="1"/>
          </p:cNvSpPr>
          <p:nvPr>
            <p:ph type="sldNum" sz="quarter" idx="4294967295"/>
          </p:nvPr>
        </p:nvSpPr>
        <p:spPr>
          <a:xfrm>
            <a:off x="4385891" y="6473825"/>
            <a:ext cx="372218" cy="276999"/>
          </a:xfrm>
          <a:prstGeom prst="rect">
            <a:avLst/>
          </a:prstGeom>
        </p:spPr>
        <p:txBody>
          <a:bodyPr/>
          <a:lstStyle/>
          <a:p>
            <a:fld id="{DC51072A-1C61-4434-9B52-DAD29CA38CF7}" type="slidenum">
              <a:rPr lang="en-US" smtClean="0">
                <a:solidFill>
                  <a:srgbClr val="767779"/>
                </a:solidFill>
              </a:rPr>
              <a:pPr/>
              <a:t>33</a:t>
            </a:fld>
            <a:endParaRPr lang="en-US">
              <a:solidFill>
                <a:srgbClr val="767779"/>
              </a:solidFill>
            </a:endParaRPr>
          </a:p>
        </p:txBody>
      </p:sp>
      <p:sp>
        <p:nvSpPr>
          <p:cNvPr id="5" name="Footer Placeholder 4"/>
          <p:cNvSpPr>
            <a:spLocks noGrp="1"/>
          </p:cNvSpPr>
          <p:nvPr>
            <p:ph type="ftr" sz="quarter" idx="4294967295"/>
          </p:nvPr>
        </p:nvSpPr>
        <p:spPr>
          <a:xfrm>
            <a:off x="1062240" y="6547468"/>
            <a:ext cx="2895600" cy="180880"/>
          </a:xfrm>
          <a:prstGeom prst="rect">
            <a:avLst/>
          </a:prstGeom>
        </p:spPr>
        <p:txBody>
          <a:bodyPr/>
          <a:lstStyle/>
          <a:p>
            <a:r>
              <a:rPr lang="en-US" smtClean="0">
                <a:solidFill>
                  <a:srgbClr val="767779"/>
                </a:solidFill>
              </a:rPr>
              <a:t>Copyright 2013 Trend Micro Inc.</a:t>
            </a:r>
            <a:endParaRPr lang="en-US" dirty="0">
              <a:solidFill>
                <a:srgbClr val="767779"/>
              </a:solidFill>
            </a:endParaRPr>
          </a:p>
        </p:txBody>
      </p:sp>
      <p:sp>
        <p:nvSpPr>
          <p:cNvPr id="6" name="Pentagon 5"/>
          <p:cNvSpPr/>
          <p:nvPr/>
        </p:nvSpPr>
        <p:spPr bwMode="auto">
          <a:xfrm>
            <a:off x="415636" y="3505200"/>
            <a:ext cx="8562109" cy="590550"/>
          </a:xfrm>
          <a:prstGeom prst="homePlate">
            <a:avLst>
              <a:gd name="adj" fmla="val 30943"/>
            </a:avLst>
          </a:prstGeom>
          <a:gradFill>
            <a:gsLst>
              <a:gs pos="0">
                <a:srgbClr val="B0B0B0"/>
              </a:gs>
              <a:gs pos="100000">
                <a:srgbClr val="CFCFCF"/>
              </a:gs>
            </a:gsLst>
          </a:gradFill>
          <a:ln w="12700">
            <a:noFill/>
            <a:headEnd type="none" w="med" len="med"/>
            <a:tailEnd type="none" w="med" len="med"/>
          </a:ln>
          <a:effectLst>
            <a:outerShdw blurRad="38100" dist="25400" dir="5400000" algn="t" rotWithShape="0">
              <a:prstClr val="black">
                <a:alpha val="40000"/>
              </a:prstClr>
            </a:outerShdw>
          </a:effectLst>
          <a:scene3d>
            <a:camera prst="orthographicFront"/>
            <a:lightRig rig="threePt" dir="t"/>
          </a:scene3d>
          <a:sp3d>
            <a:bevelT w="44450" h="38100"/>
          </a:sp3d>
        </p:spPr>
        <p:style>
          <a:lnRef idx="1">
            <a:schemeClr val="accent4"/>
          </a:lnRef>
          <a:fillRef idx="3">
            <a:schemeClr val="accent4"/>
          </a:fillRef>
          <a:effectRef idx="2">
            <a:schemeClr val="accent4"/>
          </a:effectRef>
          <a:fontRef idx="minor">
            <a:schemeClr val="lt1"/>
          </a:fontRef>
        </p:style>
        <p:txBody>
          <a:bodyPr anchor="ctr"/>
          <a:lstStyle/>
          <a:p>
            <a:pPr>
              <a:defRPr/>
            </a:pPr>
            <a:endParaRPr lang="en-US">
              <a:solidFill>
                <a:schemeClr val="tx1"/>
              </a:solidFill>
              <a:ea typeface="MS PGothic" pitchFamily="34" charset="-128"/>
              <a:cs typeface="MS PGothic" pitchFamily="34" charset="-128"/>
            </a:endParaRPr>
          </a:p>
        </p:txBody>
      </p:sp>
      <p:sp>
        <p:nvSpPr>
          <p:cNvPr id="7" name="Oval 1059"/>
          <p:cNvSpPr>
            <a:spLocks noChangeArrowheads="1"/>
          </p:cNvSpPr>
          <p:nvPr/>
        </p:nvSpPr>
        <p:spPr bwMode="auto">
          <a:xfrm>
            <a:off x="8231200" y="3658837"/>
            <a:ext cx="247650" cy="247650"/>
          </a:xfrm>
          <a:prstGeom prst="ellipse">
            <a:avLst/>
          </a:prstGeom>
          <a:solidFill>
            <a:srgbClr val="000000"/>
          </a:solidFill>
          <a:ln w="19050">
            <a:solidFill>
              <a:srgbClr val="FFFFFF"/>
            </a:solidFill>
            <a:round/>
            <a:headEnd/>
            <a:tailEnd/>
          </a:ln>
        </p:spPr>
        <p:txBody>
          <a:bodyPr wrap="none" lIns="0" tIns="0" rIns="0" bIns="0" anchor="ctr"/>
          <a:lstStyle/>
          <a:p>
            <a:endParaRPr lang="en-US"/>
          </a:p>
        </p:txBody>
      </p:sp>
      <p:sp>
        <p:nvSpPr>
          <p:cNvPr id="9" name="Oval 1059"/>
          <p:cNvSpPr>
            <a:spLocks noChangeArrowheads="1"/>
          </p:cNvSpPr>
          <p:nvPr/>
        </p:nvSpPr>
        <p:spPr bwMode="auto">
          <a:xfrm>
            <a:off x="976525" y="3658837"/>
            <a:ext cx="246063" cy="247650"/>
          </a:xfrm>
          <a:prstGeom prst="ellipse">
            <a:avLst/>
          </a:prstGeom>
          <a:solidFill>
            <a:srgbClr val="000000"/>
          </a:solidFill>
          <a:ln w="19050">
            <a:solidFill>
              <a:srgbClr val="FFFFFF"/>
            </a:solidFill>
            <a:round/>
            <a:headEnd/>
            <a:tailEnd/>
          </a:ln>
        </p:spPr>
        <p:txBody>
          <a:bodyPr wrap="none" lIns="0" tIns="0" rIns="0" bIns="0" anchor="ctr"/>
          <a:lstStyle/>
          <a:p>
            <a:endParaRPr lang="en-US"/>
          </a:p>
        </p:txBody>
      </p:sp>
      <p:sp>
        <p:nvSpPr>
          <p:cNvPr id="10" name="Oval 1059"/>
          <p:cNvSpPr>
            <a:spLocks noChangeArrowheads="1"/>
          </p:cNvSpPr>
          <p:nvPr/>
        </p:nvSpPr>
        <p:spPr bwMode="auto">
          <a:xfrm>
            <a:off x="5527763" y="3658837"/>
            <a:ext cx="247650" cy="247650"/>
          </a:xfrm>
          <a:prstGeom prst="ellipse">
            <a:avLst/>
          </a:prstGeom>
          <a:solidFill>
            <a:srgbClr val="000000"/>
          </a:solidFill>
          <a:ln w="19050">
            <a:solidFill>
              <a:srgbClr val="FFFFFF"/>
            </a:solidFill>
            <a:round/>
            <a:headEnd/>
            <a:tailEnd/>
          </a:ln>
        </p:spPr>
        <p:txBody>
          <a:bodyPr wrap="none" lIns="0" tIns="0" rIns="0" bIns="0" anchor="ctr"/>
          <a:lstStyle/>
          <a:p>
            <a:endParaRPr lang="en-US"/>
          </a:p>
        </p:txBody>
      </p:sp>
      <p:sp>
        <p:nvSpPr>
          <p:cNvPr id="11" name="TextBox 23"/>
          <p:cNvSpPr txBox="1">
            <a:spLocks noChangeArrowheads="1"/>
          </p:cNvSpPr>
          <p:nvPr/>
        </p:nvSpPr>
        <p:spPr bwMode="auto">
          <a:xfrm>
            <a:off x="1487488" y="1435100"/>
            <a:ext cx="5337175" cy="461963"/>
          </a:xfrm>
          <a:prstGeom prst="rect">
            <a:avLst/>
          </a:prstGeom>
          <a:noFill/>
          <a:ln w="9525">
            <a:noFill/>
            <a:miter lim="800000"/>
            <a:headEnd/>
            <a:tailEnd/>
          </a:ln>
        </p:spPr>
        <p:txBody>
          <a:bodyPr wrap="none">
            <a:spAutoFit/>
          </a:bodyPr>
          <a:lstStyle/>
          <a:p>
            <a:r>
              <a:rPr lang="en-US" sz="2400" dirty="0">
                <a:solidFill>
                  <a:srgbClr val="C00000"/>
                </a:solidFill>
              </a:rPr>
              <a:t>Security patches no longer issued for:</a:t>
            </a:r>
          </a:p>
        </p:txBody>
      </p:sp>
      <p:pic>
        <p:nvPicPr>
          <p:cNvPr id="12" name="Picture 5"/>
          <p:cNvPicPr>
            <a:picLocks noChangeAspect="1" noChangeArrowheads="1"/>
          </p:cNvPicPr>
          <p:nvPr/>
        </p:nvPicPr>
        <p:blipFill>
          <a:blip r:embed="rId3"/>
          <a:srcRect/>
          <a:stretch>
            <a:fillRect/>
          </a:stretch>
        </p:blipFill>
        <p:spPr bwMode="auto">
          <a:xfrm>
            <a:off x="1208300" y="2256724"/>
            <a:ext cx="976313" cy="520700"/>
          </a:xfrm>
          <a:prstGeom prst="rect">
            <a:avLst/>
          </a:prstGeom>
          <a:noFill/>
          <a:ln w="9525">
            <a:noFill/>
            <a:miter lim="800000"/>
            <a:headEnd/>
            <a:tailEnd/>
          </a:ln>
        </p:spPr>
      </p:pic>
      <p:pic>
        <p:nvPicPr>
          <p:cNvPr id="13" name="Picture 12" descr="See full size image">
            <a:hlinkClick r:id="rId4"/>
          </p:cNvPr>
          <p:cNvPicPr>
            <a:picLocks noChangeAspect="1" noChangeArrowheads="1"/>
          </p:cNvPicPr>
          <p:nvPr/>
        </p:nvPicPr>
        <p:blipFill>
          <a:blip r:embed="rId5"/>
          <a:srcRect/>
          <a:stretch>
            <a:fillRect/>
          </a:stretch>
        </p:blipFill>
        <p:spPr bwMode="auto">
          <a:xfrm>
            <a:off x="3573700" y="1987550"/>
            <a:ext cx="762000" cy="762000"/>
          </a:xfrm>
          <a:prstGeom prst="rect">
            <a:avLst/>
          </a:prstGeom>
          <a:noFill/>
          <a:ln w="9525">
            <a:noFill/>
            <a:miter lim="800000"/>
            <a:headEnd/>
            <a:tailEnd/>
          </a:ln>
        </p:spPr>
      </p:pic>
      <p:pic>
        <p:nvPicPr>
          <p:cNvPr id="14" name="Picture 12"/>
          <p:cNvPicPr>
            <a:picLocks noChangeAspect="1" noChangeArrowheads="1"/>
          </p:cNvPicPr>
          <p:nvPr/>
        </p:nvPicPr>
        <p:blipFill>
          <a:blip r:embed="rId6"/>
          <a:srcRect/>
          <a:stretch>
            <a:fillRect/>
          </a:stretch>
        </p:blipFill>
        <p:spPr bwMode="auto">
          <a:xfrm>
            <a:off x="152713" y="4952299"/>
            <a:ext cx="1090612" cy="227013"/>
          </a:xfrm>
          <a:prstGeom prst="rect">
            <a:avLst/>
          </a:prstGeom>
          <a:noFill/>
          <a:ln w="9525">
            <a:noFill/>
            <a:miter lim="800000"/>
            <a:headEnd/>
            <a:tailEnd/>
          </a:ln>
        </p:spPr>
      </p:pic>
      <p:sp>
        <p:nvSpPr>
          <p:cNvPr id="15" name="TextBox 29"/>
          <p:cNvSpPr txBox="1">
            <a:spLocks noChangeArrowheads="1"/>
          </p:cNvSpPr>
          <p:nvPr/>
        </p:nvSpPr>
        <p:spPr bwMode="auto">
          <a:xfrm>
            <a:off x="4224575" y="2487613"/>
            <a:ext cx="298450" cy="338137"/>
          </a:xfrm>
          <a:prstGeom prst="rect">
            <a:avLst/>
          </a:prstGeom>
          <a:noFill/>
          <a:ln w="9525">
            <a:noFill/>
            <a:miter lim="800000"/>
            <a:headEnd/>
            <a:tailEnd/>
          </a:ln>
        </p:spPr>
        <p:txBody>
          <a:bodyPr wrap="none">
            <a:spAutoFit/>
          </a:bodyPr>
          <a:lstStyle/>
          <a:p>
            <a:r>
              <a:rPr lang="en-US" b="1" dirty="0"/>
              <a:t>3</a:t>
            </a:r>
          </a:p>
        </p:txBody>
      </p:sp>
      <p:pic>
        <p:nvPicPr>
          <p:cNvPr id="16" name="Picture 14" descr="http://www.internethotspot.com.mt/hotspotsetting/windows2000logo.gif"/>
          <p:cNvPicPr>
            <a:picLocks noChangeAspect="1" noChangeArrowheads="1"/>
          </p:cNvPicPr>
          <p:nvPr/>
        </p:nvPicPr>
        <p:blipFill>
          <a:blip r:embed="rId7"/>
          <a:srcRect/>
          <a:stretch>
            <a:fillRect/>
          </a:stretch>
        </p:blipFill>
        <p:spPr bwMode="auto">
          <a:xfrm>
            <a:off x="2335913" y="5013325"/>
            <a:ext cx="1325562" cy="1136650"/>
          </a:xfrm>
          <a:prstGeom prst="rect">
            <a:avLst/>
          </a:prstGeom>
          <a:noFill/>
          <a:ln w="9525">
            <a:noFill/>
            <a:miter lim="800000"/>
            <a:headEnd/>
            <a:tailEnd/>
          </a:ln>
        </p:spPr>
      </p:pic>
      <p:sp>
        <p:nvSpPr>
          <p:cNvPr id="17" name="TextBox 31"/>
          <p:cNvSpPr txBox="1">
            <a:spLocks noChangeArrowheads="1"/>
          </p:cNvSpPr>
          <p:nvPr/>
        </p:nvSpPr>
        <p:spPr bwMode="auto">
          <a:xfrm>
            <a:off x="2140163" y="2426587"/>
            <a:ext cx="298450" cy="338137"/>
          </a:xfrm>
          <a:prstGeom prst="rect">
            <a:avLst/>
          </a:prstGeom>
          <a:noFill/>
          <a:ln w="9525">
            <a:noFill/>
            <a:miter lim="800000"/>
            <a:headEnd/>
            <a:tailEnd/>
          </a:ln>
        </p:spPr>
        <p:txBody>
          <a:bodyPr wrap="none">
            <a:spAutoFit/>
          </a:bodyPr>
          <a:lstStyle/>
          <a:p>
            <a:r>
              <a:rPr lang="en-US" b="1"/>
              <a:t>8</a:t>
            </a:r>
          </a:p>
        </p:txBody>
      </p:sp>
      <p:sp>
        <p:nvSpPr>
          <p:cNvPr id="18" name="TextBox 32"/>
          <p:cNvSpPr txBox="1">
            <a:spLocks noChangeArrowheads="1"/>
          </p:cNvSpPr>
          <p:nvPr/>
        </p:nvSpPr>
        <p:spPr bwMode="auto">
          <a:xfrm>
            <a:off x="1218750" y="4891974"/>
            <a:ext cx="728663" cy="338138"/>
          </a:xfrm>
          <a:prstGeom prst="rect">
            <a:avLst/>
          </a:prstGeom>
          <a:noFill/>
          <a:ln w="9525">
            <a:noFill/>
            <a:miter lim="800000"/>
            <a:headEnd/>
            <a:tailEnd/>
          </a:ln>
        </p:spPr>
        <p:txBody>
          <a:bodyPr>
            <a:spAutoFit/>
          </a:bodyPr>
          <a:lstStyle/>
          <a:p>
            <a:r>
              <a:rPr lang="en-US" b="1"/>
              <a:t>10.1</a:t>
            </a:r>
          </a:p>
        </p:txBody>
      </p:sp>
      <p:sp>
        <p:nvSpPr>
          <p:cNvPr id="19" name="TextBox 33"/>
          <p:cNvSpPr txBox="1">
            <a:spLocks noChangeArrowheads="1"/>
          </p:cNvSpPr>
          <p:nvPr/>
        </p:nvSpPr>
        <p:spPr bwMode="auto">
          <a:xfrm>
            <a:off x="7501062" y="2762250"/>
            <a:ext cx="697627" cy="646331"/>
          </a:xfrm>
          <a:prstGeom prst="rect">
            <a:avLst/>
          </a:prstGeom>
          <a:noFill/>
          <a:ln w="9525">
            <a:noFill/>
            <a:miter lim="800000"/>
            <a:headEnd/>
            <a:tailEnd/>
          </a:ln>
        </p:spPr>
        <p:txBody>
          <a:bodyPr wrap="none">
            <a:spAutoFit/>
          </a:bodyPr>
          <a:lstStyle/>
          <a:p>
            <a:pPr algn="r"/>
            <a:r>
              <a:rPr lang="en-US" dirty="0" smtClean="0"/>
              <a:t>April</a:t>
            </a:r>
            <a:endParaRPr lang="en-US" dirty="0"/>
          </a:p>
          <a:p>
            <a:pPr algn="r"/>
            <a:r>
              <a:rPr lang="en-US" dirty="0" smtClean="0"/>
              <a:t>2014</a:t>
            </a:r>
            <a:endParaRPr lang="en-US" dirty="0"/>
          </a:p>
        </p:txBody>
      </p:sp>
      <p:sp>
        <p:nvSpPr>
          <p:cNvPr id="20" name="TextBox 34"/>
          <p:cNvSpPr txBox="1">
            <a:spLocks noChangeArrowheads="1"/>
          </p:cNvSpPr>
          <p:nvPr/>
        </p:nvSpPr>
        <p:spPr bwMode="auto">
          <a:xfrm>
            <a:off x="2845500" y="4404612"/>
            <a:ext cx="639763" cy="585787"/>
          </a:xfrm>
          <a:prstGeom prst="rect">
            <a:avLst/>
          </a:prstGeom>
          <a:noFill/>
          <a:ln w="9525">
            <a:noFill/>
            <a:miter lim="800000"/>
            <a:headEnd/>
            <a:tailEnd/>
          </a:ln>
        </p:spPr>
        <p:txBody>
          <a:bodyPr wrap="none">
            <a:spAutoFit/>
          </a:bodyPr>
          <a:lstStyle/>
          <a:p>
            <a:pPr algn="r"/>
            <a:r>
              <a:rPr lang="en-US"/>
              <a:t>July </a:t>
            </a:r>
          </a:p>
          <a:p>
            <a:pPr algn="r"/>
            <a:r>
              <a:rPr lang="en-US"/>
              <a:t>2010</a:t>
            </a:r>
          </a:p>
        </p:txBody>
      </p:sp>
      <p:sp>
        <p:nvSpPr>
          <p:cNvPr id="21" name="TextBox 35"/>
          <p:cNvSpPr txBox="1">
            <a:spLocks noChangeArrowheads="1"/>
          </p:cNvSpPr>
          <p:nvPr/>
        </p:nvSpPr>
        <p:spPr bwMode="auto">
          <a:xfrm>
            <a:off x="1690900" y="2726624"/>
            <a:ext cx="755650" cy="584200"/>
          </a:xfrm>
          <a:prstGeom prst="rect">
            <a:avLst/>
          </a:prstGeom>
          <a:noFill/>
          <a:ln w="9525">
            <a:noFill/>
            <a:miter lim="800000"/>
            <a:headEnd/>
            <a:tailEnd/>
          </a:ln>
        </p:spPr>
        <p:txBody>
          <a:bodyPr wrap="none">
            <a:spAutoFit/>
          </a:bodyPr>
          <a:lstStyle/>
          <a:p>
            <a:pPr algn="r"/>
            <a:r>
              <a:rPr lang="en-US"/>
              <a:t>March</a:t>
            </a:r>
          </a:p>
          <a:p>
            <a:pPr algn="r"/>
            <a:r>
              <a:rPr lang="en-US"/>
              <a:t>2009</a:t>
            </a:r>
          </a:p>
        </p:txBody>
      </p:sp>
      <p:sp>
        <p:nvSpPr>
          <p:cNvPr id="22" name="TextBox 36"/>
          <p:cNvSpPr txBox="1">
            <a:spLocks noChangeArrowheads="1"/>
          </p:cNvSpPr>
          <p:nvPr/>
        </p:nvSpPr>
        <p:spPr bwMode="auto">
          <a:xfrm>
            <a:off x="98638" y="4353812"/>
            <a:ext cx="912812" cy="585787"/>
          </a:xfrm>
          <a:prstGeom prst="rect">
            <a:avLst/>
          </a:prstGeom>
          <a:noFill/>
          <a:ln w="9525">
            <a:noFill/>
            <a:miter lim="800000"/>
            <a:headEnd/>
            <a:tailEnd/>
          </a:ln>
        </p:spPr>
        <p:txBody>
          <a:bodyPr wrap="none">
            <a:spAutoFit/>
          </a:bodyPr>
          <a:lstStyle/>
          <a:p>
            <a:pPr algn="r"/>
            <a:r>
              <a:rPr lang="en-US" dirty="0"/>
              <a:t>January</a:t>
            </a:r>
          </a:p>
          <a:p>
            <a:pPr algn="r"/>
            <a:r>
              <a:rPr lang="en-US" dirty="0"/>
              <a:t>2009</a:t>
            </a:r>
          </a:p>
        </p:txBody>
      </p:sp>
      <p:cxnSp>
        <p:nvCxnSpPr>
          <p:cNvPr id="23" name="Straight Connector 40"/>
          <p:cNvCxnSpPr>
            <a:cxnSpLocks noChangeShapeType="1"/>
          </p:cNvCxnSpPr>
          <p:nvPr/>
        </p:nvCxnSpPr>
        <p:spPr bwMode="auto">
          <a:xfrm rot="16200000" flipH="1">
            <a:off x="644769" y="4363244"/>
            <a:ext cx="881062" cy="0"/>
          </a:xfrm>
          <a:prstGeom prst="line">
            <a:avLst/>
          </a:prstGeom>
          <a:noFill/>
          <a:ln w="6350" algn="ctr">
            <a:solidFill>
              <a:schemeClr val="tx1"/>
            </a:solidFill>
            <a:round/>
            <a:headEnd/>
            <a:tailEnd/>
          </a:ln>
        </p:spPr>
      </p:cxnSp>
      <p:cxnSp>
        <p:nvCxnSpPr>
          <p:cNvPr id="24" name="Straight Connector 41"/>
          <p:cNvCxnSpPr>
            <a:cxnSpLocks noChangeShapeType="1"/>
          </p:cNvCxnSpPr>
          <p:nvPr/>
        </p:nvCxnSpPr>
        <p:spPr bwMode="auto">
          <a:xfrm rot="5400000">
            <a:off x="5199943" y="3215482"/>
            <a:ext cx="906463" cy="0"/>
          </a:xfrm>
          <a:prstGeom prst="line">
            <a:avLst/>
          </a:prstGeom>
          <a:noFill/>
          <a:ln w="6350" algn="ctr">
            <a:solidFill>
              <a:schemeClr val="tx1"/>
            </a:solidFill>
            <a:round/>
            <a:headEnd/>
            <a:tailEnd/>
          </a:ln>
        </p:spPr>
      </p:cxnSp>
      <p:cxnSp>
        <p:nvCxnSpPr>
          <p:cNvPr id="25" name="Straight Connector 42"/>
          <p:cNvCxnSpPr>
            <a:cxnSpLocks noChangeShapeType="1"/>
          </p:cNvCxnSpPr>
          <p:nvPr/>
        </p:nvCxnSpPr>
        <p:spPr bwMode="auto">
          <a:xfrm rot="5400000">
            <a:off x="7909732" y="3217069"/>
            <a:ext cx="881062" cy="0"/>
          </a:xfrm>
          <a:prstGeom prst="line">
            <a:avLst/>
          </a:prstGeom>
          <a:noFill/>
          <a:ln w="6350" algn="ctr">
            <a:solidFill>
              <a:schemeClr val="tx1"/>
            </a:solidFill>
            <a:round/>
            <a:headEnd/>
            <a:tailEnd/>
          </a:ln>
        </p:spPr>
      </p:cxnSp>
      <p:sp>
        <p:nvSpPr>
          <p:cNvPr id="29" name="Oval 1059"/>
          <p:cNvSpPr>
            <a:spLocks noChangeArrowheads="1"/>
          </p:cNvSpPr>
          <p:nvPr/>
        </p:nvSpPr>
        <p:spPr bwMode="auto">
          <a:xfrm>
            <a:off x="2475888" y="3658837"/>
            <a:ext cx="247650" cy="247650"/>
          </a:xfrm>
          <a:prstGeom prst="ellipse">
            <a:avLst/>
          </a:prstGeom>
          <a:solidFill>
            <a:srgbClr val="000000"/>
          </a:solidFill>
          <a:ln w="19050">
            <a:solidFill>
              <a:srgbClr val="FFFFFF"/>
            </a:solidFill>
            <a:round/>
            <a:headEnd/>
            <a:tailEnd/>
          </a:ln>
        </p:spPr>
        <p:txBody>
          <a:bodyPr wrap="none" lIns="0" tIns="0" rIns="0" bIns="0" anchor="ctr"/>
          <a:lstStyle/>
          <a:p>
            <a:endParaRPr lang="en-US"/>
          </a:p>
        </p:txBody>
      </p:sp>
      <p:cxnSp>
        <p:nvCxnSpPr>
          <p:cNvPr id="30" name="Straight Connector 41"/>
          <p:cNvCxnSpPr>
            <a:cxnSpLocks noChangeShapeType="1"/>
          </p:cNvCxnSpPr>
          <p:nvPr/>
        </p:nvCxnSpPr>
        <p:spPr bwMode="auto">
          <a:xfrm rot="5400000">
            <a:off x="2148068" y="3215482"/>
            <a:ext cx="906463" cy="0"/>
          </a:xfrm>
          <a:prstGeom prst="line">
            <a:avLst/>
          </a:prstGeom>
          <a:noFill/>
          <a:ln w="6350" algn="ctr">
            <a:solidFill>
              <a:schemeClr val="tx1"/>
            </a:solidFill>
            <a:round/>
            <a:headEnd/>
            <a:tailEnd/>
          </a:ln>
        </p:spPr>
      </p:cxnSp>
      <p:sp>
        <p:nvSpPr>
          <p:cNvPr id="32" name="TextBox 33"/>
          <p:cNvSpPr txBox="1">
            <a:spLocks noChangeArrowheads="1"/>
          </p:cNvSpPr>
          <p:nvPr/>
        </p:nvSpPr>
        <p:spPr bwMode="auto">
          <a:xfrm>
            <a:off x="3601450" y="2762250"/>
            <a:ext cx="915988" cy="584200"/>
          </a:xfrm>
          <a:prstGeom prst="rect">
            <a:avLst/>
          </a:prstGeom>
          <a:noFill/>
          <a:ln w="9525">
            <a:noFill/>
            <a:miter lim="800000"/>
            <a:headEnd/>
            <a:tailEnd/>
          </a:ln>
        </p:spPr>
        <p:txBody>
          <a:bodyPr wrap="none">
            <a:spAutoFit/>
          </a:bodyPr>
          <a:lstStyle/>
          <a:p>
            <a:pPr algn="r"/>
            <a:r>
              <a:rPr lang="en-US" dirty="0"/>
              <a:t>October</a:t>
            </a:r>
          </a:p>
          <a:p>
            <a:pPr algn="r"/>
            <a:r>
              <a:rPr lang="en-US" dirty="0"/>
              <a:t>2010</a:t>
            </a:r>
          </a:p>
        </p:txBody>
      </p:sp>
      <p:sp>
        <p:nvSpPr>
          <p:cNvPr id="33" name="Oval 1059"/>
          <p:cNvSpPr>
            <a:spLocks noChangeArrowheads="1"/>
          </p:cNvSpPr>
          <p:nvPr/>
        </p:nvSpPr>
        <p:spPr bwMode="auto">
          <a:xfrm>
            <a:off x="4435263" y="3658837"/>
            <a:ext cx="247650" cy="247650"/>
          </a:xfrm>
          <a:prstGeom prst="ellipse">
            <a:avLst/>
          </a:prstGeom>
          <a:solidFill>
            <a:srgbClr val="000000"/>
          </a:solidFill>
          <a:ln w="19050">
            <a:solidFill>
              <a:srgbClr val="FFFFFF"/>
            </a:solidFill>
            <a:round/>
            <a:headEnd/>
            <a:tailEnd/>
          </a:ln>
        </p:spPr>
        <p:txBody>
          <a:bodyPr wrap="none" lIns="0" tIns="0" rIns="0" bIns="0" anchor="ctr"/>
          <a:lstStyle/>
          <a:p>
            <a:endParaRPr lang="en-US"/>
          </a:p>
        </p:txBody>
      </p:sp>
      <p:cxnSp>
        <p:nvCxnSpPr>
          <p:cNvPr id="34" name="Straight Connector 41"/>
          <p:cNvCxnSpPr>
            <a:cxnSpLocks noChangeShapeType="1"/>
          </p:cNvCxnSpPr>
          <p:nvPr/>
        </p:nvCxnSpPr>
        <p:spPr bwMode="auto">
          <a:xfrm rot="5400000">
            <a:off x="4107443" y="3215482"/>
            <a:ext cx="906463" cy="0"/>
          </a:xfrm>
          <a:prstGeom prst="line">
            <a:avLst/>
          </a:prstGeom>
          <a:noFill/>
          <a:ln w="6350" algn="ctr">
            <a:solidFill>
              <a:schemeClr val="tx1"/>
            </a:solidFill>
            <a:round/>
            <a:headEnd/>
            <a:tailEnd/>
          </a:ln>
        </p:spPr>
      </p:cxnSp>
      <p:sp>
        <p:nvSpPr>
          <p:cNvPr id="35" name="Oval 1059"/>
          <p:cNvSpPr>
            <a:spLocks noChangeArrowheads="1"/>
          </p:cNvSpPr>
          <p:nvPr/>
        </p:nvSpPr>
        <p:spPr bwMode="auto">
          <a:xfrm>
            <a:off x="3440875" y="3658837"/>
            <a:ext cx="247650" cy="247650"/>
          </a:xfrm>
          <a:prstGeom prst="ellipse">
            <a:avLst/>
          </a:prstGeom>
          <a:solidFill>
            <a:srgbClr val="000000"/>
          </a:solidFill>
          <a:ln w="19050">
            <a:solidFill>
              <a:srgbClr val="FFFFFF"/>
            </a:solidFill>
            <a:round/>
            <a:headEnd/>
            <a:tailEnd/>
          </a:ln>
        </p:spPr>
        <p:txBody>
          <a:bodyPr wrap="none" lIns="0" tIns="0" rIns="0" bIns="0" anchor="ctr"/>
          <a:lstStyle/>
          <a:p>
            <a:endParaRPr lang="en-US"/>
          </a:p>
        </p:txBody>
      </p:sp>
      <p:cxnSp>
        <p:nvCxnSpPr>
          <p:cNvPr id="36" name="Straight Connector 43"/>
          <p:cNvCxnSpPr>
            <a:cxnSpLocks noChangeShapeType="1"/>
          </p:cNvCxnSpPr>
          <p:nvPr/>
        </p:nvCxnSpPr>
        <p:spPr bwMode="auto">
          <a:xfrm rot="16200000" flipH="1">
            <a:off x="3135281" y="4368832"/>
            <a:ext cx="881063" cy="0"/>
          </a:xfrm>
          <a:prstGeom prst="line">
            <a:avLst/>
          </a:prstGeom>
          <a:noFill/>
          <a:ln w="6350" algn="ctr">
            <a:solidFill>
              <a:schemeClr val="tx1"/>
            </a:solidFill>
            <a:round/>
            <a:headEnd/>
            <a:tailEnd/>
          </a:ln>
        </p:spPr>
      </p:cxnSp>
      <p:pic>
        <p:nvPicPr>
          <p:cNvPr id="37" name="Picture 36" descr="javalogo.jpg"/>
          <p:cNvPicPr>
            <a:picLocks noChangeAspect="1"/>
          </p:cNvPicPr>
          <p:nvPr/>
        </p:nvPicPr>
        <p:blipFill>
          <a:blip r:embed="rId8"/>
          <a:stretch>
            <a:fillRect/>
          </a:stretch>
        </p:blipFill>
        <p:spPr>
          <a:xfrm>
            <a:off x="5284519" y="1940278"/>
            <a:ext cx="585025" cy="933551"/>
          </a:xfrm>
          <a:prstGeom prst="rect">
            <a:avLst/>
          </a:prstGeom>
        </p:spPr>
      </p:pic>
      <p:sp>
        <p:nvSpPr>
          <p:cNvPr id="39" name="TextBox 32"/>
          <p:cNvSpPr txBox="1">
            <a:spLocks noChangeArrowheads="1"/>
          </p:cNvSpPr>
          <p:nvPr/>
        </p:nvSpPr>
        <p:spPr bwMode="auto">
          <a:xfrm>
            <a:off x="5788770" y="2491179"/>
            <a:ext cx="728663" cy="369332"/>
          </a:xfrm>
          <a:prstGeom prst="rect">
            <a:avLst/>
          </a:prstGeom>
          <a:noFill/>
          <a:ln w="9525">
            <a:noFill/>
            <a:miter lim="800000"/>
            <a:headEnd/>
            <a:tailEnd/>
          </a:ln>
        </p:spPr>
        <p:txBody>
          <a:bodyPr>
            <a:spAutoFit/>
          </a:bodyPr>
          <a:lstStyle/>
          <a:p>
            <a:r>
              <a:rPr lang="en-US" b="1" dirty="0" smtClean="0"/>
              <a:t>6</a:t>
            </a:r>
            <a:endParaRPr lang="en-US" b="1" dirty="0"/>
          </a:p>
        </p:txBody>
      </p:sp>
      <p:sp>
        <p:nvSpPr>
          <p:cNvPr id="40" name="TextBox 36"/>
          <p:cNvSpPr txBox="1">
            <a:spLocks noChangeArrowheads="1"/>
          </p:cNvSpPr>
          <p:nvPr/>
        </p:nvSpPr>
        <p:spPr bwMode="auto">
          <a:xfrm>
            <a:off x="5696648" y="2762250"/>
            <a:ext cx="1107996" cy="646331"/>
          </a:xfrm>
          <a:prstGeom prst="rect">
            <a:avLst/>
          </a:prstGeom>
          <a:noFill/>
          <a:ln w="9525">
            <a:noFill/>
            <a:miter lim="800000"/>
            <a:headEnd/>
            <a:tailEnd/>
          </a:ln>
        </p:spPr>
        <p:txBody>
          <a:bodyPr wrap="none">
            <a:spAutoFit/>
          </a:bodyPr>
          <a:lstStyle/>
          <a:p>
            <a:pPr algn="r"/>
            <a:r>
              <a:rPr lang="en-US" dirty="0" smtClean="0"/>
              <a:t>February</a:t>
            </a:r>
            <a:endParaRPr lang="en-US" dirty="0"/>
          </a:p>
          <a:p>
            <a:pPr algn="r"/>
            <a:r>
              <a:rPr lang="en-US" dirty="0" smtClean="0"/>
              <a:t>2013</a:t>
            </a:r>
            <a:endParaRPr lang="en-US" dirty="0"/>
          </a:p>
        </p:txBody>
      </p:sp>
      <p:sp>
        <p:nvSpPr>
          <p:cNvPr id="42" name="Rectangle 41"/>
          <p:cNvSpPr/>
          <p:nvPr/>
        </p:nvSpPr>
        <p:spPr>
          <a:xfrm>
            <a:off x="3865413" y="4728902"/>
            <a:ext cx="4572000" cy="1200329"/>
          </a:xfrm>
          <a:prstGeom prst="rect">
            <a:avLst/>
          </a:prstGeom>
        </p:spPr>
        <p:txBody>
          <a:bodyPr>
            <a:spAutoFit/>
          </a:bodyPr>
          <a:lstStyle/>
          <a:p>
            <a:pPr lvl="0" fontAlgn="base">
              <a:spcBef>
                <a:spcPct val="0"/>
              </a:spcBef>
              <a:spcAft>
                <a:spcPct val="0"/>
              </a:spcAft>
            </a:pPr>
            <a:r>
              <a:rPr lang="en-US" dirty="0" smtClean="0">
                <a:solidFill>
                  <a:srgbClr val="333333"/>
                </a:solidFill>
                <a:latin typeface="Arial" pitchFamily="34" charset="0"/>
                <a:ea typeface="ＭＳ Ｐゴシック" pitchFamily="34" charset="-128"/>
                <a:cs typeface="Arial" pitchFamily="34" charset="0"/>
              </a:rPr>
              <a:t>Windows 2000 vulnerabilities still being </a:t>
            </a:r>
            <a:r>
              <a:rPr lang="en-US" dirty="0" smtClean="0">
                <a:latin typeface="Arial" pitchFamily="34" charset="0"/>
                <a:ea typeface="ＭＳ Ｐゴシック" pitchFamily="34" charset="-128"/>
                <a:cs typeface="Arial" pitchFamily="34" charset="0"/>
                <a:hlinkClick r:id="rId9"/>
              </a:rPr>
              <a:t>announced</a:t>
            </a:r>
            <a:r>
              <a:rPr lang="en-US" dirty="0" smtClean="0">
                <a:solidFill>
                  <a:srgbClr val="333333"/>
                </a:solidFill>
                <a:latin typeface="Arial" pitchFamily="34" charset="0"/>
                <a:ea typeface="ＭＳ Ｐゴシック" pitchFamily="34" charset="-128"/>
                <a:cs typeface="Arial" pitchFamily="34" charset="0"/>
                <a:hlinkClick r:id="rId9"/>
              </a:rPr>
              <a:t> </a:t>
            </a:r>
            <a:r>
              <a:rPr lang="en-US" dirty="0" smtClean="0">
                <a:solidFill>
                  <a:srgbClr val="333333"/>
                </a:solidFill>
                <a:latin typeface="Arial" pitchFamily="34" charset="0"/>
                <a:ea typeface="ＭＳ Ｐゴシック" pitchFamily="34" charset="-128"/>
                <a:cs typeface="Arial" pitchFamily="34" charset="0"/>
              </a:rPr>
              <a:t>after EOL</a:t>
            </a:r>
          </a:p>
          <a:p>
            <a:pPr lvl="0" fontAlgn="base">
              <a:spcBef>
                <a:spcPct val="0"/>
              </a:spcBef>
              <a:spcAft>
                <a:spcPct val="0"/>
              </a:spcAft>
            </a:pPr>
            <a:r>
              <a:rPr lang="en-US" dirty="0" smtClean="0">
                <a:solidFill>
                  <a:srgbClr val="333333"/>
                </a:solidFill>
                <a:latin typeface="Arial" pitchFamily="34" charset="0"/>
                <a:ea typeface="ＭＳ Ｐゴシック" pitchFamily="34" charset="-128"/>
                <a:cs typeface="Arial" pitchFamily="34" charset="0"/>
              </a:rPr>
              <a:t>- The cost of a custom support contract for Windows 2000 is $200K annually</a:t>
            </a:r>
          </a:p>
        </p:txBody>
      </p:sp>
    </p:spTree>
    <p:extLst>
      <p:ext uri="{BB962C8B-B14F-4D97-AF65-F5344CB8AC3E}">
        <p14:creationId xmlns:p14="http://schemas.microsoft.com/office/powerpoint/2010/main" val="930488579"/>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Do you have embedded or regulated systems that are difficult to patch?</a:t>
            </a:r>
            <a:endParaRPr lang="en-US" dirty="0"/>
          </a:p>
        </p:txBody>
      </p:sp>
      <p:sp>
        <p:nvSpPr>
          <p:cNvPr id="3" name="Date Placeholder 2"/>
          <p:cNvSpPr>
            <a:spLocks noGrp="1"/>
          </p:cNvSpPr>
          <p:nvPr>
            <p:ph type="dt" sz="quarter" idx="4294967295"/>
          </p:nvPr>
        </p:nvSpPr>
        <p:spPr>
          <a:xfrm>
            <a:off x="63064" y="6546243"/>
            <a:ext cx="1089431" cy="219075"/>
          </a:xfrm>
          <a:prstGeom prst="rect">
            <a:avLst/>
          </a:prstGeom>
        </p:spPr>
        <p:txBody>
          <a:bodyPr/>
          <a:lstStyle/>
          <a:p>
            <a:fld id="{94037E75-D869-4F51-878D-9B738BF43857}" type="datetime1">
              <a:rPr lang="en-US" smtClean="0">
                <a:solidFill>
                  <a:srgbClr val="767779"/>
                </a:solidFill>
              </a:rPr>
              <a:pPr/>
              <a:t>20.6.2013</a:t>
            </a:fld>
            <a:endParaRPr lang="en-US" dirty="0">
              <a:solidFill>
                <a:srgbClr val="767779"/>
              </a:solidFill>
            </a:endParaRPr>
          </a:p>
        </p:txBody>
      </p:sp>
      <p:sp>
        <p:nvSpPr>
          <p:cNvPr id="5" name="Footer Placeholder 4"/>
          <p:cNvSpPr>
            <a:spLocks noGrp="1"/>
          </p:cNvSpPr>
          <p:nvPr>
            <p:ph type="ftr" sz="quarter" idx="4294967295"/>
          </p:nvPr>
        </p:nvSpPr>
        <p:spPr>
          <a:xfrm>
            <a:off x="1062240" y="6547468"/>
            <a:ext cx="2895600" cy="180880"/>
          </a:xfrm>
          <a:prstGeom prst="rect">
            <a:avLst/>
          </a:prstGeom>
        </p:spPr>
        <p:txBody>
          <a:bodyPr/>
          <a:lstStyle/>
          <a:p>
            <a:r>
              <a:rPr lang="en-US" smtClean="0">
                <a:solidFill>
                  <a:srgbClr val="767779"/>
                </a:solidFill>
              </a:rPr>
              <a:t>Copyright 2013 Trend Micro Inc.</a:t>
            </a:r>
            <a:endParaRPr lang="en-US" dirty="0">
              <a:solidFill>
                <a:srgbClr val="767779"/>
              </a:solidFill>
            </a:endParaRPr>
          </a:p>
        </p:txBody>
      </p:sp>
      <p:sp>
        <p:nvSpPr>
          <p:cNvPr id="6" name="Content Placeholder 2"/>
          <p:cNvSpPr txBox="1">
            <a:spLocks/>
          </p:cNvSpPr>
          <p:nvPr/>
        </p:nvSpPr>
        <p:spPr>
          <a:xfrm>
            <a:off x="704615" y="4026364"/>
            <a:ext cx="4618038" cy="2190750"/>
          </a:xfrm>
          <a:prstGeom prst="rect">
            <a:avLst/>
          </a:prstGeom>
        </p:spPr>
        <p:txBody>
          <a:bodyPr/>
          <a:lstStyle/>
          <a:p>
            <a:pPr marL="231775" marR="0" lvl="0" indent="-231775" algn="l" defTabSz="914400" rtl="0" eaLnBrk="1" fontAlgn="base" latinLnBrk="0" hangingPunct="1">
              <a:lnSpc>
                <a:spcPct val="90000"/>
              </a:lnSpc>
              <a:spcBef>
                <a:spcPct val="50000"/>
              </a:spcBef>
              <a:spcAft>
                <a:spcPct val="0"/>
              </a:spcAft>
              <a:buClr>
                <a:schemeClr val="tx2"/>
              </a:buClr>
              <a:buSzTx/>
              <a:buFontTx/>
              <a:buChar char="•"/>
              <a:tabLst/>
              <a:defRPr/>
            </a:pPr>
            <a:r>
              <a:rPr kumimoji="0" lang="en-US" sz="2800" b="0" i="0" u="none" strike="noStrike" kern="0" cap="none" spc="0" normalizeH="0" baseline="0" noProof="0" dirty="0" smtClean="0">
                <a:ln>
                  <a:noFill/>
                </a:ln>
                <a:solidFill>
                  <a:schemeClr val="tx1"/>
                </a:solidFill>
                <a:effectLst/>
                <a:uLnTx/>
                <a:uFillTx/>
                <a:latin typeface="+mn-lt"/>
                <a:ea typeface="+mn-ea"/>
                <a:cs typeface="+mn-cs"/>
              </a:rPr>
              <a:t>Reason for not patching:</a:t>
            </a:r>
          </a:p>
          <a:p>
            <a:pPr marL="574675" marR="0" lvl="1" indent="-228600" algn="l" defTabSz="914400" rtl="0" eaLnBrk="1" fontAlgn="base" latinLnBrk="0" hangingPunct="1">
              <a:lnSpc>
                <a:spcPct val="90000"/>
              </a:lnSpc>
              <a:spcBef>
                <a:spcPct val="25000"/>
              </a:spcBef>
              <a:spcAft>
                <a:spcPct val="0"/>
              </a:spcAft>
              <a:buClr>
                <a:schemeClr val="tx2"/>
              </a:buClr>
              <a:buSzTx/>
              <a:buFontTx/>
              <a:buChar char="–"/>
              <a:tabLst/>
              <a:defRPr/>
            </a:pPr>
            <a:r>
              <a:rPr kumimoji="0" lang="en-US" sz="2400" b="0" i="0" u="none" strike="noStrike" kern="0" cap="none" spc="0" normalizeH="0" baseline="0" noProof="0" dirty="0" smtClean="0">
                <a:ln>
                  <a:noFill/>
                </a:ln>
                <a:solidFill>
                  <a:schemeClr val="tx1"/>
                </a:solidFill>
                <a:effectLst/>
                <a:uLnTx/>
                <a:uFillTx/>
                <a:latin typeface="+mn-lt"/>
                <a:cs typeface="+mn-cs"/>
              </a:rPr>
              <a:t>Cost of refresh</a:t>
            </a:r>
          </a:p>
          <a:p>
            <a:pPr marL="574675" marR="0" lvl="1" indent="-228600" algn="l" defTabSz="914400" rtl="0" eaLnBrk="1" fontAlgn="base" latinLnBrk="0" hangingPunct="1">
              <a:lnSpc>
                <a:spcPct val="90000"/>
              </a:lnSpc>
              <a:spcBef>
                <a:spcPct val="25000"/>
              </a:spcBef>
              <a:spcAft>
                <a:spcPct val="0"/>
              </a:spcAft>
              <a:buClr>
                <a:schemeClr val="tx2"/>
              </a:buClr>
              <a:buSzTx/>
              <a:buFontTx/>
              <a:buChar char="–"/>
              <a:tabLst/>
              <a:defRPr/>
            </a:pPr>
            <a:r>
              <a:rPr kumimoji="0" lang="en-US" sz="2400" b="0" i="0" u="none" strike="noStrike" kern="0" cap="none" spc="0" normalizeH="0" baseline="0" noProof="0" dirty="0" smtClean="0">
                <a:ln>
                  <a:noFill/>
                </a:ln>
                <a:solidFill>
                  <a:schemeClr val="tx1"/>
                </a:solidFill>
                <a:effectLst/>
                <a:uLnTx/>
                <a:uFillTx/>
                <a:latin typeface="+mn-lt"/>
                <a:cs typeface="+mn-cs"/>
              </a:rPr>
              <a:t>Compliance restrictions</a:t>
            </a:r>
          </a:p>
          <a:p>
            <a:pPr marL="574675" marR="0" lvl="1" indent="-228600" algn="l" defTabSz="914400" rtl="0" eaLnBrk="1" fontAlgn="base" latinLnBrk="0" hangingPunct="1">
              <a:lnSpc>
                <a:spcPct val="90000"/>
              </a:lnSpc>
              <a:spcBef>
                <a:spcPct val="25000"/>
              </a:spcBef>
              <a:spcAft>
                <a:spcPct val="0"/>
              </a:spcAft>
              <a:buClr>
                <a:schemeClr val="tx2"/>
              </a:buClr>
              <a:buSzTx/>
              <a:buFontTx/>
              <a:buChar char="–"/>
              <a:tabLst/>
              <a:defRPr/>
            </a:pPr>
            <a:r>
              <a:rPr kumimoji="0" lang="en-US" sz="2400" b="0" i="0" u="none" strike="noStrike" kern="0" cap="none" spc="0" normalizeH="0" baseline="0" noProof="0" dirty="0" smtClean="0">
                <a:ln>
                  <a:noFill/>
                </a:ln>
                <a:solidFill>
                  <a:schemeClr val="tx1"/>
                </a:solidFill>
                <a:effectLst/>
                <a:uLnTx/>
                <a:uFillTx/>
                <a:latin typeface="+mn-lt"/>
                <a:cs typeface="+mn-cs"/>
              </a:rPr>
              <a:t>Service Level Agreements</a:t>
            </a:r>
          </a:p>
        </p:txBody>
      </p:sp>
      <p:pic>
        <p:nvPicPr>
          <p:cNvPr id="8" name="Picture 9" descr="http://t3.gstatic.com/images?q=tbn:HPw3DBDUQJR6sM:http://www.eltrade.com/uf/pictures/NCR_RealPOS70.jpg">
            <a:hlinkClick r:id="rId2"/>
          </p:cNvPr>
          <p:cNvPicPr>
            <a:picLocks noChangeAspect="1" noChangeArrowheads="1"/>
          </p:cNvPicPr>
          <p:nvPr/>
        </p:nvPicPr>
        <p:blipFill>
          <a:blip r:embed="rId3"/>
          <a:srcRect/>
          <a:stretch>
            <a:fillRect/>
          </a:stretch>
        </p:blipFill>
        <p:spPr bwMode="auto">
          <a:xfrm>
            <a:off x="3522663" y="1873250"/>
            <a:ext cx="1114425" cy="1276350"/>
          </a:xfrm>
          <a:prstGeom prst="rect">
            <a:avLst/>
          </a:prstGeom>
          <a:noFill/>
          <a:ln w="9525">
            <a:noFill/>
            <a:miter lim="800000"/>
            <a:headEnd/>
            <a:tailEnd/>
          </a:ln>
        </p:spPr>
      </p:pic>
      <p:pic>
        <p:nvPicPr>
          <p:cNvPr id="9" name="Picture 11" descr="http://www.kis-kiosk.com/images/sita01.jpg"/>
          <p:cNvPicPr>
            <a:picLocks noChangeAspect="1" noChangeArrowheads="1"/>
          </p:cNvPicPr>
          <p:nvPr/>
        </p:nvPicPr>
        <p:blipFill>
          <a:blip r:embed="rId4"/>
          <a:srcRect/>
          <a:stretch>
            <a:fillRect/>
          </a:stretch>
        </p:blipFill>
        <p:spPr bwMode="auto">
          <a:xfrm>
            <a:off x="804863" y="1482725"/>
            <a:ext cx="1352550" cy="2190750"/>
          </a:xfrm>
          <a:prstGeom prst="rect">
            <a:avLst/>
          </a:prstGeom>
          <a:noFill/>
          <a:ln w="9525">
            <a:noFill/>
            <a:miter lim="800000"/>
            <a:headEnd/>
            <a:tailEnd/>
          </a:ln>
        </p:spPr>
      </p:pic>
      <p:pic>
        <p:nvPicPr>
          <p:cNvPr id="10" name="Picture 13" descr="http://img.industry-medical.com/file/8ccf6f41-8d06-4d15-8c2d-6058c6cb10c6/angell-dr-digital-radiography-system.jpg"/>
          <p:cNvPicPr>
            <a:picLocks noChangeAspect="1" noChangeArrowheads="1"/>
          </p:cNvPicPr>
          <p:nvPr/>
        </p:nvPicPr>
        <p:blipFill>
          <a:blip r:embed="rId5"/>
          <a:srcRect/>
          <a:stretch>
            <a:fillRect/>
          </a:stretch>
        </p:blipFill>
        <p:spPr bwMode="auto">
          <a:xfrm>
            <a:off x="5008563" y="1482725"/>
            <a:ext cx="3300412" cy="2474913"/>
          </a:xfrm>
          <a:prstGeom prst="rect">
            <a:avLst/>
          </a:prstGeom>
          <a:noFill/>
          <a:ln w="9525">
            <a:noFill/>
            <a:miter lim="800000"/>
            <a:headEnd/>
            <a:tailEnd/>
          </a:ln>
        </p:spPr>
      </p:pic>
      <p:sp>
        <p:nvSpPr>
          <p:cNvPr id="11" name="TextBox 9"/>
          <p:cNvSpPr txBox="1">
            <a:spLocks noChangeArrowheads="1"/>
          </p:cNvSpPr>
          <p:nvPr/>
        </p:nvSpPr>
        <p:spPr bwMode="auto">
          <a:xfrm>
            <a:off x="1976438" y="1689100"/>
            <a:ext cx="941387" cy="646113"/>
          </a:xfrm>
          <a:prstGeom prst="rect">
            <a:avLst/>
          </a:prstGeom>
          <a:noFill/>
          <a:ln w="9525">
            <a:noFill/>
            <a:miter lim="800000"/>
            <a:headEnd/>
            <a:tailEnd/>
          </a:ln>
        </p:spPr>
        <p:txBody>
          <a:bodyPr wrap="none">
            <a:spAutoFit/>
          </a:bodyPr>
          <a:lstStyle/>
          <a:p>
            <a:r>
              <a:rPr lang="en-US" sz="1800" b="1"/>
              <a:t>Kiosks</a:t>
            </a:r>
          </a:p>
          <a:p>
            <a:r>
              <a:rPr lang="en-US" sz="1800" b="1"/>
              <a:t>ATMs</a:t>
            </a:r>
          </a:p>
        </p:txBody>
      </p:sp>
      <p:sp>
        <p:nvSpPr>
          <p:cNvPr id="12" name="TextBox 10"/>
          <p:cNvSpPr txBox="1">
            <a:spLocks noChangeArrowheads="1"/>
          </p:cNvSpPr>
          <p:nvPr/>
        </p:nvSpPr>
        <p:spPr bwMode="auto">
          <a:xfrm>
            <a:off x="4816475" y="1689100"/>
            <a:ext cx="941388" cy="646113"/>
          </a:xfrm>
          <a:prstGeom prst="rect">
            <a:avLst/>
          </a:prstGeom>
          <a:noFill/>
          <a:ln w="9525">
            <a:noFill/>
            <a:miter lim="800000"/>
            <a:headEnd/>
            <a:tailEnd/>
          </a:ln>
        </p:spPr>
        <p:txBody>
          <a:bodyPr wrap="none">
            <a:spAutoFit/>
          </a:bodyPr>
          <a:lstStyle/>
          <a:p>
            <a:r>
              <a:rPr lang="en-US" sz="1800" b="1"/>
              <a:t>Point</a:t>
            </a:r>
          </a:p>
          <a:p>
            <a:r>
              <a:rPr lang="en-US" sz="1800" b="1"/>
              <a:t>of Sale</a:t>
            </a:r>
          </a:p>
        </p:txBody>
      </p:sp>
      <p:sp>
        <p:nvSpPr>
          <p:cNvPr id="13" name="TextBox 11"/>
          <p:cNvSpPr txBox="1">
            <a:spLocks noChangeArrowheads="1"/>
          </p:cNvSpPr>
          <p:nvPr/>
        </p:nvSpPr>
        <p:spPr bwMode="auto">
          <a:xfrm>
            <a:off x="6931025" y="1503363"/>
            <a:ext cx="1030288" cy="369887"/>
          </a:xfrm>
          <a:prstGeom prst="rect">
            <a:avLst/>
          </a:prstGeom>
          <a:noFill/>
          <a:ln w="9525">
            <a:noFill/>
            <a:miter lim="800000"/>
            <a:headEnd/>
            <a:tailEnd/>
          </a:ln>
        </p:spPr>
        <p:txBody>
          <a:bodyPr wrap="none">
            <a:spAutoFit/>
          </a:bodyPr>
          <a:lstStyle/>
          <a:p>
            <a:r>
              <a:rPr lang="en-US" sz="1800" b="1"/>
              <a:t>Medical</a:t>
            </a:r>
          </a:p>
        </p:txBody>
      </p:sp>
      <p:sp>
        <p:nvSpPr>
          <p:cNvPr id="14" name="Slide Number Placeholder 3"/>
          <p:cNvSpPr>
            <a:spLocks noGrp="1"/>
          </p:cNvSpPr>
          <p:nvPr>
            <p:ph type="sldNum" sz="quarter" idx="4294967295"/>
          </p:nvPr>
        </p:nvSpPr>
        <p:spPr>
          <a:xfrm>
            <a:off x="4385891" y="6473825"/>
            <a:ext cx="372218" cy="276999"/>
          </a:xfrm>
          <a:prstGeom prst="rect">
            <a:avLst/>
          </a:prstGeom>
        </p:spPr>
        <p:txBody>
          <a:bodyPr/>
          <a:lstStyle/>
          <a:p>
            <a:fld id="{DC51072A-1C61-4434-9B52-DAD29CA38CF7}" type="slidenum">
              <a:rPr lang="en-US" smtClean="0">
                <a:solidFill>
                  <a:srgbClr val="767779"/>
                </a:solidFill>
              </a:rPr>
              <a:pPr/>
              <a:t>34</a:t>
            </a:fld>
            <a:endParaRPr lang="en-US">
              <a:solidFill>
                <a:srgbClr val="767779"/>
              </a:solidFill>
            </a:endParaRPr>
          </a:p>
        </p:txBody>
      </p:sp>
      <p:sp>
        <p:nvSpPr>
          <p:cNvPr id="16" name="Content Placeholder 2"/>
          <p:cNvSpPr txBox="1">
            <a:spLocks/>
          </p:cNvSpPr>
          <p:nvPr/>
        </p:nvSpPr>
        <p:spPr>
          <a:xfrm>
            <a:off x="5389123" y="4270439"/>
            <a:ext cx="3404682" cy="1709964"/>
          </a:xfrm>
          <a:prstGeom prst="rect">
            <a:avLst/>
          </a:prstGeom>
        </p:spPr>
        <p:txBody>
          <a:bodyPr/>
          <a:lstStyle/>
          <a:p>
            <a:pPr marL="231775" marR="0" lvl="0" indent="-231775" algn="ctr" defTabSz="914400" rtl="0" eaLnBrk="1" fontAlgn="base" latinLnBrk="0" hangingPunct="1">
              <a:lnSpc>
                <a:spcPct val="90000"/>
              </a:lnSpc>
              <a:spcBef>
                <a:spcPct val="50000"/>
              </a:spcBef>
              <a:spcAft>
                <a:spcPct val="0"/>
              </a:spcAft>
              <a:buClr>
                <a:schemeClr val="tx2"/>
              </a:buClr>
              <a:buSzTx/>
              <a:tabLst/>
              <a:defRPr/>
            </a:pPr>
            <a:r>
              <a:rPr lang="en-US" sz="2800" kern="0" dirty="0" smtClean="0">
                <a:solidFill>
                  <a:schemeClr val="tx2"/>
                </a:solidFill>
              </a:rPr>
              <a:t>“We have an </a:t>
            </a:r>
            <a:r>
              <a:rPr kumimoji="0" lang="en-US" sz="2800" b="0" i="0" u="none" strike="noStrike" kern="0" cap="none" spc="0" normalizeH="0" baseline="0" noProof="0" dirty="0" smtClean="0">
                <a:ln>
                  <a:noFill/>
                </a:ln>
                <a:solidFill>
                  <a:schemeClr val="tx2"/>
                </a:solidFill>
                <a:effectLst/>
                <a:uLnTx/>
                <a:uFillTx/>
                <a:latin typeface="+mn-lt"/>
                <a:ea typeface="+mn-ea"/>
                <a:cs typeface="+mn-cs"/>
              </a:rPr>
              <a:t>obligation</a:t>
            </a:r>
            <a:r>
              <a:rPr kumimoji="0" lang="en-US" sz="2800" b="0" i="0" u="none" strike="noStrike" kern="0" cap="none" spc="0" normalizeH="0" noProof="0" dirty="0" smtClean="0">
                <a:ln>
                  <a:noFill/>
                </a:ln>
                <a:solidFill>
                  <a:schemeClr val="tx2"/>
                </a:solidFill>
                <a:effectLst/>
                <a:uLnTx/>
                <a:uFillTx/>
                <a:latin typeface="+mn-lt"/>
                <a:ea typeface="+mn-ea"/>
                <a:cs typeface="+mn-cs"/>
              </a:rPr>
              <a:t> to be vulnerable.”</a:t>
            </a:r>
          </a:p>
          <a:p>
            <a:pPr marL="231775" marR="0" lvl="0" indent="-231775" algn="ctr" defTabSz="914400" rtl="0" eaLnBrk="1" fontAlgn="base" latinLnBrk="0" hangingPunct="1">
              <a:lnSpc>
                <a:spcPct val="90000"/>
              </a:lnSpc>
              <a:spcBef>
                <a:spcPct val="50000"/>
              </a:spcBef>
              <a:spcAft>
                <a:spcPct val="0"/>
              </a:spcAft>
              <a:buClr>
                <a:schemeClr val="tx2"/>
              </a:buClr>
              <a:buSzTx/>
              <a:tabLst/>
              <a:defRPr/>
            </a:pPr>
            <a:r>
              <a:rPr lang="en-US" sz="1400" kern="0" baseline="0" dirty="0" smtClean="0">
                <a:solidFill>
                  <a:schemeClr val="tx2"/>
                </a:solidFill>
              </a:rPr>
              <a:t>- Canadian</a:t>
            </a:r>
            <a:r>
              <a:rPr lang="en-US" sz="1400" kern="0" dirty="0" smtClean="0">
                <a:solidFill>
                  <a:schemeClr val="tx2"/>
                </a:solidFill>
              </a:rPr>
              <a:t> Hospital CIO</a:t>
            </a:r>
            <a:endParaRPr kumimoji="0" lang="en-US" sz="1400" b="0" i="0" u="none" strike="noStrike" kern="0" cap="none" spc="0" normalizeH="0" baseline="0" noProof="0" dirty="0" smtClean="0">
              <a:ln>
                <a:noFill/>
              </a:ln>
              <a:solidFill>
                <a:schemeClr val="tx2"/>
              </a:solidFill>
              <a:effectLst/>
              <a:uLnTx/>
              <a:uFillTx/>
              <a:latin typeface="+mn-lt"/>
              <a:cs typeface="+mn-cs"/>
            </a:endParaRPr>
          </a:p>
        </p:txBody>
      </p:sp>
    </p:spTree>
    <p:extLst>
      <p:ext uri="{BB962C8B-B14F-4D97-AF65-F5344CB8AC3E}">
        <p14:creationId xmlns:p14="http://schemas.microsoft.com/office/powerpoint/2010/main" val="12093926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left)">
                                      <p:cBhvr>
                                        <p:cTn id="11" dur="500"/>
                                        <p:tgtEl>
                                          <p:spTgt spid="6">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left)">
                                      <p:cBhvr>
                                        <p:cTn id="15" dur="500"/>
                                        <p:tgtEl>
                                          <p:spTgt spid="6">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ipe(left)">
                                      <p:cBhvr>
                                        <p:cTn id="19" dur="500"/>
                                        <p:tgtEl>
                                          <p:spTgt spid="6">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6">
                                            <p:txEl>
                                              <p:pRg st="0" end="0"/>
                                            </p:txEl>
                                          </p:spTgt>
                                        </p:tgtEl>
                                        <p:attrNameLst>
                                          <p:attrName>style.visibility</p:attrName>
                                        </p:attrNameLst>
                                      </p:cBhvr>
                                      <p:to>
                                        <p:strVal val="visible"/>
                                      </p:to>
                                    </p:set>
                                    <p:animEffect transition="in" filter="fade">
                                      <p:cBhvr>
                                        <p:cTn id="24" dur="500"/>
                                        <p:tgtEl>
                                          <p:spTgt spid="16">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6">
                                            <p:txEl>
                                              <p:pRg st="1" end="1"/>
                                            </p:txEl>
                                          </p:spTgt>
                                        </p:tgtEl>
                                        <p:attrNameLst>
                                          <p:attrName>style.visibility</p:attrName>
                                        </p:attrNameLst>
                                      </p:cBhvr>
                                      <p:to>
                                        <p:strVal val="visible"/>
                                      </p:to>
                                    </p:set>
                                    <p:animEffect transition="in" filter="fade">
                                      <p:cBhvr>
                                        <p:cTn id="27" dur="5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6"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Can 101"/>
          <p:cNvSpPr/>
          <p:nvPr/>
        </p:nvSpPr>
        <p:spPr bwMode="auto">
          <a:xfrm>
            <a:off x="7805107" y="4500391"/>
            <a:ext cx="450850" cy="471488"/>
          </a:xfrm>
          <a:prstGeom prst="can">
            <a:avLst/>
          </a:prstGeom>
          <a:solidFill>
            <a:schemeClr val="bg2">
              <a:lumMod val="60000"/>
              <a:lumOff val="40000"/>
            </a:schemeClr>
          </a:solidFill>
          <a:ln w="6350" cap="flat" cmpd="sng" algn="ctr">
            <a:solidFill>
              <a:schemeClr val="tx1"/>
            </a:solidFill>
            <a:prstDash val="solid"/>
            <a:round/>
            <a:headEnd type="none" w="med" len="med"/>
            <a:tailEnd type="none" w="med" len="med"/>
          </a:ln>
          <a:effectLst/>
        </p:spPr>
        <p:txBody>
          <a:bodyPr anchor="ctr"/>
          <a:lstStyle/>
          <a:p>
            <a:pPr algn="ctr">
              <a:defRPr/>
            </a:pPr>
            <a:endParaRPr lang="en-US" b="1">
              <a:solidFill>
                <a:schemeClr val="tx1"/>
              </a:solidFill>
              <a:latin typeface="Arial" charset="0"/>
              <a:ea typeface="ＭＳ Ｐゴシック" charset="0"/>
            </a:endParaRPr>
          </a:p>
        </p:txBody>
      </p:sp>
      <p:cxnSp>
        <p:nvCxnSpPr>
          <p:cNvPr id="104" name="Shape 53"/>
          <p:cNvCxnSpPr>
            <a:cxnSpLocks noChangeShapeType="1"/>
          </p:cNvCxnSpPr>
          <p:nvPr/>
        </p:nvCxnSpPr>
        <p:spPr bwMode="auto">
          <a:xfrm>
            <a:off x="5129002" y="3872728"/>
            <a:ext cx="1085681" cy="551606"/>
          </a:xfrm>
          <a:prstGeom prst="bentConnector3">
            <a:avLst>
              <a:gd name="adj1" fmla="val 65652"/>
            </a:avLst>
          </a:prstGeom>
          <a:noFill/>
          <a:ln w="6350" algn="ctr">
            <a:solidFill>
              <a:schemeClr val="tx1"/>
            </a:solidFill>
            <a:round/>
            <a:headEnd/>
            <a:tailEnd/>
          </a:ln>
        </p:spPr>
      </p:cxnSp>
      <p:sp>
        <p:nvSpPr>
          <p:cNvPr id="2" name="Title 1"/>
          <p:cNvSpPr>
            <a:spLocks noGrp="1"/>
          </p:cNvSpPr>
          <p:nvPr>
            <p:ph type="title"/>
          </p:nvPr>
        </p:nvSpPr>
        <p:spPr>
          <a:xfrm>
            <a:off x="213983" y="269316"/>
            <a:ext cx="7788900" cy="714375"/>
          </a:xfrm>
        </p:spPr>
        <p:txBody>
          <a:bodyPr>
            <a:normAutofit fontScale="90000"/>
          </a:bodyPr>
          <a:lstStyle/>
          <a:p>
            <a:pPr algn="l"/>
            <a:r>
              <a:rPr lang="en-US" sz="4200" b="1" dirty="0" smtClean="0">
                <a:solidFill>
                  <a:srgbClr val="0D0D0D"/>
                </a:solidFill>
              </a:rPr>
              <a:t>Automate Security Provisioning</a:t>
            </a:r>
            <a:endParaRPr lang="en-US" sz="4200" b="1" dirty="0">
              <a:solidFill>
                <a:srgbClr val="0D0D0D"/>
              </a:solidFill>
            </a:endParaRPr>
          </a:p>
        </p:txBody>
      </p:sp>
      <p:sp>
        <p:nvSpPr>
          <p:cNvPr id="3" name="Content Placeholder 2"/>
          <p:cNvSpPr>
            <a:spLocks noGrp="1"/>
          </p:cNvSpPr>
          <p:nvPr>
            <p:ph sz="half" idx="1"/>
          </p:nvPr>
        </p:nvSpPr>
        <p:spPr>
          <a:xfrm>
            <a:off x="457200" y="1371600"/>
            <a:ext cx="5943600" cy="4754563"/>
          </a:xfrm>
        </p:spPr>
        <p:txBody>
          <a:bodyPr/>
          <a:lstStyle/>
          <a:p>
            <a:r>
              <a:rPr lang="en-US" b="1" dirty="0" smtClean="0">
                <a:solidFill>
                  <a:srgbClr val="0D0D0D"/>
                </a:solidFill>
              </a:rPr>
              <a:t>Discover VMs &amp; servers</a:t>
            </a:r>
            <a:br>
              <a:rPr lang="en-US" b="1" dirty="0" smtClean="0">
                <a:solidFill>
                  <a:srgbClr val="0D0D0D"/>
                </a:solidFill>
              </a:rPr>
            </a:br>
            <a:r>
              <a:rPr lang="en-US" b="1" dirty="0" smtClean="0">
                <a:solidFill>
                  <a:srgbClr val="0D0D0D"/>
                </a:solidFill>
              </a:rPr>
              <a:t> requiring protection</a:t>
            </a:r>
          </a:p>
          <a:p>
            <a:pPr lvl="1"/>
            <a:r>
              <a:rPr lang="en-US" dirty="0" err="1" smtClean="0">
                <a:solidFill>
                  <a:srgbClr val="0D0D0D"/>
                </a:solidFill>
              </a:rPr>
              <a:t>vCenter</a:t>
            </a:r>
            <a:r>
              <a:rPr lang="en-US" dirty="0" smtClean="0">
                <a:solidFill>
                  <a:srgbClr val="0D0D0D"/>
                </a:solidFill>
              </a:rPr>
              <a:t>, Active Directory, </a:t>
            </a:r>
            <a:br>
              <a:rPr lang="en-US" dirty="0" smtClean="0">
                <a:solidFill>
                  <a:srgbClr val="0D0D0D"/>
                </a:solidFill>
              </a:rPr>
            </a:br>
            <a:r>
              <a:rPr lang="en-US" dirty="0" err="1" smtClean="0">
                <a:solidFill>
                  <a:srgbClr val="0D0D0D"/>
                </a:solidFill>
              </a:rPr>
              <a:t>vCloud</a:t>
            </a:r>
            <a:r>
              <a:rPr lang="en-US" dirty="0" smtClean="0">
                <a:solidFill>
                  <a:srgbClr val="0D0D0D"/>
                </a:solidFill>
              </a:rPr>
              <a:t>, AWS</a:t>
            </a:r>
          </a:p>
          <a:p>
            <a:r>
              <a:rPr lang="en-US" b="1" dirty="0" smtClean="0">
                <a:solidFill>
                  <a:srgbClr val="0D0D0D"/>
                </a:solidFill>
              </a:rPr>
              <a:t>Recommendation </a:t>
            </a:r>
          </a:p>
          <a:p>
            <a:pPr lvl="1"/>
            <a:r>
              <a:rPr lang="en-US" dirty="0" smtClean="0">
                <a:solidFill>
                  <a:srgbClr val="0D0D0D"/>
                </a:solidFill>
              </a:rPr>
              <a:t>identify unique security</a:t>
            </a:r>
            <a:br>
              <a:rPr lang="en-US" dirty="0" smtClean="0">
                <a:solidFill>
                  <a:srgbClr val="0D0D0D"/>
                </a:solidFill>
              </a:rPr>
            </a:br>
            <a:r>
              <a:rPr lang="en-US" dirty="0" smtClean="0">
                <a:solidFill>
                  <a:srgbClr val="0D0D0D"/>
                </a:solidFill>
              </a:rPr>
              <a:t>controls required</a:t>
            </a:r>
          </a:p>
          <a:p>
            <a:pPr lvl="1"/>
            <a:r>
              <a:rPr lang="en-US" dirty="0" smtClean="0">
                <a:solidFill>
                  <a:srgbClr val="0D0D0D"/>
                </a:solidFill>
              </a:rPr>
              <a:t>OS, applications, </a:t>
            </a:r>
            <a:br>
              <a:rPr lang="en-US" dirty="0" smtClean="0">
                <a:solidFill>
                  <a:srgbClr val="0D0D0D"/>
                </a:solidFill>
              </a:rPr>
            </a:br>
            <a:r>
              <a:rPr lang="en-US" dirty="0" smtClean="0">
                <a:solidFill>
                  <a:srgbClr val="0D0D0D"/>
                </a:solidFill>
              </a:rPr>
              <a:t>patch-levels, vulnerabilities</a:t>
            </a:r>
          </a:p>
          <a:p>
            <a:pPr lvl="1"/>
            <a:r>
              <a:rPr lang="en-US" dirty="0" smtClean="0">
                <a:solidFill>
                  <a:srgbClr val="0D0D0D"/>
                </a:solidFill>
              </a:rPr>
              <a:t>automatically deploy and </a:t>
            </a:r>
            <a:br>
              <a:rPr lang="en-US" dirty="0" smtClean="0">
                <a:solidFill>
                  <a:srgbClr val="0D0D0D"/>
                </a:solidFill>
              </a:rPr>
            </a:br>
            <a:r>
              <a:rPr lang="en-US" dirty="0" smtClean="0">
                <a:solidFill>
                  <a:srgbClr val="0D0D0D"/>
                </a:solidFill>
              </a:rPr>
              <a:t>activate security policies</a:t>
            </a:r>
          </a:p>
        </p:txBody>
      </p:sp>
      <p:sp>
        <p:nvSpPr>
          <p:cNvPr id="14" name="Rounded Rectangle 63"/>
          <p:cNvSpPr>
            <a:spLocks noChangeArrowheads="1"/>
          </p:cNvSpPr>
          <p:nvPr/>
        </p:nvSpPr>
        <p:spPr bwMode="auto">
          <a:xfrm>
            <a:off x="4813539" y="973754"/>
            <a:ext cx="4085133" cy="4267875"/>
          </a:xfrm>
          <a:prstGeom prst="roundRect">
            <a:avLst>
              <a:gd name="adj" fmla="val 8852"/>
            </a:avLst>
          </a:prstGeom>
          <a:noFill/>
          <a:ln w="28575" algn="ctr">
            <a:solidFill>
              <a:srgbClr val="6B95C7"/>
            </a:solidFill>
            <a:prstDash val="sysDot"/>
            <a:round/>
            <a:headEnd/>
            <a:tailEnd/>
          </a:ln>
        </p:spPr>
        <p:txBody>
          <a:bodyPr anchor="ctr"/>
          <a:lstStyle/>
          <a:p>
            <a:pPr algn="ctr"/>
            <a:endParaRPr lang="en-US" b="1">
              <a:solidFill>
                <a:schemeClr val="tx1"/>
              </a:solidFill>
            </a:endParaRPr>
          </a:p>
        </p:txBody>
      </p:sp>
      <p:cxnSp>
        <p:nvCxnSpPr>
          <p:cNvPr id="15" name="Shape 55"/>
          <p:cNvCxnSpPr>
            <a:cxnSpLocks noChangeShapeType="1"/>
          </p:cNvCxnSpPr>
          <p:nvPr/>
        </p:nvCxnSpPr>
        <p:spPr bwMode="auto">
          <a:xfrm flipV="1">
            <a:off x="5801989" y="3577101"/>
            <a:ext cx="1636081" cy="143226"/>
          </a:xfrm>
          <a:prstGeom prst="bentConnector3">
            <a:avLst>
              <a:gd name="adj1" fmla="val 99460"/>
            </a:avLst>
          </a:prstGeom>
          <a:noFill/>
          <a:ln w="6350" algn="ctr">
            <a:solidFill>
              <a:schemeClr val="tx1"/>
            </a:solidFill>
            <a:round/>
            <a:headEnd/>
            <a:tailEnd/>
          </a:ln>
        </p:spPr>
      </p:cxnSp>
      <p:pic>
        <p:nvPicPr>
          <p:cNvPr id="16" name="Picture 4"/>
          <p:cNvPicPr>
            <a:picLocks noChangeAspect="1" noChangeArrowheads="1"/>
          </p:cNvPicPr>
          <p:nvPr/>
        </p:nvPicPr>
        <p:blipFill>
          <a:blip r:embed="rId3"/>
          <a:srcRect/>
          <a:stretch>
            <a:fillRect/>
          </a:stretch>
        </p:blipFill>
        <p:spPr bwMode="auto">
          <a:xfrm>
            <a:off x="6423503" y="1527792"/>
            <a:ext cx="341313" cy="523875"/>
          </a:xfrm>
          <a:prstGeom prst="rect">
            <a:avLst/>
          </a:prstGeom>
          <a:noFill/>
          <a:ln w="6350">
            <a:noFill/>
            <a:miter lim="800000"/>
            <a:headEnd/>
            <a:tailEnd/>
          </a:ln>
        </p:spPr>
      </p:pic>
      <p:pic>
        <p:nvPicPr>
          <p:cNvPr id="17" name="Picture 4"/>
          <p:cNvPicPr>
            <a:picLocks noChangeAspect="1" noChangeArrowheads="1"/>
          </p:cNvPicPr>
          <p:nvPr/>
        </p:nvPicPr>
        <p:blipFill>
          <a:blip r:embed="rId3"/>
          <a:srcRect/>
          <a:stretch>
            <a:fillRect/>
          </a:stretch>
        </p:blipFill>
        <p:spPr bwMode="auto">
          <a:xfrm>
            <a:off x="6429853" y="3061317"/>
            <a:ext cx="342900" cy="523875"/>
          </a:xfrm>
          <a:prstGeom prst="rect">
            <a:avLst/>
          </a:prstGeom>
          <a:noFill/>
          <a:ln w="6350">
            <a:noFill/>
            <a:miter lim="800000"/>
            <a:headEnd/>
            <a:tailEnd/>
          </a:ln>
        </p:spPr>
      </p:pic>
      <p:cxnSp>
        <p:nvCxnSpPr>
          <p:cNvPr id="18" name="Straight Connector 30"/>
          <p:cNvCxnSpPr>
            <a:cxnSpLocks noChangeShapeType="1"/>
          </p:cNvCxnSpPr>
          <p:nvPr/>
        </p:nvCxnSpPr>
        <p:spPr bwMode="auto">
          <a:xfrm rot="16200000" flipH="1">
            <a:off x="4190684" y="3817761"/>
            <a:ext cx="3292475" cy="11112"/>
          </a:xfrm>
          <a:prstGeom prst="line">
            <a:avLst/>
          </a:prstGeom>
          <a:noFill/>
          <a:ln w="6350" algn="ctr">
            <a:solidFill>
              <a:schemeClr val="tx1"/>
            </a:solidFill>
            <a:round/>
            <a:headEnd/>
            <a:tailEnd/>
          </a:ln>
        </p:spPr>
      </p:cxnSp>
      <p:cxnSp>
        <p:nvCxnSpPr>
          <p:cNvPr id="19" name="Shape 34"/>
          <p:cNvCxnSpPr>
            <a:cxnSpLocks noChangeShapeType="1"/>
          </p:cNvCxnSpPr>
          <p:nvPr/>
        </p:nvCxnSpPr>
        <p:spPr bwMode="auto">
          <a:xfrm flipV="1">
            <a:off x="5842478" y="2051667"/>
            <a:ext cx="2452688" cy="130175"/>
          </a:xfrm>
          <a:prstGeom prst="bentConnector2">
            <a:avLst/>
          </a:prstGeom>
          <a:noFill/>
          <a:ln w="6350" algn="ctr">
            <a:solidFill>
              <a:schemeClr val="tx1"/>
            </a:solidFill>
            <a:round/>
            <a:headEnd/>
            <a:tailEnd/>
          </a:ln>
        </p:spPr>
      </p:cxnSp>
      <p:cxnSp>
        <p:nvCxnSpPr>
          <p:cNvPr id="20" name="Shape 38"/>
          <p:cNvCxnSpPr>
            <a:cxnSpLocks noChangeShapeType="1"/>
          </p:cNvCxnSpPr>
          <p:nvPr/>
        </p:nvCxnSpPr>
        <p:spPr bwMode="auto">
          <a:xfrm flipV="1">
            <a:off x="5831366" y="2051667"/>
            <a:ext cx="1597025" cy="130175"/>
          </a:xfrm>
          <a:prstGeom prst="bentConnector2">
            <a:avLst/>
          </a:prstGeom>
          <a:noFill/>
          <a:ln w="6350" algn="ctr">
            <a:solidFill>
              <a:schemeClr val="tx1"/>
            </a:solidFill>
            <a:round/>
            <a:headEnd/>
            <a:tailEnd/>
          </a:ln>
        </p:spPr>
      </p:cxnSp>
      <p:cxnSp>
        <p:nvCxnSpPr>
          <p:cNvPr id="21" name="Shape 40"/>
          <p:cNvCxnSpPr>
            <a:cxnSpLocks noChangeShapeType="1"/>
          </p:cNvCxnSpPr>
          <p:nvPr/>
        </p:nvCxnSpPr>
        <p:spPr bwMode="auto">
          <a:xfrm flipV="1">
            <a:off x="5842478" y="2056429"/>
            <a:ext cx="752475" cy="125413"/>
          </a:xfrm>
          <a:prstGeom prst="bentConnector2">
            <a:avLst/>
          </a:prstGeom>
          <a:noFill/>
          <a:ln w="6350" algn="ctr">
            <a:solidFill>
              <a:schemeClr val="tx1"/>
            </a:solidFill>
            <a:round/>
            <a:headEnd/>
            <a:tailEnd/>
          </a:ln>
        </p:spPr>
      </p:cxnSp>
      <p:cxnSp>
        <p:nvCxnSpPr>
          <p:cNvPr id="22" name="Shape 42"/>
          <p:cNvCxnSpPr>
            <a:cxnSpLocks noChangeShapeType="1"/>
          </p:cNvCxnSpPr>
          <p:nvPr/>
        </p:nvCxnSpPr>
        <p:spPr bwMode="auto">
          <a:xfrm flipV="1">
            <a:off x="5793897" y="3577100"/>
            <a:ext cx="2482219" cy="143227"/>
          </a:xfrm>
          <a:prstGeom prst="bentConnector3">
            <a:avLst>
              <a:gd name="adj1" fmla="val 99878"/>
            </a:avLst>
          </a:prstGeom>
          <a:noFill/>
          <a:ln w="6350" algn="ctr">
            <a:solidFill>
              <a:schemeClr val="tx1"/>
            </a:solidFill>
            <a:round/>
            <a:headEnd/>
            <a:tailEnd/>
          </a:ln>
        </p:spPr>
      </p:cxnSp>
      <p:cxnSp>
        <p:nvCxnSpPr>
          <p:cNvPr id="23" name="Shape 53"/>
          <p:cNvCxnSpPr>
            <a:cxnSpLocks noChangeShapeType="1"/>
          </p:cNvCxnSpPr>
          <p:nvPr/>
        </p:nvCxnSpPr>
        <p:spPr bwMode="auto">
          <a:xfrm flipV="1">
            <a:off x="4968510" y="3577100"/>
            <a:ext cx="1632793" cy="143227"/>
          </a:xfrm>
          <a:prstGeom prst="bentConnector3">
            <a:avLst>
              <a:gd name="adj1" fmla="val 99560"/>
            </a:avLst>
          </a:prstGeom>
          <a:noFill/>
          <a:ln w="6350" algn="ctr">
            <a:solidFill>
              <a:schemeClr val="tx1"/>
            </a:solidFill>
            <a:round/>
            <a:headEnd/>
            <a:tailEnd/>
          </a:ln>
        </p:spPr>
      </p:cxnSp>
      <p:pic>
        <p:nvPicPr>
          <p:cNvPr id="24" name="Picture 37" descr="agent_high.png"/>
          <p:cNvPicPr>
            <a:picLocks noChangeAspect="1"/>
          </p:cNvPicPr>
          <p:nvPr/>
        </p:nvPicPr>
        <p:blipFill>
          <a:blip r:embed="rId4"/>
          <a:srcRect/>
          <a:stretch>
            <a:fillRect/>
          </a:stretch>
        </p:blipFill>
        <p:spPr bwMode="auto">
          <a:xfrm>
            <a:off x="6334603" y="3031154"/>
            <a:ext cx="271463" cy="263525"/>
          </a:xfrm>
          <a:prstGeom prst="rect">
            <a:avLst/>
          </a:prstGeom>
          <a:noFill/>
          <a:ln w="9525">
            <a:noFill/>
            <a:miter lim="800000"/>
            <a:headEnd/>
            <a:tailEnd/>
          </a:ln>
        </p:spPr>
      </p:pic>
      <p:pic>
        <p:nvPicPr>
          <p:cNvPr id="25" name="Picture 37" descr="agent_high.png"/>
          <p:cNvPicPr>
            <a:picLocks noChangeAspect="1"/>
          </p:cNvPicPr>
          <p:nvPr/>
        </p:nvPicPr>
        <p:blipFill>
          <a:blip r:embed="rId4"/>
          <a:srcRect/>
          <a:stretch>
            <a:fillRect/>
          </a:stretch>
        </p:blipFill>
        <p:spPr bwMode="auto">
          <a:xfrm>
            <a:off x="6336191" y="1489692"/>
            <a:ext cx="271462" cy="263525"/>
          </a:xfrm>
          <a:prstGeom prst="rect">
            <a:avLst/>
          </a:prstGeom>
          <a:noFill/>
          <a:ln w="9525">
            <a:noFill/>
            <a:miter lim="800000"/>
            <a:headEnd/>
            <a:tailEnd/>
          </a:ln>
        </p:spPr>
      </p:pic>
      <p:grpSp>
        <p:nvGrpSpPr>
          <p:cNvPr id="26" name="Group 90"/>
          <p:cNvGrpSpPr>
            <a:grpSpLocks/>
          </p:cNvGrpSpPr>
          <p:nvPr/>
        </p:nvGrpSpPr>
        <p:grpSpPr bwMode="auto">
          <a:xfrm>
            <a:off x="5224941" y="1842117"/>
            <a:ext cx="254000" cy="209550"/>
            <a:chOff x="6445209" y="1304779"/>
            <a:chExt cx="252957" cy="210312"/>
          </a:xfrm>
        </p:grpSpPr>
        <p:sp>
          <p:nvSpPr>
            <p:cNvPr id="27" name="Rounded Rectangle 91"/>
            <p:cNvSpPr>
              <a:spLocks noChangeArrowheads="1"/>
            </p:cNvSpPr>
            <p:nvPr/>
          </p:nvSpPr>
          <p:spPr bwMode="auto">
            <a:xfrm>
              <a:off x="6445209" y="1304779"/>
              <a:ext cx="252957" cy="210312"/>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28" name="Picture 37" descr="agent_high.png"/>
            <p:cNvPicPr>
              <a:picLocks noChangeAspect="1"/>
            </p:cNvPicPr>
            <p:nvPr/>
          </p:nvPicPr>
          <p:blipFill>
            <a:blip r:embed="rId5"/>
            <a:srcRect/>
            <a:stretch>
              <a:fillRect/>
            </a:stretch>
          </p:blipFill>
          <p:spPr bwMode="auto">
            <a:xfrm>
              <a:off x="6481160" y="1322055"/>
              <a:ext cx="181054" cy="175760"/>
            </a:xfrm>
            <a:prstGeom prst="rect">
              <a:avLst/>
            </a:prstGeom>
            <a:noFill/>
            <a:ln w="9525">
              <a:noFill/>
              <a:miter lim="800000"/>
              <a:headEnd/>
              <a:tailEnd/>
            </a:ln>
          </p:spPr>
        </p:pic>
      </p:grpSp>
      <p:grpSp>
        <p:nvGrpSpPr>
          <p:cNvPr id="29" name="Group 97"/>
          <p:cNvGrpSpPr>
            <a:grpSpLocks/>
          </p:cNvGrpSpPr>
          <p:nvPr/>
        </p:nvGrpSpPr>
        <p:grpSpPr bwMode="auto">
          <a:xfrm>
            <a:off x="5224941" y="1843704"/>
            <a:ext cx="254000" cy="211138"/>
            <a:chOff x="6445209" y="1304779"/>
            <a:chExt cx="252957" cy="210312"/>
          </a:xfrm>
        </p:grpSpPr>
        <p:sp>
          <p:nvSpPr>
            <p:cNvPr id="30" name="Rounded Rectangle 98"/>
            <p:cNvSpPr>
              <a:spLocks noChangeArrowheads="1"/>
            </p:cNvSpPr>
            <p:nvPr/>
          </p:nvSpPr>
          <p:spPr bwMode="auto">
            <a:xfrm>
              <a:off x="6445209" y="1304779"/>
              <a:ext cx="252957" cy="210312"/>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31" name="Picture 37" descr="agent_high.png"/>
            <p:cNvPicPr>
              <a:picLocks noChangeAspect="1"/>
            </p:cNvPicPr>
            <p:nvPr/>
          </p:nvPicPr>
          <p:blipFill>
            <a:blip r:embed="rId5"/>
            <a:srcRect/>
            <a:stretch>
              <a:fillRect/>
            </a:stretch>
          </p:blipFill>
          <p:spPr bwMode="auto">
            <a:xfrm>
              <a:off x="6481160" y="1322055"/>
              <a:ext cx="181054" cy="175760"/>
            </a:xfrm>
            <a:prstGeom prst="rect">
              <a:avLst/>
            </a:prstGeom>
            <a:noFill/>
            <a:ln w="9525">
              <a:noFill/>
              <a:miter lim="800000"/>
              <a:headEnd/>
              <a:tailEnd/>
            </a:ln>
          </p:spPr>
        </p:pic>
      </p:grpSp>
      <p:grpSp>
        <p:nvGrpSpPr>
          <p:cNvPr id="32" name="Group 100"/>
          <p:cNvGrpSpPr>
            <a:grpSpLocks/>
          </p:cNvGrpSpPr>
          <p:nvPr/>
        </p:nvGrpSpPr>
        <p:grpSpPr bwMode="auto">
          <a:xfrm>
            <a:off x="5224941" y="1843704"/>
            <a:ext cx="254000" cy="211138"/>
            <a:chOff x="6445209" y="1304779"/>
            <a:chExt cx="252957" cy="210312"/>
          </a:xfrm>
        </p:grpSpPr>
        <p:sp>
          <p:nvSpPr>
            <p:cNvPr id="33" name="Rounded Rectangle 101"/>
            <p:cNvSpPr>
              <a:spLocks noChangeArrowheads="1"/>
            </p:cNvSpPr>
            <p:nvPr/>
          </p:nvSpPr>
          <p:spPr bwMode="auto">
            <a:xfrm>
              <a:off x="6445209" y="1304779"/>
              <a:ext cx="252957" cy="210312"/>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34" name="Picture 37" descr="agent_high.png"/>
            <p:cNvPicPr>
              <a:picLocks noChangeAspect="1"/>
            </p:cNvPicPr>
            <p:nvPr/>
          </p:nvPicPr>
          <p:blipFill>
            <a:blip r:embed="rId5"/>
            <a:srcRect/>
            <a:stretch>
              <a:fillRect/>
            </a:stretch>
          </p:blipFill>
          <p:spPr bwMode="auto">
            <a:xfrm>
              <a:off x="6481160" y="1322055"/>
              <a:ext cx="181054" cy="175760"/>
            </a:xfrm>
            <a:prstGeom prst="rect">
              <a:avLst/>
            </a:prstGeom>
            <a:noFill/>
            <a:ln w="9525">
              <a:noFill/>
              <a:miter lim="800000"/>
              <a:headEnd/>
              <a:tailEnd/>
            </a:ln>
          </p:spPr>
        </p:pic>
      </p:grpSp>
      <p:grpSp>
        <p:nvGrpSpPr>
          <p:cNvPr id="35" name="Group 113"/>
          <p:cNvGrpSpPr>
            <a:grpSpLocks/>
          </p:cNvGrpSpPr>
          <p:nvPr/>
        </p:nvGrpSpPr>
        <p:grpSpPr bwMode="auto">
          <a:xfrm>
            <a:off x="5224941" y="1842117"/>
            <a:ext cx="254000" cy="209550"/>
            <a:chOff x="6445209" y="1304779"/>
            <a:chExt cx="252957" cy="210312"/>
          </a:xfrm>
        </p:grpSpPr>
        <p:sp>
          <p:nvSpPr>
            <p:cNvPr id="36" name="Rounded Rectangle 114"/>
            <p:cNvSpPr>
              <a:spLocks noChangeArrowheads="1"/>
            </p:cNvSpPr>
            <p:nvPr/>
          </p:nvSpPr>
          <p:spPr bwMode="auto">
            <a:xfrm>
              <a:off x="6445209" y="1304779"/>
              <a:ext cx="252957" cy="210312"/>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37" name="Picture 37" descr="agent_high.png"/>
            <p:cNvPicPr>
              <a:picLocks noChangeAspect="1"/>
            </p:cNvPicPr>
            <p:nvPr/>
          </p:nvPicPr>
          <p:blipFill>
            <a:blip r:embed="rId5"/>
            <a:srcRect/>
            <a:stretch>
              <a:fillRect/>
            </a:stretch>
          </p:blipFill>
          <p:spPr bwMode="auto">
            <a:xfrm>
              <a:off x="6481160" y="1322055"/>
              <a:ext cx="181054" cy="175760"/>
            </a:xfrm>
            <a:prstGeom prst="rect">
              <a:avLst/>
            </a:prstGeom>
            <a:noFill/>
            <a:ln w="9525">
              <a:noFill/>
              <a:miter lim="800000"/>
              <a:headEnd/>
              <a:tailEnd/>
            </a:ln>
          </p:spPr>
        </p:pic>
      </p:grpSp>
      <p:grpSp>
        <p:nvGrpSpPr>
          <p:cNvPr id="38" name="Group 116"/>
          <p:cNvGrpSpPr>
            <a:grpSpLocks/>
          </p:cNvGrpSpPr>
          <p:nvPr/>
        </p:nvGrpSpPr>
        <p:grpSpPr bwMode="auto">
          <a:xfrm>
            <a:off x="5224941" y="1842117"/>
            <a:ext cx="254000" cy="211137"/>
            <a:chOff x="6445209" y="1304779"/>
            <a:chExt cx="252957" cy="210312"/>
          </a:xfrm>
        </p:grpSpPr>
        <p:sp>
          <p:nvSpPr>
            <p:cNvPr id="39" name="Rounded Rectangle 117"/>
            <p:cNvSpPr>
              <a:spLocks noChangeArrowheads="1"/>
            </p:cNvSpPr>
            <p:nvPr/>
          </p:nvSpPr>
          <p:spPr bwMode="auto">
            <a:xfrm>
              <a:off x="6445209" y="1304779"/>
              <a:ext cx="252957" cy="210312"/>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40" name="Picture 37" descr="agent_high.png"/>
            <p:cNvPicPr>
              <a:picLocks noChangeAspect="1"/>
            </p:cNvPicPr>
            <p:nvPr/>
          </p:nvPicPr>
          <p:blipFill>
            <a:blip r:embed="rId5"/>
            <a:srcRect/>
            <a:stretch>
              <a:fillRect/>
            </a:stretch>
          </p:blipFill>
          <p:spPr bwMode="auto">
            <a:xfrm>
              <a:off x="6481160" y="1322055"/>
              <a:ext cx="181054" cy="175760"/>
            </a:xfrm>
            <a:prstGeom prst="rect">
              <a:avLst/>
            </a:prstGeom>
            <a:noFill/>
            <a:ln w="9525">
              <a:noFill/>
              <a:miter lim="800000"/>
              <a:headEnd/>
              <a:tailEnd/>
            </a:ln>
          </p:spPr>
        </p:pic>
      </p:grpSp>
      <p:sp>
        <p:nvSpPr>
          <p:cNvPr id="41" name="Rectangle 119"/>
          <p:cNvSpPr>
            <a:spLocks noChangeArrowheads="1"/>
          </p:cNvSpPr>
          <p:nvPr/>
        </p:nvSpPr>
        <p:spPr bwMode="auto">
          <a:xfrm>
            <a:off x="5180491" y="1800842"/>
            <a:ext cx="411162" cy="327025"/>
          </a:xfrm>
          <a:prstGeom prst="rect">
            <a:avLst/>
          </a:prstGeom>
          <a:solidFill>
            <a:schemeClr val="bg1"/>
          </a:solidFill>
          <a:ln w="6350" algn="ctr">
            <a:noFill/>
            <a:round/>
            <a:headEnd/>
            <a:tailEnd/>
          </a:ln>
        </p:spPr>
        <p:txBody>
          <a:bodyPr anchor="ctr"/>
          <a:lstStyle/>
          <a:p>
            <a:pPr algn="ctr"/>
            <a:endParaRPr lang="en-US" b="1">
              <a:solidFill>
                <a:schemeClr val="tx1"/>
              </a:solidFill>
            </a:endParaRPr>
          </a:p>
        </p:txBody>
      </p:sp>
      <p:pic>
        <p:nvPicPr>
          <p:cNvPr id="42" name="Picture 4" descr="ICON_VirtTriangle_flat_Q408.png"/>
          <p:cNvPicPr>
            <a:picLocks noChangeAspect="1"/>
          </p:cNvPicPr>
          <p:nvPr/>
        </p:nvPicPr>
        <p:blipFill>
          <a:blip r:embed="rId6"/>
          <a:srcRect/>
          <a:stretch>
            <a:fillRect/>
          </a:stretch>
        </p:blipFill>
        <p:spPr bwMode="auto">
          <a:xfrm>
            <a:off x="7009291" y="1675429"/>
            <a:ext cx="766762" cy="153988"/>
          </a:xfrm>
          <a:prstGeom prst="rect">
            <a:avLst/>
          </a:prstGeom>
          <a:noFill/>
          <a:ln w="9525">
            <a:noFill/>
            <a:miter lim="800000"/>
            <a:headEnd/>
            <a:tailEnd/>
          </a:ln>
        </p:spPr>
      </p:pic>
      <p:pic>
        <p:nvPicPr>
          <p:cNvPr id="43" name="Picture 16" descr="ICON_Server_flat_Q408.png"/>
          <p:cNvPicPr>
            <a:picLocks noChangeAspect="1"/>
          </p:cNvPicPr>
          <p:nvPr/>
        </p:nvPicPr>
        <p:blipFill>
          <a:blip r:embed="rId7"/>
          <a:srcRect/>
          <a:stretch>
            <a:fillRect/>
          </a:stretch>
        </p:blipFill>
        <p:spPr bwMode="auto">
          <a:xfrm>
            <a:off x="7299803" y="1757979"/>
            <a:ext cx="201613" cy="311150"/>
          </a:xfrm>
          <a:prstGeom prst="rect">
            <a:avLst/>
          </a:prstGeom>
          <a:noFill/>
          <a:ln w="9525">
            <a:noFill/>
            <a:miter lim="800000"/>
            <a:headEnd/>
            <a:tailEnd/>
          </a:ln>
        </p:spPr>
      </p:pic>
      <p:grpSp>
        <p:nvGrpSpPr>
          <p:cNvPr id="44" name="Group 19"/>
          <p:cNvGrpSpPr>
            <a:grpSpLocks/>
          </p:cNvGrpSpPr>
          <p:nvPr/>
        </p:nvGrpSpPr>
        <p:grpSpPr bwMode="auto">
          <a:xfrm>
            <a:off x="7017228" y="1557954"/>
            <a:ext cx="795338" cy="103188"/>
            <a:chOff x="7086600" y="685800"/>
            <a:chExt cx="1600200" cy="849341"/>
          </a:xfrm>
        </p:grpSpPr>
        <p:sp>
          <p:nvSpPr>
            <p:cNvPr id="45" name="Rounded Rectangle 44"/>
            <p:cNvSpPr/>
            <p:nvPr/>
          </p:nvSpPr>
          <p:spPr bwMode="auto">
            <a:xfrm>
              <a:off x="7086600" y="870443"/>
              <a:ext cx="1600200" cy="664698"/>
            </a:xfrm>
            <a:prstGeom prst="roundRect">
              <a:avLst/>
            </a:prstGeom>
            <a:gradFill>
              <a:gsLst>
                <a:gs pos="0">
                  <a:srgbClr val="2F97D9"/>
                </a:gs>
                <a:gs pos="100000">
                  <a:srgbClr val="8FD1F0"/>
                </a:gs>
              </a:gsLst>
            </a:gradFill>
            <a:ln w="12700">
              <a:solidFill>
                <a:srgbClr val="39A5E5"/>
              </a:solidFill>
              <a:headEnd type="none" w="med" len="med"/>
              <a:tailEnd type="none" w="med" len="med"/>
            </a:ln>
            <a:effectLst/>
            <a:scene3d>
              <a:camera prst="orthographicFront"/>
              <a:lightRig rig="threePt" dir="t"/>
            </a:scene3d>
            <a:sp3d>
              <a:bevelT w="25400" h="6350"/>
            </a:sp3d>
          </p:spPr>
          <p:style>
            <a:lnRef idx="1">
              <a:schemeClr val="accent4"/>
            </a:lnRef>
            <a:fillRef idx="3">
              <a:schemeClr val="accent4"/>
            </a:fillRef>
            <a:effectRef idx="2">
              <a:schemeClr val="accent4"/>
            </a:effectRef>
            <a:fontRef idx="minor">
              <a:schemeClr val="lt1"/>
            </a:fontRef>
          </p:style>
          <p:txBody>
            <a:bodyPr anchor="ctr"/>
            <a:lstStyle/>
            <a:p>
              <a:pPr>
                <a:defRPr/>
              </a:pPr>
              <a:endParaRPr lang="en-US" sz="1800" dirty="0">
                <a:solidFill>
                  <a:srgbClr val="FFFFFF"/>
                </a:solidFill>
              </a:endParaRPr>
            </a:p>
          </p:txBody>
        </p:sp>
        <p:sp>
          <p:nvSpPr>
            <p:cNvPr id="46" name="Freeform 45"/>
            <p:cNvSpPr/>
            <p:nvPr/>
          </p:nvSpPr>
          <p:spPr bwMode="auto">
            <a:xfrm>
              <a:off x="7086600" y="685800"/>
              <a:ext cx="1583448" cy="387586"/>
            </a:xfrm>
            <a:custGeom>
              <a:avLst/>
              <a:gdLst>
                <a:gd name="connsiteX0" fmla="*/ 1583448 w 1583448"/>
                <a:gd name="connsiteY0" fmla="*/ 387586 h 387586"/>
                <a:gd name="connsiteX1" fmla="*/ 1583448 w 1583448"/>
                <a:gd name="connsiteY1" fmla="*/ 140191 h 387586"/>
                <a:gd name="connsiteX2" fmla="*/ 1575200 w 1583448"/>
                <a:gd name="connsiteY2" fmla="*/ 82465 h 387586"/>
                <a:gd name="connsiteX3" fmla="*/ 1575200 w 1583448"/>
                <a:gd name="connsiteY3" fmla="*/ 82465 h 387586"/>
                <a:gd name="connsiteX4" fmla="*/ 1525718 w 1583448"/>
                <a:gd name="connsiteY4" fmla="*/ 8246 h 387586"/>
                <a:gd name="connsiteX5" fmla="*/ 1467988 w 1583448"/>
                <a:gd name="connsiteY5" fmla="*/ 0 h 387586"/>
                <a:gd name="connsiteX6" fmla="*/ 115459 w 1583448"/>
                <a:gd name="connsiteY6" fmla="*/ 0 h 387586"/>
                <a:gd name="connsiteX7" fmla="*/ 57729 w 1583448"/>
                <a:gd name="connsiteY7" fmla="*/ 16493 h 387586"/>
                <a:gd name="connsiteX8" fmla="*/ 57729 w 1583448"/>
                <a:gd name="connsiteY8" fmla="*/ 16493 h 387586"/>
                <a:gd name="connsiteX9" fmla="*/ 8247 w 1583448"/>
                <a:gd name="connsiteY9" fmla="*/ 74218 h 387586"/>
                <a:gd name="connsiteX10" fmla="*/ 8247 w 1583448"/>
                <a:gd name="connsiteY10" fmla="*/ 74218 h 387586"/>
                <a:gd name="connsiteX11" fmla="*/ 0 w 1583448"/>
                <a:gd name="connsiteY11" fmla="*/ 156684 h 387586"/>
                <a:gd name="connsiteX12" fmla="*/ 0 w 1583448"/>
                <a:gd name="connsiteY12" fmla="*/ 156684 h 38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83448" h="387586">
                  <a:moveTo>
                    <a:pt x="1583448" y="387586"/>
                  </a:moveTo>
                  <a:lnTo>
                    <a:pt x="1583448" y="140191"/>
                  </a:lnTo>
                  <a:lnTo>
                    <a:pt x="1575200" y="82465"/>
                  </a:lnTo>
                  <a:lnTo>
                    <a:pt x="1575200" y="82465"/>
                  </a:lnTo>
                  <a:lnTo>
                    <a:pt x="1525718" y="8246"/>
                  </a:lnTo>
                  <a:lnTo>
                    <a:pt x="1467988" y="0"/>
                  </a:lnTo>
                  <a:lnTo>
                    <a:pt x="115459" y="0"/>
                  </a:lnTo>
                  <a:lnTo>
                    <a:pt x="57729" y="16493"/>
                  </a:lnTo>
                  <a:lnTo>
                    <a:pt x="57729" y="16493"/>
                  </a:lnTo>
                  <a:lnTo>
                    <a:pt x="8247" y="74218"/>
                  </a:lnTo>
                  <a:lnTo>
                    <a:pt x="8247" y="74218"/>
                  </a:lnTo>
                  <a:lnTo>
                    <a:pt x="0" y="156684"/>
                  </a:lnTo>
                  <a:lnTo>
                    <a:pt x="0" y="156684"/>
                  </a:lnTo>
                </a:path>
              </a:pathLst>
            </a:custGeom>
            <a:gradFill flip="none" rotWithShape="1">
              <a:gsLst>
                <a:gs pos="1000">
                  <a:schemeClr val="bg1">
                    <a:alpha val="19000"/>
                  </a:schemeClr>
                </a:gs>
                <a:gs pos="100000">
                  <a:schemeClr val="bg1">
                    <a:alpha val="0"/>
                  </a:schemeClr>
                </a:gs>
              </a:gsLst>
              <a:lin ang="18000000" scaled="0"/>
              <a:tileRect/>
            </a:gradFill>
            <a:ln w="9525" cap="flat" cmpd="sng" algn="ctr">
              <a:noFill/>
              <a:prstDash val="solid"/>
              <a:round/>
              <a:headEnd type="none" w="med" len="med"/>
              <a:tailEnd type="none" w="med" len="med"/>
            </a:ln>
            <a:effectLst/>
          </p:spPr>
          <p:txBody>
            <a:bodyPr anchor="ctr"/>
            <a:lstStyle/>
            <a:p>
              <a:pPr>
                <a:defRPr/>
              </a:pPr>
              <a:endParaRPr lang="en-US">
                <a:latin typeface="Arial" charset="0"/>
                <a:cs typeface="Arial" charset="0"/>
              </a:endParaRPr>
            </a:p>
          </p:txBody>
        </p:sp>
      </p:grpSp>
      <p:pic>
        <p:nvPicPr>
          <p:cNvPr id="47" name="Picture 10" descr="ICON_VM_basic_flat_R2_Q408.png"/>
          <p:cNvPicPr>
            <a:picLocks noChangeAspect="1"/>
          </p:cNvPicPr>
          <p:nvPr/>
        </p:nvPicPr>
        <p:blipFill>
          <a:blip r:embed="rId8"/>
          <a:srcRect/>
          <a:stretch>
            <a:fillRect/>
          </a:stretch>
        </p:blipFill>
        <p:spPr bwMode="auto">
          <a:xfrm>
            <a:off x="7009291" y="1345229"/>
            <a:ext cx="252412" cy="211138"/>
          </a:xfrm>
          <a:prstGeom prst="rect">
            <a:avLst/>
          </a:prstGeom>
          <a:noFill/>
          <a:ln w="9525">
            <a:noFill/>
            <a:miter lim="800000"/>
            <a:headEnd/>
            <a:tailEnd/>
          </a:ln>
        </p:spPr>
      </p:pic>
      <p:pic>
        <p:nvPicPr>
          <p:cNvPr id="48" name="Picture 10" descr="ICON_VM_basic_flat_R2_Q408.png"/>
          <p:cNvPicPr>
            <a:picLocks noChangeAspect="1"/>
          </p:cNvPicPr>
          <p:nvPr/>
        </p:nvPicPr>
        <p:blipFill>
          <a:blip r:embed="rId8"/>
          <a:srcRect/>
          <a:stretch>
            <a:fillRect/>
          </a:stretch>
        </p:blipFill>
        <p:spPr bwMode="auto">
          <a:xfrm>
            <a:off x="7288691" y="1345229"/>
            <a:ext cx="252412" cy="211138"/>
          </a:xfrm>
          <a:prstGeom prst="rect">
            <a:avLst/>
          </a:prstGeom>
          <a:noFill/>
          <a:ln w="9525">
            <a:noFill/>
            <a:miter lim="800000"/>
            <a:headEnd/>
            <a:tailEnd/>
          </a:ln>
        </p:spPr>
      </p:pic>
      <p:pic>
        <p:nvPicPr>
          <p:cNvPr id="49" name="Picture 10" descr="ICON_VM_basic_flat_R2_Q408.png"/>
          <p:cNvPicPr>
            <a:picLocks noChangeAspect="1"/>
          </p:cNvPicPr>
          <p:nvPr/>
        </p:nvPicPr>
        <p:blipFill>
          <a:blip r:embed="rId8"/>
          <a:srcRect/>
          <a:stretch>
            <a:fillRect/>
          </a:stretch>
        </p:blipFill>
        <p:spPr bwMode="auto">
          <a:xfrm>
            <a:off x="7560153" y="1345229"/>
            <a:ext cx="252413" cy="211138"/>
          </a:xfrm>
          <a:prstGeom prst="rect">
            <a:avLst/>
          </a:prstGeom>
          <a:noFill/>
          <a:ln w="9525">
            <a:noFill/>
            <a:miter lim="800000"/>
            <a:headEnd/>
            <a:tailEnd/>
          </a:ln>
        </p:spPr>
      </p:pic>
      <p:pic>
        <p:nvPicPr>
          <p:cNvPr id="50" name="Picture 4" descr="ICON_VirtTriangle_flat_Q408.png"/>
          <p:cNvPicPr>
            <a:picLocks noChangeAspect="1"/>
          </p:cNvPicPr>
          <p:nvPr/>
        </p:nvPicPr>
        <p:blipFill>
          <a:blip r:embed="rId6"/>
          <a:srcRect/>
          <a:stretch>
            <a:fillRect/>
          </a:stretch>
        </p:blipFill>
        <p:spPr bwMode="auto">
          <a:xfrm>
            <a:off x="7876066" y="1675429"/>
            <a:ext cx="768350" cy="153988"/>
          </a:xfrm>
          <a:prstGeom prst="rect">
            <a:avLst/>
          </a:prstGeom>
          <a:noFill/>
          <a:ln w="9525">
            <a:noFill/>
            <a:miter lim="800000"/>
            <a:headEnd/>
            <a:tailEnd/>
          </a:ln>
        </p:spPr>
      </p:pic>
      <p:pic>
        <p:nvPicPr>
          <p:cNvPr id="51" name="Picture 16" descr="ICON_Server_flat_Q408.png"/>
          <p:cNvPicPr>
            <a:picLocks noChangeAspect="1"/>
          </p:cNvPicPr>
          <p:nvPr/>
        </p:nvPicPr>
        <p:blipFill>
          <a:blip r:embed="rId7"/>
          <a:srcRect/>
          <a:stretch>
            <a:fillRect/>
          </a:stretch>
        </p:blipFill>
        <p:spPr bwMode="auto">
          <a:xfrm>
            <a:off x="8166578" y="1757979"/>
            <a:ext cx="203200" cy="311150"/>
          </a:xfrm>
          <a:prstGeom prst="rect">
            <a:avLst/>
          </a:prstGeom>
          <a:noFill/>
          <a:ln w="9525">
            <a:noFill/>
            <a:miter lim="800000"/>
            <a:headEnd/>
            <a:tailEnd/>
          </a:ln>
        </p:spPr>
      </p:pic>
      <p:grpSp>
        <p:nvGrpSpPr>
          <p:cNvPr id="52" name="Group 19"/>
          <p:cNvGrpSpPr>
            <a:grpSpLocks/>
          </p:cNvGrpSpPr>
          <p:nvPr/>
        </p:nvGrpSpPr>
        <p:grpSpPr bwMode="auto">
          <a:xfrm>
            <a:off x="7885591" y="1557954"/>
            <a:ext cx="793750" cy="103188"/>
            <a:chOff x="7086600" y="685800"/>
            <a:chExt cx="1600200" cy="849341"/>
          </a:xfrm>
        </p:grpSpPr>
        <p:sp>
          <p:nvSpPr>
            <p:cNvPr id="53" name="Rounded Rectangle 52"/>
            <p:cNvSpPr/>
            <p:nvPr/>
          </p:nvSpPr>
          <p:spPr bwMode="auto">
            <a:xfrm>
              <a:off x="7086600" y="870443"/>
              <a:ext cx="1600200" cy="664698"/>
            </a:xfrm>
            <a:prstGeom prst="roundRect">
              <a:avLst/>
            </a:prstGeom>
            <a:gradFill>
              <a:gsLst>
                <a:gs pos="0">
                  <a:srgbClr val="2F97D9"/>
                </a:gs>
                <a:gs pos="100000">
                  <a:srgbClr val="8FD1F0"/>
                </a:gs>
              </a:gsLst>
            </a:gradFill>
            <a:ln w="12700">
              <a:solidFill>
                <a:srgbClr val="39A5E5"/>
              </a:solidFill>
              <a:headEnd type="none" w="med" len="med"/>
              <a:tailEnd type="none" w="med" len="med"/>
            </a:ln>
            <a:effectLst/>
            <a:scene3d>
              <a:camera prst="orthographicFront"/>
              <a:lightRig rig="threePt" dir="t"/>
            </a:scene3d>
            <a:sp3d>
              <a:bevelT w="25400" h="6350"/>
            </a:sp3d>
          </p:spPr>
          <p:style>
            <a:lnRef idx="1">
              <a:schemeClr val="accent4"/>
            </a:lnRef>
            <a:fillRef idx="3">
              <a:schemeClr val="accent4"/>
            </a:fillRef>
            <a:effectRef idx="2">
              <a:schemeClr val="accent4"/>
            </a:effectRef>
            <a:fontRef idx="minor">
              <a:schemeClr val="lt1"/>
            </a:fontRef>
          </p:style>
          <p:txBody>
            <a:bodyPr anchor="ctr"/>
            <a:lstStyle/>
            <a:p>
              <a:pPr>
                <a:defRPr/>
              </a:pPr>
              <a:endParaRPr lang="en-US" sz="1800" dirty="0">
                <a:solidFill>
                  <a:srgbClr val="FFFFFF"/>
                </a:solidFill>
              </a:endParaRPr>
            </a:p>
          </p:txBody>
        </p:sp>
        <p:sp>
          <p:nvSpPr>
            <p:cNvPr id="54" name="Freeform 53"/>
            <p:cNvSpPr/>
            <p:nvPr/>
          </p:nvSpPr>
          <p:spPr bwMode="auto">
            <a:xfrm>
              <a:off x="7086600" y="685800"/>
              <a:ext cx="1583448" cy="387586"/>
            </a:xfrm>
            <a:custGeom>
              <a:avLst/>
              <a:gdLst>
                <a:gd name="connsiteX0" fmla="*/ 1583448 w 1583448"/>
                <a:gd name="connsiteY0" fmla="*/ 387586 h 387586"/>
                <a:gd name="connsiteX1" fmla="*/ 1583448 w 1583448"/>
                <a:gd name="connsiteY1" fmla="*/ 140191 h 387586"/>
                <a:gd name="connsiteX2" fmla="*/ 1575200 w 1583448"/>
                <a:gd name="connsiteY2" fmla="*/ 82465 h 387586"/>
                <a:gd name="connsiteX3" fmla="*/ 1575200 w 1583448"/>
                <a:gd name="connsiteY3" fmla="*/ 82465 h 387586"/>
                <a:gd name="connsiteX4" fmla="*/ 1525718 w 1583448"/>
                <a:gd name="connsiteY4" fmla="*/ 8246 h 387586"/>
                <a:gd name="connsiteX5" fmla="*/ 1467988 w 1583448"/>
                <a:gd name="connsiteY5" fmla="*/ 0 h 387586"/>
                <a:gd name="connsiteX6" fmla="*/ 115459 w 1583448"/>
                <a:gd name="connsiteY6" fmla="*/ 0 h 387586"/>
                <a:gd name="connsiteX7" fmla="*/ 57729 w 1583448"/>
                <a:gd name="connsiteY7" fmla="*/ 16493 h 387586"/>
                <a:gd name="connsiteX8" fmla="*/ 57729 w 1583448"/>
                <a:gd name="connsiteY8" fmla="*/ 16493 h 387586"/>
                <a:gd name="connsiteX9" fmla="*/ 8247 w 1583448"/>
                <a:gd name="connsiteY9" fmla="*/ 74218 h 387586"/>
                <a:gd name="connsiteX10" fmla="*/ 8247 w 1583448"/>
                <a:gd name="connsiteY10" fmla="*/ 74218 h 387586"/>
                <a:gd name="connsiteX11" fmla="*/ 0 w 1583448"/>
                <a:gd name="connsiteY11" fmla="*/ 156684 h 387586"/>
                <a:gd name="connsiteX12" fmla="*/ 0 w 1583448"/>
                <a:gd name="connsiteY12" fmla="*/ 156684 h 38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83448" h="387586">
                  <a:moveTo>
                    <a:pt x="1583448" y="387586"/>
                  </a:moveTo>
                  <a:lnTo>
                    <a:pt x="1583448" y="140191"/>
                  </a:lnTo>
                  <a:lnTo>
                    <a:pt x="1575200" y="82465"/>
                  </a:lnTo>
                  <a:lnTo>
                    <a:pt x="1575200" y="82465"/>
                  </a:lnTo>
                  <a:lnTo>
                    <a:pt x="1525718" y="8246"/>
                  </a:lnTo>
                  <a:lnTo>
                    <a:pt x="1467988" y="0"/>
                  </a:lnTo>
                  <a:lnTo>
                    <a:pt x="115459" y="0"/>
                  </a:lnTo>
                  <a:lnTo>
                    <a:pt x="57729" y="16493"/>
                  </a:lnTo>
                  <a:lnTo>
                    <a:pt x="57729" y="16493"/>
                  </a:lnTo>
                  <a:lnTo>
                    <a:pt x="8247" y="74218"/>
                  </a:lnTo>
                  <a:lnTo>
                    <a:pt x="8247" y="74218"/>
                  </a:lnTo>
                  <a:lnTo>
                    <a:pt x="0" y="156684"/>
                  </a:lnTo>
                  <a:lnTo>
                    <a:pt x="0" y="156684"/>
                  </a:lnTo>
                </a:path>
              </a:pathLst>
            </a:custGeom>
            <a:gradFill flip="none" rotWithShape="1">
              <a:gsLst>
                <a:gs pos="1000">
                  <a:schemeClr val="bg1">
                    <a:alpha val="19000"/>
                  </a:schemeClr>
                </a:gs>
                <a:gs pos="100000">
                  <a:schemeClr val="bg1">
                    <a:alpha val="0"/>
                  </a:schemeClr>
                </a:gs>
              </a:gsLst>
              <a:lin ang="18000000" scaled="0"/>
              <a:tileRect/>
            </a:gradFill>
            <a:ln w="9525" cap="flat" cmpd="sng" algn="ctr">
              <a:noFill/>
              <a:prstDash val="solid"/>
              <a:round/>
              <a:headEnd type="none" w="med" len="med"/>
              <a:tailEnd type="none" w="med" len="med"/>
            </a:ln>
            <a:effectLst/>
          </p:spPr>
          <p:txBody>
            <a:bodyPr anchor="ctr"/>
            <a:lstStyle/>
            <a:p>
              <a:pPr>
                <a:defRPr/>
              </a:pPr>
              <a:endParaRPr lang="en-US">
                <a:latin typeface="Arial" charset="0"/>
                <a:cs typeface="Arial" charset="0"/>
              </a:endParaRPr>
            </a:p>
          </p:txBody>
        </p:sp>
      </p:grpSp>
      <p:pic>
        <p:nvPicPr>
          <p:cNvPr id="55" name="Picture 10" descr="ICON_VM_basic_flat_R2_Q408.png"/>
          <p:cNvPicPr>
            <a:picLocks noChangeAspect="1"/>
          </p:cNvPicPr>
          <p:nvPr/>
        </p:nvPicPr>
        <p:blipFill>
          <a:blip r:embed="rId8"/>
          <a:srcRect/>
          <a:stretch>
            <a:fillRect/>
          </a:stretch>
        </p:blipFill>
        <p:spPr bwMode="auto">
          <a:xfrm>
            <a:off x="8155466" y="1345229"/>
            <a:ext cx="252412" cy="211138"/>
          </a:xfrm>
          <a:prstGeom prst="rect">
            <a:avLst/>
          </a:prstGeom>
          <a:noFill/>
          <a:ln w="9525">
            <a:noFill/>
            <a:miter lim="800000"/>
            <a:headEnd/>
            <a:tailEnd/>
          </a:ln>
        </p:spPr>
      </p:pic>
      <p:pic>
        <p:nvPicPr>
          <p:cNvPr id="56" name="Picture 10" descr="ICON_VM_basic_flat_R2_Q408.png"/>
          <p:cNvPicPr>
            <a:picLocks noChangeAspect="1"/>
          </p:cNvPicPr>
          <p:nvPr/>
        </p:nvPicPr>
        <p:blipFill>
          <a:blip r:embed="rId8"/>
          <a:srcRect/>
          <a:stretch>
            <a:fillRect/>
          </a:stretch>
        </p:blipFill>
        <p:spPr bwMode="auto">
          <a:xfrm>
            <a:off x="8426928" y="1345229"/>
            <a:ext cx="252413" cy="211138"/>
          </a:xfrm>
          <a:prstGeom prst="rect">
            <a:avLst/>
          </a:prstGeom>
          <a:noFill/>
          <a:ln w="9525">
            <a:noFill/>
            <a:miter lim="800000"/>
            <a:headEnd/>
            <a:tailEnd/>
          </a:ln>
        </p:spPr>
      </p:pic>
      <p:grpSp>
        <p:nvGrpSpPr>
          <p:cNvPr id="57" name="Group 60"/>
          <p:cNvGrpSpPr>
            <a:grpSpLocks/>
          </p:cNvGrpSpPr>
          <p:nvPr/>
        </p:nvGrpSpPr>
        <p:grpSpPr bwMode="auto">
          <a:xfrm>
            <a:off x="4891177" y="3031154"/>
            <a:ext cx="1262366" cy="1150938"/>
            <a:chOff x="1604948" y="3044597"/>
            <a:chExt cx="1193551" cy="998827"/>
          </a:xfrm>
        </p:grpSpPr>
        <p:sp>
          <p:nvSpPr>
            <p:cNvPr id="58" name="Rectangle 57"/>
            <p:cNvSpPr/>
            <p:nvPr/>
          </p:nvSpPr>
          <p:spPr bwMode="auto">
            <a:xfrm>
              <a:off x="1604948" y="3044597"/>
              <a:ext cx="1193551" cy="998827"/>
            </a:xfrm>
            <a:prstGeom prst="rect">
              <a:avLst/>
            </a:prstGeom>
            <a:solidFill>
              <a:schemeClr val="accent1">
                <a:lumMod val="40000"/>
                <a:lumOff val="60000"/>
              </a:schemeClr>
            </a:solidFill>
            <a:ln w="6350" cap="flat" cmpd="sng" algn="ctr">
              <a:noFill/>
              <a:prstDash val="solid"/>
              <a:round/>
              <a:headEnd type="none" w="med" len="med"/>
              <a:tailEnd type="none" w="med" len="med"/>
            </a:ln>
            <a:effectLst/>
          </p:spPr>
          <p:txBody>
            <a:bodyPr anchor="ctr"/>
            <a:lstStyle/>
            <a:p>
              <a:pPr algn="ctr">
                <a:defRPr/>
              </a:pPr>
              <a:endParaRPr lang="en-US" b="1">
                <a:solidFill>
                  <a:schemeClr val="tx1"/>
                </a:solidFill>
                <a:latin typeface="Arial" charset="0"/>
                <a:cs typeface="Arial" charset="0"/>
              </a:endParaRPr>
            </a:p>
          </p:txBody>
        </p:sp>
        <p:sp>
          <p:nvSpPr>
            <p:cNvPr id="59" name="Rectangle 62"/>
            <p:cNvSpPr>
              <a:spLocks noChangeArrowheads="1"/>
            </p:cNvSpPr>
            <p:nvPr/>
          </p:nvSpPr>
          <p:spPr bwMode="auto">
            <a:xfrm>
              <a:off x="1662525" y="3131310"/>
              <a:ext cx="1056885" cy="827952"/>
            </a:xfrm>
            <a:prstGeom prst="rect">
              <a:avLst/>
            </a:prstGeom>
            <a:solidFill>
              <a:schemeClr val="bg1"/>
            </a:solidFill>
            <a:ln w="6350" algn="ctr">
              <a:solidFill>
                <a:schemeClr val="tx1"/>
              </a:solidFill>
              <a:round/>
              <a:headEnd/>
              <a:tailEnd/>
            </a:ln>
          </p:spPr>
          <p:txBody>
            <a:bodyPr anchor="ctr"/>
            <a:lstStyle/>
            <a:p>
              <a:pPr algn="ctr"/>
              <a:r>
                <a:rPr lang="en-US" sz="1100" b="1" dirty="0" smtClean="0"/>
                <a:t>Provisioning Infrastructure</a:t>
              </a:r>
              <a:endParaRPr lang="en-US" sz="1100" b="1" dirty="0" smtClean="0">
                <a:solidFill>
                  <a:schemeClr val="tx1"/>
                </a:solidFill>
              </a:endParaRPr>
            </a:p>
            <a:p>
              <a:pPr algn="ctr"/>
              <a:r>
                <a:rPr lang="en-US" sz="1100" b="1" dirty="0" err="1" smtClean="0"/>
                <a:t>vCenter</a:t>
              </a:r>
              <a:r>
                <a:rPr lang="en-US" sz="1100" b="1" dirty="0" smtClean="0"/>
                <a:t>, AD, </a:t>
              </a:r>
              <a:r>
                <a:rPr lang="en-US" sz="1100" b="1" dirty="0" err="1" smtClean="0"/>
                <a:t>vCloud</a:t>
              </a:r>
              <a:r>
                <a:rPr lang="en-US" sz="1100" b="1" dirty="0" smtClean="0"/>
                <a:t> and AWS</a:t>
              </a:r>
              <a:endParaRPr lang="en-US" sz="1100" b="1" dirty="0">
                <a:solidFill>
                  <a:schemeClr val="tx1"/>
                </a:solidFill>
              </a:endParaRPr>
            </a:p>
          </p:txBody>
        </p:sp>
      </p:grpSp>
      <p:pic>
        <p:nvPicPr>
          <p:cNvPr id="60" name="Picture 4" descr="ICON_VirtTriangle_flat_Q408.png"/>
          <p:cNvPicPr>
            <a:picLocks noChangeAspect="1"/>
          </p:cNvPicPr>
          <p:nvPr/>
        </p:nvPicPr>
        <p:blipFill>
          <a:blip r:embed="rId6"/>
          <a:srcRect/>
          <a:stretch>
            <a:fillRect/>
          </a:stretch>
        </p:blipFill>
        <p:spPr bwMode="auto">
          <a:xfrm>
            <a:off x="7868128" y="3191492"/>
            <a:ext cx="766763" cy="153987"/>
          </a:xfrm>
          <a:prstGeom prst="rect">
            <a:avLst/>
          </a:prstGeom>
          <a:noFill/>
          <a:ln w="9525">
            <a:noFill/>
            <a:miter lim="800000"/>
            <a:headEnd/>
            <a:tailEnd/>
          </a:ln>
        </p:spPr>
      </p:pic>
      <p:pic>
        <p:nvPicPr>
          <p:cNvPr id="61" name="Picture 16" descr="ICON_Server_flat_Q408.png"/>
          <p:cNvPicPr>
            <a:picLocks noChangeAspect="1"/>
          </p:cNvPicPr>
          <p:nvPr/>
        </p:nvPicPr>
        <p:blipFill>
          <a:blip r:embed="rId7"/>
          <a:srcRect/>
          <a:stretch>
            <a:fillRect/>
          </a:stretch>
        </p:blipFill>
        <p:spPr bwMode="auto">
          <a:xfrm>
            <a:off x="8158641" y="3274042"/>
            <a:ext cx="201612" cy="311150"/>
          </a:xfrm>
          <a:prstGeom prst="rect">
            <a:avLst/>
          </a:prstGeom>
          <a:noFill/>
          <a:ln w="9525">
            <a:noFill/>
            <a:miter lim="800000"/>
            <a:headEnd/>
            <a:tailEnd/>
          </a:ln>
        </p:spPr>
      </p:pic>
      <p:grpSp>
        <p:nvGrpSpPr>
          <p:cNvPr id="62" name="Group 19"/>
          <p:cNvGrpSpPr>
            <a:grpSpLocks/>
          </p:cNvGrpSpPr>
          <p:nvPr/>
        </p:nvGrpSpPr>
        <p:grpSpPr bwMode="auto">
          <a:xfrm>
            <a:off x="7876066" y="3075604"/>
            <a:ext cx="795337" cy="101600"/>
            <a:chOff x="7086600" y="685800"/>
            <a:chExt cx="1600200" cy="849341"/>
          </a:xfrm>
        </p:grpSpPr>
        <p:sp>
          <p:nvSpPr>
            <p:cNvPr id="63" name="Rounded Rectangle 62"/>
            <p:cNvSpPr/>
            <p:nvPr/>
          </p:nvSpPr>
          <p:spPr bwMode="auto">
            <a:xfrm>
              <a:off x="7086600" y="870443"/>
              <a:ext cx="1600200" cy="664698"/>
            </a:xfrm>
            <a:prstGeom prst="roundRect">
              <a:avLst/>
            </a:prstGeom>
            <a:gradFill>
              <a:gsLst>
                <a:gs pos="0">
                  <a:srgbClr val="2F97D9"/>
                </a:gs>
                <a:gs pos="100000">
                  <a:srgbClr val="8FD1F0"/>
                </a:gs>
              </a:gsLst>
            </a:gradFill>
            <a:ln w="12700">
              <a:solidFill>
                <a:srgbClr val="39A5E5"/>
              </a:solidFill>
              <a:headEnd type="none" w="med" len="med"/>
              <a:tailEnd type="none" w="med" len="med"/>
            </a:ln>
            <a:effectLst/>
            <a:scene3d>
              <a:camera prst="orthographicFront"/>
              <a:lightRig rig="threePt" dir="t"/>
            </a:scene3d>
            <a:sp3d>
              <a:bevelT w="25400" h="6350"/>
            </a:sp3d>
          </p:spPr>
          <p:style>
            <a:lnRef idx="1">
              <a:schemeClr val="accent4"/>
            </a:lnRef>
            <a:fillRef idx="3">
              <a:schemeClr val="accent4"/>
            </a:fillRef>
            <a:effectRef idx="2">
              <a:schemeClr val="accent4"/>
            </a:effectRef>
            <a:fontRef idx="minor">
              <a:schemeClr val="lt1"/>
            </a:fontRef>
          </p:style>
          <p:txBody>
            <a:bodyPr anchor="ctr"/>
            <a:lstStyle/>
            <a:p>
              <a:pPr>
                <a:defRPr/>
              </a:pPr>
              <a:endParaRPr lang="en-US" sz="1800" dirty="0">
                <a:solidFill>
                  <a:srgbClr val="FFFFFF"/>
                </a:solidFill>
              </a:endParaRPr>
            </a:p>
          </p:txBody>
        </p:sp>
        <p:sp>
          <p:nvSpPr>
            <p:cNvPr id="64" name="Freeform 63"/>
            <p:cNvSpPr/>
            <p:nvPr/>
          </p:nvSpPr>
          <p:spPr bwMode="auto">
            <a:xfrm>
              <a:off x="7086600" y="685800"/>
              <a:ext cx="1583448" cy="387586"/>
            </a:xfrm>
            <a:custGeom>
              <a:avLst/>
              <a:gdLst>
                <a:gd name="connsiteX0" fmla="*/ 1583448 w 1583448"/>
                <a:gd name="connsiteY0" fmla="*/ 387586 h 387586"/>
                <a:gd name="connsiteX1" fmla="*/ 1583448 w 1583448"/>
                <a:gd name="connsiteY1" fmla="*/ 140191 h 387586"/>
                <a:gd name="connsiteX2" fmla="*/ 1575200 w 1583448"/>
                <a:gd name="connsiteY2" fmla="*/ 82465 h 387586"/>
                <a:gd name="connsiteX3" fmla="*/ 1575200 w 1583448"/>
                <a:gd name="connsiteY3" fmla="*/ 82465 h 387586"/>
                <a:gd name="connsiteX4" fmla="*/ 1525718 w 1583448"/>
                <a:gd name="connsiteY4" fmla="*/ 8246 h 387586"/>
                <a:gd name="connsiteX5" fmla="*/ 1467988 w 1583448"/>
                <a:gd name="connsiteY5" fmla="*/ 0 h 387586"/>
                <a:gd name="connsiteX6" fmla="*/ 115459 w 1583448"/>
                <a:gd name="connsiteY6" fmla="*/ 0 h 387586"/>
                <a:gd name="connsiteX7" fmla="*/ 57729 w 1583448"/>
                <a:gd name="connsiteY7" fmla="*/ 16493 h 387586"/>
                <a:gd name="connsiteX8" fmla="*/ 57729 w 1583448"/>
                <a:gd name="connsiteY8" fmla="*/ 16493 h 387586"/>
                <a:gd name="connsiteX9" fmla="*/ 8247 w 1583448"/>
                <a:gd name="connsiteY9" fmla="*/ 74218 h 387586"/>
                <a:gd name="connsiteX10" fmla="*/ 8247 w 1583448"/>
                <a:gd name="connsiteY10" fmla="*/ 74218 h 387586"/>
                <a:gd name="connsiteX11" fmla="*/ 0 w 1583448"/>
                <a:gd name="connsiteY11" fmla="*/ 156684 h 387586"/>
                <a:gd name="connsiteX12" fmla="*/ 0 w 1583448"/>
                <a:gd name="connsiteY12" fmla="*/ 156684 h 38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83448" h="387586">
                  <a:moveTo>
                    <a:pt x="1583448" y="387586"/>
                  </a:moveTo>
                  <a:lnTo>
                    <a:pt x="1583448" y="140191"/>
                  </a:lnTo>
                  <a:lnTo>
                    <a:pt x="1575200" y="82465"/>
                  </a:lnTo>
                  <a:lnTo>
                    <a:pt x="1575200" y="82465"/>
                  </a:lnTo>
                  <a:lnTo>
                    <a:pt x="1525718" y="8246"/>
                  </a:lnTo>
                  <a:lnTo>
                    <a:pt x="1467988" y="0"/>
                  </a:lnTo>
                  <a:lnTo>
                    <a:pt x="115459" y="0"/>
                  </a:lnTo>
                  <a:lnTo>
                    <a:pt x="57729" y="16493"/>
                  </a:lnTo>
                  <a:lnTo>
                    <a:pt x="57729" y="16493"/>
                  </a:lnTo>
                  <a:lnTo>
                    <a:pt x="8247" y="74218"/>
                  </a:lnTo>
                  <a:lnTo>
                    <a:pt x="8247" y="74218"/>
                  </a:lnTo>
                  <a:lnTo>
                    <a:pt x="0" y="156684"/>
                  </a:lnTo>
                  <a:lnTo>
                    <a:pt x="0" y="156684"/>
                  </a:lnTo>
                </a:path>
              </a:pathLst>
            </a:custGeom>
            <a:gradFill flip="none" rotWithShape="1">
              <a:gsLst>
                <a:gs pos="1000">
                  <a:schemeClr val="bg1">
                    <a:alpha val="19000"/>
                  </a:schemeClr>
                </a:gs>
                <a:gs pos="100000">
                  <a:schemeClr val="bg1">
                    <a:alpha val="0"/>
                  </a:schemeClr>
                </a:gs>
              </a:gsLst>
              <a:lin ang="18000000" scaled="0"/>
              <a:tileRect/>
            </a:gradFill>
            <a:ln w="9525" cap="flat" cmpd="sng" algn="ctr">
              <a:noFill/>
              <a:prstDash val="solid"/>
              <a:round/>
              <a:headEnd type="none" w="med" len="med"/>
              <a:tailEnd type="none" w="med" len="med"/>
            </a:ln>
            <a:effectLst/>
          </p:spPr>
          <p:txBody>
            <a:bodyPr anchor="ctr"/>
            <a:lstStyle/>
            <a:p>
              <a:pPr>
                <a:defRPr/>
              </a:pPr>
              <a:endParaRPr lang="en-US">
                <a:latin typeface="Arial" charset="0"/>
                <a:cs typeface="Arial" charset="0"/>
              </a:endParaRPr>
            </a:p>
          </p:txBody>
        </p:sp>
      </p:grpSp>
      <p:pic>
        <p:nvPicPr>
          <p:cNvPr id="65" name="Picture 10" descr="ICON_VM_basic_flat_R2_Q408.png"/>
          <p:cNvPicPr>
            <a:picLocks noChangeAspect="1"/>
          </p:cNvPicPr>
          <p:nvPr/>
        </p:nvPicPr>
        <p:blipFill>
          <a:blip r:embed="rId8"/>
          <a:srcRect/>
          <a:stretch>
            <a:fillRect/>
          </a:stretch>
        </p:blipFill>
        <p:spPr bwMode="auto">
          <a:xfrm>
            <a:off x="8147528" y="2862879"/>
            <a:ext cx="252413" cy="209550"/>
          </a:xfrm>
          <a:prstGeom prst="rect">
            <a:avLst/>
          </a:prstGeom>
          <a:noFill/>
          <a:ln w="9525">
            <a:noFill/>
            <a:miter lim="800000"/>
            <a:headEnd/>
            <a:tailEnd/>
          </a:ln>
        </p:spPr>
      </p:pic>
      <p:pic>
        <p:nvPicPr>
          <p:cNvPr id="66" name="Picture 10" descr="ICON_VM_basic_flat_R2_Q408.png"/>
          <p:cNvPicPr>
            <a:picLocks noChangeAspect="1"/>
          </p:cNvPicPr>
          <p:nvPr/>
        </p:nvPicPr>
        <p:blipFill>
          <a:blip r:embed="rId8"/>
          <a:srcRect/>
          <a:stretch>
            <a:fillRect/>
          </a:stretch>
        </p:blipFill>
        <p:spPr bwMode="auto">
          <a:xfrm>
            <a:off x="8418991" y="2862879"/>
            <a:ext cx="252412" cy="209550"/>
          </a:xfrm>
          <a:prstGeom prst="rect">
            <a:avLst/>
          </a:prstGeom>
          <a:noFill/>
          <a:ln w="9525">
            <a:noFill/>
            <a:miter lim="800000"/>
            <a:headEnd/>
            <a:tailEnd/>
          </a:ln>
        </p:spPr>
      </p:pic>
      <p:grpSp>
        <p:nvGrpSpPr>
          <p:cNvPr id="67" name="Group 179"/>
          <p:cNvGrpSpPr>
            <a:grpSpLocks/>
          </p:cNvGrpSpPr>
          <p:nvPr/>
        </p:nvGrpSpPr>
        <p:grpSpPr bwMode="auto">
          <a:xfrm>
            <a:off x="5224941" y="1840529"/>
            <a:ext cx="252412" cy="211138"/>
            <a:chOff x="1478520" y="2211478"/>
            <a:chExt cx="252887" cy="210101"/>
          </a:xfrm>
        </p:grpSpPr>
        <p:sp>
          <p:nvSpPr>
            <p:cNvPr id="68" name="Rounded Rectangle 83"/>
            <p:cNvSpPr>
              <a:spLocks noChangeArrowheads="1"/>
            </p:cNvSpPr>
            <p:nvPr/>
          </p:nvSpPr>
          <p:spPr bwMode="auto">
            <a:xfrm>
              <a:off x="1478520" y="2211478"/>
              <a:ext cx="252887" cy="210101"/>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69" name="Picture 37" descr="agent_high.png"/>
            <p:cNvPicPr>
              <a:picLocks noChangeAspect="1"/>
            </p:cNvPicPr>
            <p:nvPr/>
          </p:nvPicPr>
          <p:blipFill>
            <a:blip r:embed="rId5"/>
            <a:srcRect/>
            <a:stretch>
              <a:fillRect/>
            </a:stretch>
          </p:blipFill>
          <p:spPr bwMode="auto">
            <a:xfrm>
              <a:off x="1514461" y="2228737"/>
              <a:ext cx="181004" cy="175584"/>
            </a:xfrm>
            <a:prstGeom prst="rect">
              <a:avLst/>
            </a:prstGeom>
            <a:noFill/>
            <a:ln w="9525">
              <a:noFill/>
              <a:miter lim="800000"/>
              <a:headEnd/>
              <a:tailEnd/>
            </a:ln>
          </p:spPr>
        </p:pic>
      </p:grpSp>
      <p:grpSp>
        <p:nvGrpSpPr>
          <p:cNvPr id="70" name="Group 180"/>
          <p:cNvGrpSpPr>
            <a:grpSpLocks/>
          </p:cNvGrpSpPr>
          <p:nvPr/>
        </p:nvGrpSpPr>
        <p:grpSpPr bwMode="auto">
          <a:xfrm>
            <a:off x="5224941" y="1843704"/>
            <a:ext cx="252412" cy="209550"/>
            <a:chOff x="1478520" y="2211478"/>
            <a:chExt cx="252887" cy="210101"/>
          </a:xfrm>
        </p:grpSpPr>
        <p:sp>
          <p:nvSpPr>
            <p:cNvPr id="71" name="Rounded Rectangle 83"/>
            <p:cNvSpPr>
              <a:spLocks noChangeArrowheads="1"/>
            </p:cNvSpPr>
            <p:nvPr/>
          </p:nvSpPr>
          <p:spPr bwMode="auto">
            <a:xfrm>
              <a:off x="1478520" y="2211478"/>
              <a:ext cx="252887" cy="210101"/>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72" name="Picture 37" descr="agent_high.png"/>
            <p:cNvPicPr>
              <a:picLocks noChangeAspect="1"/>
            </p:cNvPicPr>
            <p:nvPr/>
          </p:nvPicPr>
          <p:blipFill>
            <a:blip r:embed="rId5"/>
            <a:srcRect/>
            <a:stretch>
              <a:fillRect/>
            </a:stretch>
          </p:blipFill>
          <p:spPr bwMode="auto">
            <a:xfrm>
              <a:off x="1514461" y="2228737"/>
              <a:ext cx="181004" cy="175584"/>
            </a:xfrm>
            <a:prstGeom prst="rect">
              <a:avLst/>
            </a:prstGeom>
            <a:noFill/>
            <a:ln w="9525">
              <a:noFill/>
              <a:miter lim="800000"/>
              <a:headEnd/>
              <a:tailEnd/>
            </a:ln>
          </p:spPr>
        </p:pic>
      </p:grpSp>
      <p:grpSp>
        <p:nvGrpSpPr>
          <p:cNvPr id="73" name="Group 183"/>
          <p:cNvGrpSpPr>
            <a:grpSpLocks/>
          </p:cNvGrpSpPr>
          <p:nvPr/>
        </p:nvGrpSpPr>
        <p:grpSpPr bwMode="auto">
          <a:xfrm>
            <a:off x="5226528" y="1845292"/>
            <a:ext cx="252413" cy="209550"/>
            <a:chOff x="1478520" y="2211478"/>
            <a:chExt cx="252887" cy="210101"/>
          </a:xfrm>
        </p:grpSpPr>
        <p:sp>
          <p:nvSpPr>
            <p:cNvPr id="74" name="Rounded Rectangle 83"/>
            <p:cNvSpPr>
              <a:spLocks noChangeArrowheads="1"/>
            </p:cNvSpPr>
            <p:nvPr/>
          </p:nvSpPr>
          <p:spPr bwMode="auto">
            <a:xfrm>
              <a:off x="1478520" y="2211478"/>
              <a:ext cx="252887" cy="210101"/>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75" name="Picture 37" descr="agent_high.png"/>
            <p:cNvPicPr>
              <a:picLocks noChangeAspect="1"/>
            </p:cNvPicPr>
            <p:nvPr/>
          </p:nvPicPr>
          <p:blipFill>
            <a:blip r:embed="rId5"/>
            <a:srcRect/>
            <a:stretch>
              <a:fillRect/>
            </a:stretch>
          </p:blipFill>
          <p:spPr bwMode="auto">
            <a:xfrm>
              <a:off x="1514461" y="2228737"/>
              <a:ext cx="181004" cy="175584"/>
            </a:xfrm>
            <a:prstGeom prst="rect">
              <a:avLst/>
            </a:prstGeom>
            <a:noFill/>
            <a:ln w="9525">
              <a:noFill/>
              <a:miter lim="800000"/>
              <a:headEnd/>
              <a:tailEnd/>
            </a:ln>
          </p:spPr>
        </p:pic>
      </p:grpSp>
      <p:grpSp>
        <p:nvGrpSpPr>
          <p:cNvPr id="76" name="Group 186"/>
          <p:cNvGrpSpPr>
            <a:grpSpLocks/>
          </p:cNvGrpSpPr>
          <p:nvPr/>
        </p:nvGrpSpPr>
        <p:grpSpPr bwMode="auto">
          <a:xfrm>
            <a:off x="5226528" y="1842117"/>
            <a:ext cx="252413" cy="209550"/>
            <a:chOff x="1478520" y="2211478"/>
            <a:chExt cx="252887" cy="210101"/>
          </a:xfrm>
        </p:grpSpPr>
        <p:sp>
          <p:nvSpPr>
            <p:cNvPr id="77" name="Rounded Rectangle 83"/>
            <p:cNvSpPr>
              <a:spLocks noChangeArrowheads="1"/>
            </p:cNvSpPr>
            <p:nvPr/>
          </p:nvSpPr>
          <p:spPr bwMode="auto">
            <a:xfrm>
              <a:off x="1478520" y="2211478"/>
              <a:ext cx="252887" cy="210101"/>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78" name="Picture 37" descr="agent_high.png"/>
            <p:cNvPicPr>
              <a:picLocks noChangeAspect="1"/>
            </p:cNvPicPr>
            <p:nvPr/>
          </p:nvPicPr>
          <p:blipFill>
            <a:blip r:embed="rId5"/>
            <a:srcRect/>
            <a:stretch>
              <a:fillRect/>
            </a:stretch>
          </p:blipFill>
          <p:spPr bwMode="auto">
            <a:xfrm>
              <a:off x="1514461" y="2228737"/>
              <a:ext cx="181004" cy="175584"/>
            </a:xfrm>
            <a:prstGeom prst="rect">
              <a:avLst/>
            </a:prstGeom>
            <a:noFill/>
            <a:ln w="9525">
              <a:noFill/>
              <a:miter lim="800000"/>
              <a:headEnd/>
              <a:tailEnd/>
            </a:ln>
          </p:spPr>
        </p:pic>
      </p:grpSp>
      <p:grpSp>
        <p:nvGrpSpPr>
          <p:cNvPr id="79" name="Group 189"/>
          <p:cNvGrpSpPr>
            <a:grpSpLocks/>
          </p:cNvGrpSpPr>
          <p:nvPr/>
        </p:nvGrpSpPr>
        <p:grpSpPr bwMode="auto">
          <a:xfrm>
            <a:off x="5224941" y="1843704"/>
            <a:ext cx="252412" cy="209550"/>
            <a:chOff x="1478520" y="2211478"/>
            <a:chExt cx="252887" cy="210101"/>
          </a:xfrm>
        </p:grpSpPr>
        <p:sp>
          <p:nvSpPr>
            <p:cNvPr id="80" name="Rounded Rectangle 83"/>
            <p:cNvSpPr>
              <a:spLocks noChangeArrowheads="1"/>
            </p:cNvSpPr>
            <p:nvPr/>
          </p:nvSpPr>
          <p:spPr bwMode="auto">
            <a:xfrm>
              <a:off x="1478520" y="2211478"/>
              <a:ext cx="252887" cy="210101"/>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81" name="Picture 37" descr="agent_high.png"/>
            <p:cNvPicPr>
              <a:picLocks noChangeAspect="1"/>
            </p:cNvPicPr>
            <p:nvPr/>
          </p:nvPicPr>
          <p:blipFill>
            <a:blip r:embed="rId5"/>
            <a:srcRect/>
            <a:stretch>
              <a:fillRect/>
            </a:stretch>
          </p:blipFill>
          <p:spPr bwMode="auto">
            <a:xfrm>
              <a:off x="1514461" y="2228737"/>
              <a:ext cx="181004" cy="175584"/>
            </a:xfrm>
            <a:prstGeom prst="rect">
              <a:avLst/>
            </a:prstGeom>
            <a:noFill/>
            <a:ln w="9525">
              <a:noFill/>
              <a:miter lim="800000"/>
              <a:headEnd/>
              <a:tailEnd/>
            </a:ln>
          </p:spPr>
        </p:pic>
      </p:grpSp>
      <p:sp>
        <p:nvSpPr>
          <p:cNvPr id="82" name="Rectangle 192"/>
          <p:cNvSpPr>
            <a:spLocks noChangeArrowheads="1"/>
          </p:cNvSpPr>
          <p:nvPr/>
        </p:nvSpPr>
        <p:spPr bwMode="auto">
          <a:xfrm>
            <a:off x="5180491" y="1813542"/>
            <a:ext cx="355600" cy="266700"/>
          </a:xfrm>
          <a:prstGeom prst="rect">
            <a:avLst/>
          </a:prstGeom>
          <a:solidFill>
            <a:schemeClr val="bg1"/>
          </a:solidFill>
          <a:ln w="6350" algn="ctr">
            <a:noFill/>
            <a:round/>
            <a:headEnd/>
            <a:tailEnd/>
          </a:ln>
        </p:spPr>
        <p:txBody>
          <a:bodyPr anchor="ctr"/>
          <a:lstStyle/>
          <a:p>
            <a:pPr algn="ctr"/>
            <a:endParaRPr lang="en-US" b="1">
              <a:solidFill>
                <a:schemeClr val="tx1"/>
              </a:solidFill>
            </a:endParaRPr>
          </a:p>
        </p:txBody>
      </p:sp>
      <p:grpSp>
        <p:nvGrpSpPr>
          <p:cNvPr id="83" name="Group 93"/>
          <p:cNvGrpSpPr>
            <a:grpSpLocks/>
          </p:cNvGrpSpPr>
          <p:nvPr/>
        </p:nvGrpSpPr>
        <p:grpSpPr bwMode="auto">
          <a:xfrm>
            <a:off x="5042378" y="1359517"/>
            <a:ext cx="1023938" cy="692149"/>
            <a:chOff x="1692254" y="1223986"/>
            <a:chExt cx="1023849" cy="692110"/>
          </a:xfrm>
        </p:grpSpPr>
        <p:sp>
          <p:nvSpPr>
            <p:cNvPr id="84" name="TextBox 81"/>
            <p:cNvSpPr txBox="1">
              <a:spLocks noChangeArrowheads="1"/>
            </p:cNvSpPr>
            <p:nvPr/>
          </p:nvSpPr>
          <p:spPr bwMode="auto">
            <a:xfrm>
              <a:off x="1692254" y="1223986"/>
              <a:ext cx="1023849" cy="461666"/>
            </a:xfrm>
            <a:prstGeom prst="rect">
              <a:avLst/>
            </a:prstGeom>
            <a:noFill/>
            <a:ln w="9525">
              <a:noFill/>
              <a:miter lim="800000"/>
              <a:headEnd/>
              <a:tailEnd/>
            </a:ln>
          </p:spPr>
          <p:txBody>
            <a:bodyPr>
              <a:spAutoFit/>
            </a:bodyPr>
            <a:lstStyle/>
            <a:p>
              <a:pPr>
                <a:spcBef>
                  <a:spcPct val="50000"/>
                </a:spcBef>
              </a:pPr>
              <a:r>
                <a:rPr lang="en-US" sz="1200" b="1" dirty="0">
                  <a:solidFill>
                    <a:schemeClr val="tx1"/>
                  </a:solidFill>
                </a:rPr>
                <a:t>Virtual Appliance</a:t>
              </a:r>
            </a:p>
          </p:txBody>
        </p:sp>
        <p:grpSp>
          <p:nvGrpSpPr>
            <p:cNvPr id="85" name="Group 79"/>
            <p:cNvGrpSpPr>
              <a:grpSpLocks/>
            </p:cNvGrpSpPr>
            <p:nvPr/>
          </p:nvGrpSpPr>
          <p:grpSpPr bwMode="auto">
            <a:xfrm>
              <a:off x="1875442" y="1705784"/>
              <a:ext cx="252957" cy="210312"/>
              <a:chOff x="6445209" y="1304779"/>
              <a:chExt cx="252957" cy="210312"/>
            </a:xfrm>
          </p:grpSpPr>
          <p:sp>
            <p:nvSpPr>
              <p:cNvPr id="86" name="Rounded Rectangle 83"/>
              <p:cNvSpPr>
                <a:spLocks noChangeArrowheads="1"/>
              </p:cNvSpPr>
              <p:nvPr/>
            </p:nvSpPr>
            <p:spPr bwMode="auto">
              <a:xfrm>
                <a:off x="6445209" y="1304779"/>
                <a:ext cx="252957" cy="210312"/>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87" name="Picture 37" descr="agent_high.png"/>
              <p:cNvPicPr>
                <a:picLocks noChangeAspect="1"/>
              </p:cNvPicPr>
              <p:nvPr/>
            </p:nvPicPr>
            <p:blipFill>
              <a:blip r:embed="rId5"/>
              <a:srcRect/>
              <a:stretch>
                <a:fillRect/>
              </a:stretch>
            </p:blipFill>
            <p:spPr bwMode="auto">
              <a:xfrm>
                <a:off x="6481160" y="1322055"/>
                <a:ext cx="181054" cy="175760"/>
              </a:xfrm>
              <a:prstGeom prst="rect">
                <a:avLst/>
              </a:prstGeom>
              <a:noFill/>
              <a:ln w="9525">
                <a:noFill/>
                <a:miter lim="800000"/>
                <a:headEnd/>
                <a:tailEnd/>
              </a:ln>
            </p:spPr>
          </p:pic>
        </p:grpSp>
      </p:grpSp>
      <p:pic>
        <p:nvPicPr>
          <p:cNvPr id="88" name="Picture 4"/>
          <p:cNvPicPr>
            <a:picLocks noChangeAspect="1" noChangeArrowheads="1"/>
          </p:cNvPicPr>
          <p:nvPr/>
        </p:nvPicPr>
        <p:blipFill>
          <a:blip r:embed="rId3"/>
          <a:srcRect/>
          <a:stretch>
            <a:fillRect/>
          </a:stretch>
        </p:blipFill>
        <p:spPr bwMode="auto">
          <a:xfrm>
            <a:off x="7255353" y="3061317"/>
            <a:ext cx="342900" cy="523875"/>
          </a:xfrm>
          <a:prstGeom prst="rect">
            <a:avLst/>
          </a:prstGeom>
          <a:noFill/>
          <a:ln w="6350">
            <a:noFill/>
            <a:miter lim="800000"/>
            <a:headEnd/>
            <a:tailEnd/>
          </a:ln>
        </p:spPr>
      </p:pic>
      <p:pic>
        <p:nvPicPr>
          <p:cNvPr id="89" name="Picture 10" descr="ICON_VM_basic_flat_R2_Q408.png"/>
          <p:cNvPicPr>
            <a:picLocks noChangeAspect="1"/>
          </p:cNvPicPr>
          <p:nvPr/>
        </p:nvPicPr>
        <p:blipFill>
          <a:blip r:embed="rId8"/>
          <a:srcRect/>
          <a:stretch>
            <a:fillRect/>
          </a:stretch>
        </p:blipFill>
        <p:spPr bwMode="auto">
          <a:xfrm>
            <a:off x="7874762" y="2862861"/>
            <a:ext cx="252413" cy="209550"/>
          </a:xfrm>
          <a:prstGeom prst="rect">
            <a:avLst/>
          </a:prstGeom>
          <a:noFill/>
          <a:ln w="9525">
            <a:noFill/>
            <a:miter lim="800000"/>
            <a:headEnd/>
            <a:tailEnd/>
          </a:ln>
        </p:spPr>
      </p:pic>
      <p:grpSp>
        <p:nvGrpSpPr>
          <p:cNvPr id="91" name="Group 26"/>
          <p:cNvGrpSpPr>
            <a:grpSpLocks/>
          </p:cNvGrpSpPr>
          <p:nvPr/>
        </p:nvGrpSpPr>
        <p:grpSpPr bwMode="auto">
          <a:xfrm>
            <a:off x="4950303" y="5317154"/>
            <a:ext cx="1622426" cy="855662"/>
            <a:chOff x="254000" y="1512887"/>
            <a:chExt cx="1622425" cy="855662"/>
          </a:xfrm>
        </p:grpSpPr>
        <p:pic>
          <p:nvPicPr>
            <p:cNvPr id="92" name="Picture 27" descr="ICON_Cloud_Q308"/>
            <p:cNvPicPr>
              <a:picLocks noChangeAspect="1" noChangeArrowheads="1"/>
            </p:cNvPicPr>
            <p:nvPr/>
          </p:nvPicPr>
          <p:blipFill>
            <a:blip r:embed="rId9"/>
            <a:srcRect/>
            <a:stretch>
              <a:fillRect/>
            </a:stretch>
          </p:blipFill>
          <p:spPr bwMode="auto">
            <a:xfrm>
              <a:off x="254000" y="1512887"/>
              <a:ext cx="1622425" cy="855662"/>
            </a:xfrm>
            <a:prstGeom prst="rect">
              <a:avLst/>
            </a:prstGeom>
            <a:noFill/>
            <a:ln w="9525">
              <a:noFill/>
              <a:miter lim="800000"/>
              <a:headEnd/>
              <a:tailEnd/>
            </a:ln>
          </p:spPr>
        </p:pic>
        <p:sp>
          <p:nvSpPr>
            <p:cNvPr id="93" name="Text Box 8"/>
            <p:cNvSpPr txBox="1">
              <a:spLocks noChangeArrowheads="1"/>
            </p:cNvSpPr>
            <p:nvPr/>
          </p:nvSpPr>
          <p:spPr bwMode="auto">
            <a:xfrm>
              <a:off x="525462" y="1674082"/>
              <a:ext cx="1063625" cy="461665"/>
            </a:xfrm>
            <a:prstGeom prst="rect">
              <a:avLst/>
            </a:prstGeom>
            <a:noFill/>
            <a:ln w="9525">
              <a:noFill/>
              <a:miter lim="800000"/>
              <a:headEnd/>
              <a:tailEnd/>
            </a:ln>
          </p:spPr>
          <p:txBody>
            <a:bodyPr>
              <a:spAutoFit/>
            </a:bodyPr>
            <a:lstStyle/>
            <a:p>
              <a:pPr algn="ctr">
                <a:spcBef>
                  <a:spcPct val="50000"/>
                </a:spcBef>
              </a:pPr>
              <a:r>
                <a:rPr lang="en-US" sz="1200" b="1" dirty="0" smtClean="0">
                  <a:solidFill>
                    <a:schemeClr val="tx1"/>
                  </a:solidFill>
                </a:rPr>
                <a:t>Public Cloud</a:t>
              </a:r>
              <a:endParaRPr lang="en-US" sz="1200" b="1" dirty="0">
                <a:solidFill>
                  <a:schemeClr val="tx1"/>
                </a:solidFill>
              </a:endParaRPr>
            </a:p>
          </p:txBody>
        </p:sp>
      </p:grpSp>
      <p:pic>
        <p:nvPicPr>
          <p:cNvPr id="9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90052" y="3938811"/>
            <a:ext cx="1370269" cy="120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52030" y="4004842"/>
            <a:ext cx="1218268" cy="787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0" name="Straight Connector 21"/>
          <p:cNvCxnSpPr>
            <a:cxnSpLocks noChangeShapeType="1"/>
            <a:stCxn id="98" idx="0"/>
            <a:endCxn id="98" idx="0"/>
          </p:cNvCxnSpPr>
          <p:nvPr/>
        </p:nvCxnSpPr>
        <p:spPr bwMode="auto">
          <a:xfrm rot="5400000" flipH="1" flipV="1">
            <a:off x="6875187" y="3938811"/>
            <a:ext cx="1588" cy="1588"/>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sp>
        <p:nvSpPr>
          <p:cNvPr id="101" name="Can 100"/>
          <p:cNvSpPr/>
          <p:nvPr/>
        </p:nvSpPr>
        <p:spPr bwMode="auto">
          <a:xfrm>
            <a:off x="7579879" y="4590754"/>
            <a:ext cx="450850" cy="471488"/>
          </a:xfrm>
          <a:prstGeom prst="can">
            <a:avLst/>
          </a:prstGeom>
          <a:solidFill>
            <a:schemeClr val="bg2">
              <a:lumMod val="60000"/>
              <a:lumOff val="40000"/>
            </a:schemeClr>
          </a:solidFill>
          <a:ln w="6350" cap="flat" cmpd="sng" algn="ctr">
            <a:solidFill>
              <a:schemeClr val="tx1"/>
            </a:solidFill>
            <a:prstDash val="solid"/>
            <a:round/>
            <a:headEnd type="none" w="med" len="med"/>
            <a:tailEnd type="none" w="med" len="med"/>
          </a:ln>
          <a:effectLst/>
        </p:spPr>
        <p:txBody>
          <a:bodyPr anchor="ctr"/>
          <a:lstStyle/>
          <a:p>
            <a:pPr algn="ctr">
              <a:defRPr/>
            </a:pPr>
            <a:endParaRPr lang="en-US" b="1">
              <a:solidFill>
                <a:schemeClr val="tx1"/>
              </a:solidFill>
              <a:latin typeface="Arial" charset="0"/>
              <a:ea typeface="ＭＳ Ｐゴシック" charset="0"/>
            </a:endParaRPr>
          </a:p>
        </p:txBody>
      </p:sp>
      <p:sp>
        <p:nvSpPr>
          <p:cNvPr id="103" name="TextBox 43"/>
          <p:cNvSpPr txBox="1">
            <a:spLocks noChangeArrowheads="1"/>
          </p:cNvSpPr>
          <p:nvPr/>
        </p:nvSpPr>
        <p:spPr bwMode="auto">
          <a:xfrm>
            <a:off x="7526267" y="3810977"/>
            <a:ext cx="1447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bg2"/>
                </a:solidFill>
                <a:latin typeface="Arial" pitchFamily="34" charset="0"/>
                <a:ea typeface="MS PGothic" pitchFamily="34" charset="-128"/>
              </a:defRPr>
            </a:lvl1pPr>
            <a:lvl2pPr marL="742950" indent="-285750" eaLnBrk="0" hangingPunct="0">
              <a:defRPr sz="1600">
                <a:solidFill>
                  <a:schemeClr val="bg2"/>
                </a:solidFill>
                <a:latin typeface="Arial" pitchFamily="34" charset="0"/>
                <a:ea typeface="MS PGothic" pitchFamily="34" charset="-128"/>
              </a:defRPr>
            </a:lvl2pPr>
            <a:lvl3pPr marL="1143000" indent="-228600" eaLnBrk="0" hangingPunct="0">
              <a:defRPr sz="1600">
                <a:solidFill>
                  <a:schemeClr val="bg2"/>
                </a:solidFill>
                <a:latin typeface="Arial" pitchFamily="34" charset="0"/>
                <a:ea typeface="MS PGothic" pitchFamily="34" charset="-128"/>
              </a:defRPr>
            </a:lvl3pPr>
            <a:lvl4pPr marL="1600200" indent="-228600" eaLnBrk="0" hangingPunct="0">
              <a:defRPr sz="1600">
                <a:solidFill>
                  <a:schemeClr val="bg2"/>
                </a:solidFill>
                <a:latin typeface="Arial" pitchFamily="34" charset="0"/>
                <a:ea typeface="MS PGothic" pitchFamily="34" charset="-128"/>
              </a:defRPr>
            </a:lvl4pPr>
            <a:lvl5pPr marL="2057400" indent="-228600" eaLnBrk="0" hangingPunct="0">
              <a:defRPr sz="1600">
                <a:solidFill>
                  <a:schemeClr val="bg2"/>
                </a:solidFill>
                <a:latin typeface="Arial" pitchFamily="34" charset="0"/>
                <a:ea typeface="MS PGothic" pitchFamily="34" charset="-128"/>
              </a:defRPr>
            </a:lvl5pPr>
            <a:lvl6pPr marL="2514600" indent="-228600" eaLnBrk="0" fontAlgn="base" hangingPunct="0">
              <a:spcBef>
                <a:spcPct val="0"/>
              </a:spcBef>
              <a:spcAft>
                <a:spcPct val="0"/>
              </a:spcAft>
              <a:defRPr sz="1600">
                <a:solidFill>
                  <a:schemeClr val="bg2"/>
                </a:solidFill>
                <a:latin typeface="Arial" pitchFamily="34" charset="0"/>
                <a:ea typeface="MS PGothic" pitchFamily="34" charset="-128"/>
              </a:defRPr>
            </a:lvl6pPr>
            <a:lvl7pPr marL="2971800" indent="-228600" eaLnBrk="0" fontAlgn="base" hangingPunct="0">
              <a:spcBef>
                <a:spcPct val="0"/>
              </a:spcBef>
              <a:spcAft>
                <a:spcPct val="0"/>
              </a:spcAft>
              <a:defRPr sz="1600">
                <a:solidFill>
                  <a:schemeClr val="bg2"/>
                </a:solidFill>
                <a:latin typeface="Arial" pitchFamily="34" charset="0"/>
                <a:ea typeface="MS PGothic" pitchFamily="34" charset="-128"/>
              </a:defRPr>
            </a:lvl7pPr>
            <a:lvl8pPr marL="3429000" indent="-228600" eaLnBrk="0" fontAlgn="base" hangingPunct="0">
              <a:spcBef>
                <a:spcPct val="0"/>
              </a:spcBef>
              <a:spcAft>
                <a:spcPct val="0"/>
              </a:spcAft>
              <a:defRPr sz="1600">
                <a:solidFill>
                  <a:schemeClr val="bg2"/>
                </a:solidFill>
                <a:latin typeface="Arial" pitchFamily="34" charset="0"/>
                <a:ea typeface="MS PGothic" pitchFamily="34" charset="-128"/>
              </a:defRPr>
            </a:lvl8pPr>
            <a:lvl9pPr marL="3886200" indent="-228600" eaLnBrk="0" fontAlgn="base" hangingPunct="0">
              <a:spcBef>
                <a:spcPct val="0"/>
              </a:spcBef>
              <a:spcAft>
                <a:spcPct val="0"/>
              </a:spcAft>
              <a:defRPr sz="1600">
                <a:solidFill>
                  <a:schemeClr val="bg2"/>
                </a:solidFill>
                <a:latin typeface="Arial" pitchFamily="34" charset="0"/>
                <a:ea typeface="MS PGothic" pitchFamily="34" charset="-128"/>
              </a:defRPr>
            </a:lvl9pPr>
          </a:lstStyle>
          <a:p>
            <a:pPr marL="171450" indent="-171450" algn="l" eaLnBrk="1" hangingPunct="1"/>
            <a:r>
              <a:rPr lang="en-US" sz="1200" b="1" dirty="0" smtClean="0">
                <a:solidFill>
                  <a:schemeClr val="tx1"/>
                </a:solidFill>
              </a:rPr>
              <a:t>Deep Security</a:t>
            </a:r>
          </a:p>
          <a:p>
            <a:pPr marL="171450" indent="-171450" algn="l" eaLnBrk="1" hangingPunct="1">
              <a:buFont typeface="Arial"/>
              <a:buChar char="•"/>
            </a:pPr>
            <a:r>
              <a:rPr lang="en-US" sz="1200" b="1" dirty="0" smtClean="0">
                <a:solidFill>
                  <a:schemeClr val="tx1"/>
                </a:solidFill>
              </a:rPr>
              <a:t>Scalable </a:t>
            </a:r>
            <a:endParaRPr lang="en-US" sz="1200" b="1" dirty="0">
              <a:solidFill>
                <a:schemeClr val="tx1"/>
              </a:solidFill>
            </a:endParaRPr>
          </a:p>
          <a:p>
            <a:pPr marL="171450" indent="-171450" algn="l" eaLnBrk="1" hangingPunct="1">
              <a:buFont typeface="Arial"/>
              <a:buChar char="•"/>
            </a:pPr>
            <a:r>
              <a:rPr lang="en-US" sz="1200" b="1" dirty="0">
                <a:solidFill>
                  <a:schemeClr val="tx1"/>
                </a:solidFill>
              </a:rPr>
              <a:t>Redundant</a:t>
            </a:r>
          </a:p>
          <a:p>
            <a:pPr marL="171450" indent="-171450" algn="l" eaLnBrk="1" hangingPunct="1">
              <a:buFont typeface="Arial"/>
              <a:buChar char="•"/>
            </a:pPr>
            <a:endParaRPr lang="en-US" sz="1200" b="1" dirty="0">
              <a:solidFill>
                <a:schemeClr val="tx1"/>
              </a:solidFill>
            </a:endParaRPr>
          </a:p>
        </p:txBody>
      </p:sp>
      <p:pic>
        <p:nvPicPr>
          <p:cNvPr id="90" name="Picture 37" descr="agent_high.png"/>
          <p:cNvPicPr>
            <a:picLocks noChangeAspect="1"/>
          </p:cNvPicPr>
          <p:nvPr/>
        </p:nvPicPr>
        <p:blipFill>
          <a:blip r:embed="rId4">
            <a:duotone>
              <a:prstClr val="black"/>
              <a:srgbClr val="D9C3A5">
                <a:tint val="50000"/>
                <a:satMod val="180000"/>
              </a:srgbClr>
            </a:duotone>
          </a:blip>
          <a:srcRect/>
          <a:stretch>
            <a:fillRect/>
          </a:stretch>
        </p:blipFill>
        <p:spPr bwMode="auto">
          <a:xfrm>
            <a:off x="6111312" y="4321325"/>
            <a:ext cx="271463" cy="263525"/>
          </a:xfrm>
          <a:prstGeom prst="rect">
            <a:avLst/>
          </a:prstGeom>
          <a:noFill/>
          <a:ln w="9525">
            <a:noFill/>
            <a:miter lim="800000"/>
            <a:headEnd/>
            <a:tailEnd/>
          </a:ln>
        </p:spPr>
      </p:pic>
      <p:pic>
        <p:nvPicPr>
          <p:cNvPr id="107" name="Picture 37" descr="agent_high.png"/>
          <p:cNvPicPr>
            <a:picLocks noChangeAspect="1"/>
          </p:cNvPicPr>
          <p:nvPr/>
        </p:nvPicPr>
        <p:blipFill>
          <a:blip r:embed="rId4">
            <a:duotone>
              <a:prstClr val="black"/>
              <a:srgbClr val="D9C3A5">
                <a:tint val="50000"/>
                <a:satMod val="180000"/>
              </a:srgbClr>
            </a:duotone>
          </a:blip>
          <a:srcRect/>
          <a:stretch>
            <a:fillRect/>
          </a:stretch>
        </p:blipFill>
        <p:spPr bwMode="auto">
          <a:xfrm>
            <a:off x="7211704" y="3030402"/>
            <a:ext cx="271463" cy="263525"/>
          </a:xfrm>
          <a:prstGeom prst="rect">
            <a:avLst/>
          </a:prstGeom>
          <a:noFill/>
          <a:ln w="9525">
            <a:noFill/>
            <a:miter lim="800000"/>
            <a:headEnd/>
            <a:tailEnd/>
          </a:ln>
        </p:spPr>
      </p:pic>
      <p:pic>
        <p:nvPicPr>
          <p:cNvPr id="108" name="Picture 37" descr="agent_high.png"/>
          <p:cNvPicPr>
            <a:picLocks noChangeAspect="1"/>
          </p:cNvPicPr>
          <p:nvPr/>
        </p:nvPicPr>
        <p:blipFill>
          <a:blip r:embed="rId4">
            <a:duotone>
              <a:prstClr val="black"/>
              <a:srgbClr val="D9C3A5">
                <a:tint val="50000"/>
                <a:satMod val="180000"/>
              </a:srgbClr>
            </a:duotone>
          </a:blip>
          <a:srcRect/>
          <a:stretch>
            <a:fillRect/>
          </a:stretch>
        </p:blipFill>
        <p:spPr bwMode="auto">
          <a:xfrm>
            <a:off x="8152613" y="1312944"/>
            <a:ext cx="271463" cy="263525"/>
          </a:xfrm>
          <a:prstGeom prst="rect">
            <a:avLst/>
          </a:prstGeom>
          <a:noFill/>
          <a:ln w="9525">
            <a:noFill/>
            <a:miter lim="800000"/>
            <a:headEnd/>
            <a:tailEnd/>
          </a:ln>
        </p:spPr>
      </p:pic>
      <p:pic>
        <p:nvPicPr>
          <p:cNvPr id="110" name="Picture 37" descr="agent_high.png"/>
          <p:cNvPicPr>
            <a:picLocks noChangeAspect="1"/>
          </p:cNvPicPr>
          <p:nvPr/>
        </p:nvPicPr>
        <p:blipFill>
          <a:blip r:embed="rId4">
            <a:duotone>
              <a:prstClr val="black"/>
              <a:srgbClr val="D9C3A5">
                <a:tint val="50000"/>
                <a:satMod val="180000"/>
              </a:srgbClr>
            </a:duotone>
          </a:blip>
          <a:srcRect/>
          <a:stretch>
            <a:fillRect/>
          </a:stretch>
        </p:blipFill>
        <p:spPr bwMode="auto">
          <a:xfrm>
            <a:off x="7269233" y="1311596"/>
            <a:ext cx="271463" cy="263525"/>
          </a:xfrm>
          <a:prstGeom prst="rect">
            <a:avLst/>
          </a:prstGeom>
          <a:noFill/>
          <a:ln w="9525">
            <a:noFill/>
            <a:miter lim="800000"/>
            <a:headEnd/>
            <a:tailEnd/>
          </a:ln>
        </p:spPr>
      </p:pic>
      <p:pic>
        <p:nvPicPr>
          <p:cNvPr id="111" name="Picture 37" descr="agent_high.png"/>
          <p:cNvPicPr>
            <a:picLocks noChangeAspect="1"/>
          </p:cNvPicPr>
          <p:nvPr/>
        </p:nvPicPr>
        <p:blipFill>
          <a:blip r:embed="rId4"/>
          <a:srcRect/>
          <a:stretch>
            <a:fillRect/>
          </a:stretch>
        </p:blipFill>
        <p:spPr bwMode="auto">
          <a:xfrm>
            <a:off x="7560546" y="1303504"/>
            <a:ext cx="271463" cy="263525"/>
          </a:xfrm>
          <a:prstGeom prst="rect">
            <a:avLst/>
          </a:prstGeom>
          <a:noFill/>
          <a:ln w="9525">
            <a:noFill/>
            <a:miter lim="800000"/>
            <a:headEnd/>
            <a:tailEnd/>
          </a:ln>
        </p:spPr>
      </p:pic>
      <p:pic>
        <p:nvPicPr>
          <p:cNvPr id="112" name="Picture 37" descr="agent_high.png"/>
          <p:cNvPicPr>
            <a:picLocks noChangeAspect="1"/>
          </p:cNvPicPr>
          <p:nvPr/>
        </p:nvPicPr>
        <p:blipFill>
          <a:blip r:embed="rId4">
            <a:duotone>
              <a:prstClr val="black"/>
              <a:srgbClr val="D9C3A5">
                <a:tint val="50000"/>
                <a:satMod val="180000"/>
              </a:srgbClr>
            </a:duotone>
          </a:blip>
          <a:srcRect/>
          <a:stretch>
            <a:fillRect/>
          </a:stretch>
        </p:blipFill>
        <p:spPr bwMode="auto">
          <a:xfrm>
            <a:off x="8143172" y="2816714"/>
            <a:ext cx="271463" cy="263525"/>
          </a:xfrm>
          <a:prstGeom prst="rect">
            <a:avLst/>
          </a:prstGeom>
          <a:noFill/>
          <a:ln w="9525">
            <a:noFill/>
            <a:miter lim="800000"/>
            <a:headEnd/>
            <a:tailEnd/>
          </a:ln>
        </p:spPr>
      </p:pic>
      <p:pic>
        <p:nvPicPr>
          <p:cNvPr id="113" name="Picture 37" descr="agent_high.png"/>
          <p:cNvPicPr>
            <a:picLocks noChangeAspect="1"/>
          </p:cNvPicPr>
          <p:nvPr/>
        </p:nvPicPr>
        <p:blipFill>
          <a:blip r:embed="rId4">
            <a:duotone>
              <a:prstClr val="black"/>
              <a:srgbClr val="D9C3A5">
                <a:tint val="50000"/>
                <a:satMod val="180000"/>
              </a:srgbClr>
            </a:duotone>
          </a:blip>
          <a:srcRect/>
          <a:stretch>
            <a:fillRect/>
          </a:stretch>
        </p:blipFill>
        <p:spPr bwMode="auto">
          <a:xfrm>
            <a:off x="7868043" y="2816714"/>
            <a:ext cx="271463" cy="263525"/>
          </a:xfrm>
          <a:prstGeom prst="rect">
            <a:avLst/>
          </a:prstGeom>
          <a:noFill/>
          <a:ln w="9525">
            <a:noFill/>
            <a:miter lim="800000"/>
            <a:headEnd/>
            <a:tailEnd/>
          </a:ln>
        </p:spPr>
      </p:pic>
      <p:pic>
        <p:nvPicPr>
          <p:cNvPr id="116" name="Picture 37" descr="agent_high.png"/>
          <p:cNvPicPr>
            <a:picLocks noChangeAspect="1"/>
          </p:cNvPicPr>
          <p:nvPr/>
        </p:nvPicPr>
        <p:blipFill>
          <a:blip r:embed="rId4">
            <a:duotone>
              <a:prstClr val="black"/>
              <a:srgbClr val="D9C3A5">
                <a:tint val="50000"/>
                <a:satMod val="180000"/>
              </a:srgbClr>
            </a:duotone>
          </a:blip>
          <a:srcRect/>
          <a:stretch>
            <a:fillRect/>
          </a:stretch>
        </p:blipFill>
        <p:spPr bwMode="auto">
          <a:xfrm>
            <a:off x="6109964" y="4317233"/>
            <a:ext cx="271463" cy="263525"/>
          </a:xfrm>
          <a:prstGeom prst="rect">
            <a:avLst/>
          </a:prstGeom>
          <a:noFill/>
          <a:ln w="9525">
            <a:noFill/>
            <a:miter lim="800000"/>
            <a:headEnd/>
            <a:tailEnd/>
          </a:ln>
        </p:spPr>
      </p:pic>
      <p:sp>
        <p:nvSpPr>
          <p:cNvPr id="105" name="TextBox 81"/>
          <p:cNvSpPr txBox="1">
            <a:spLocks noChangeArrowheads="1"/>
          </p:cNvSpPr>
          <p:nvPr/>
        </p:nvSpPr>
        <p:spPr bwMode="auto">
          <a:xfrm>
            <a:off x="8108911" y="2548980"/>
            <a:ext cx="1023938" cy="276999"/>
          </a:xfrm>
          <a:prstGeom prst="rect">
            <a:avLst/>
          </a:prstGeom>
          <a:noFill/>
          <a:ln w="9525">
            <a:noFill/>
            <a:miter lim="800000"/>
            <a:headEnd/>
            <a:tailEnd/>
          </a:ln>
        </p:spPr>
        <p:txBody>
          <a:bodyPr>
            <a:spAutoFit/>
          </a:bodyPr>
          <a:lstStyle/>
          <a:p>
            <a:pPr>
              <a:spcBef>
                <a:spcPct val="50000"/>
              </a:spcBef>
            </a:pPr>
            <a:r>
              <a:rPr lang="en-US" sz="1200" b="1" dirty="0" smtClean="0">
                <a:solidFill>
                  <a:schemeClr val="tx1"/>
                </a:solidFill>
              </a:rPr>
              <a:t>SAP</a:t>
            </a:r>
          </a:p>
        </p:txBody>
      </p:sp>
      <p:sp>
        <p:nvSpPr>
          <p:cNvPr id="106" name="TextBox 81"/>
          <p:cNvSpPr txBox="1">
            <a:spLocks noChangeArrowheads="1"/>
          </p:cNvSpPr>
          <p:nvPr/>
        </p:nvSpPr>
        <p:spPr bwMode="auto">
          <a:xfrm>
            <a:off x="7763841" y="998961"/>
            <a:ext cx="1023938" cy="400110"/>
          </a:xfrm>
          <a:prstGeom prst="rect">
            <a:avLst/>
          </a:prstGeom>
          <a:noFill/>
          <a:ln w="9525">
            <a:noFill/>
            <a:miter lim="800000"/>
            <a:headEnd/>
            <a:tailEnd/>
          </a:ln>
        </p:spPr>
        <p:txBody>
          <a:bodyPr>
            <a:spAutoFit/>
          </a:bodyPr>
          <a:lstStyle/>
          <a:p>
            <a:pPr algn="r">
              <a:lnSpc>
                <a:spcPts val="1200"/>
              </a:lnSpc>
              <a:spcBef>
                <a:spcPct val="50000"/>
              </a:spcBef>
            </a:pPr>
            <a:r>
              <a:rPr lang="en-US" sz="1200" b="1" dirty="0" smtClean="0">
                <a:solidFill>
                  <a:schemeClr val="tx1"/>
                </a:solidFill>
              </a:rPr>
              <a:t>Exchange</a:t>
            </a:r>
            <a:br>
              <a:rPr lang="en-US" sz="1200" b="1" dirty="0" smtClean="0">
                <a:solidFill>
                  <a:schemeClr val="tx1"/>
                </a:solidFill>
              </a:rPr>
            </a:br>
            <a:r>
              <a:rPr lang="en-US" sz="1200" b="1" dirty="0" smtClean="0"/>
              <a:t>Servers</a:t>
            </a:r>
            <a:endParaRPr lang="en-US" sz="1200" b="1" dirty="0" smtClean="0">
              <a:solidFill>
                <a:schemeClr val="tx1"/>
              </a:solidFill>
            </a:endParaRPr>
          </a:p>
        </p:txBody>
      </p:sp>
      <p:sp>
        <p:nvSpPr>
          <p:cNvPr id="114" name="TextBox 81"/>
          <p:cNvSpPr txBox="1">
            <a:spLocks noChangeArrowheads="1"/>
          </p:cNvSpPr>
          <p:nvPr/>
        </p:nvSpPr>
        <p:spPr bwMode="auto">
          <a:xfrm>
            <a:off x="7154584" y="2548980"/>
            <a:ext cx="1023938" cy="276999"/>
          </a:xfrm>
          <a:prstGeom prst="rect">
            <a:avLst/>
          </a:prstGeom>
          <a:noFill/>
          <a:ln w="9525">
            <a:noFill/>
            <a:miter lim="800000"/>
            <a:headEnd/>
            <a:tailEnd/>
          </a:ln>
        </p:spPr>
        <p:txBody>
          <a:bodyPr>
            <a:spAutoFit/>
          </a:bodyPr>
          <a:lstStyle/>
          <a:p>
            <a:pPr algn="r">
              <a:spcBef>
                <a:spcPct val="50000"/>
              </a:spcBef>
            </a:pPr>
            <a:r>
              <a:rPr lang="en-US" sz="1200" b="1" dirty="0" smtClean="0">
                <a:solidFill>
                  <a:schemeClr val="tx1"/>
                </a:solidFill>
              </a:rPr>
              <a:t>Oracle</a:t>
            </a:r>
          </a:p>
        </p:txBody>
      </p:sp>
      <p:sp>
        <p:nvSpPr>
          <p:cNvPr id="117" name="TextBox 81"/>
          <p:cNvSpPr txBox="1">
            <a:spLocks noChangeArrowheads="1"/>
          </p:cNvSpPr>
          <p:nvPr/>
        </p:nvSpPr>
        <p:spPr bwMode="auto">
          <a:xfrm>
            <a:off x="7180037" y="998961"/>
            <a:ext cx="1023938" cy="400110"/>
          </a:xfrm>
          <a:prstGeom prst="rect">
            <a:avLst/>
          </a:prstGeom>
          <a:noFill/>
          <a:ln w="9525">
            <a:noFill/>
            <a:miter lim="800000"/>
            <a:headEnd/>
            <a:tailEnd/>
          </a:ln>
        </p:spPr>
        <p:txBody>
          <a:bodyPr>
            <a:spAutoFit/>
          </a:bodyPr>
          <a:lstStyle/>
          <a:p>
            <a:pPr>
              <a:lnSpc>
                <a:spcPts val="1200"/>
              </a:lnSpc>
              <a:spcBef>
                <a:spcPct val="50000"/>
              </a:spcBef>
            </a:pPr>
            <a:r>
              <a:rPr lang="en-US" sz="1200" b="1" dirty="0" smtClean="0">
                <a:solidFill>
                  <a:schemeClr val="tx1"/>
                </a:solidFill>
              </a:rPr>
              <a:t>Web </a:t>
            </a:r>
            <a:br>
              <a:rPr lang="en-US" sz="1200" b="1" dirty="0" smtClean="0">
                <a:solidFill>
                  <a:schemeClr val="tx1"/>
                </a:solidFill>
              </a:rPr>
            </a:br>
            <a:r>
              <a:rPr lang="en-US" sz="1200" b="1" dirty="0" smtClean="0">
                <a:solidFill>
                  <a:schemeClr val="tx1"/>
                </a:solidFill>
              </a:rPr>
              <a:t>Server</a:t>
            </a:r>
          </a:p>
        </p:txBody>
      </p:sp>
      <p:sp>
        <p:nvSpPr>
          <p:cNvPr id="118" name="TextBox 81"/>
          <p:cNvSpPr txBox="1">
            <a:spLocks noChangeArrowheads="1"/>
          </p:cNvSpPr>
          <p:nvPr/>
        </p:nvSpPr>
        <p:spPr bwMode="auto">
          <a:xfrm>
            <a:off x="7007875" y="2681776"/>
            <a:ext cx="1023938" cy="400110"/>
          </a:xfrm>
          <a:prstGeom prst="rect">
            <a:avLst/>
          </a:prstGeom>
          <a:noFill/>
          <a:ln w="9525">
            <a:noFill/>
            <a:miter lim="800000"/>
            <a:headEnd/>
            <a:tailEnd/>
          </a:ln>
        </p:spPr>
        <p:txBody>
          <a:bodyPr>
            <a:spAutoFit/>
          </a:bodyPr>
          <a:lstStyle/>
          <a:p>
            <a:pPr>
              <a:lnSpc>
                <a:spcPts val="1200"/>
              </a:lnSpc>
              <a:spcBef>
                <a:spcPct val="50000"/>
              </a:spcBef>
            </a:pPr>
            <a:r>
              <a:rPr lang="en-US" sz="1200" b="1" dirty="0" smtClean="0">
                <a:solidFill>
                  <a:schemeClr val="tx1"/>
                </a:solidFill>
              </a:rPr>
              <a:t>Web </a:t>
            </a:r>
            <a:br>
              <a:rPr lang="en-US" sz="1200" b="1" dirty="0" smtClean="0">
                <a:solidFill>
                  <a:schemeClr val="tx1"/>
                </a:solidFill>
              </a:rPr>
            </a:br>
            <a:r>
              <a:rPr lang="en-US" sz="1200" b="1" dirty="0" smtClean="0">
                <a:solidFill>
                  <a:schemeClr val="tx1"/>
                </a:solidFill>
              </a:rPr>
              <a:t>Server</a:t>
            </a:r>
          </a:p>
        </p:txBody>
      </p:sp>
      <p:sp>
        <p:nvSpPr>
          <p:cNvPr id="115" name="Rounded Rectangular Callout 114"/>
          <p:cNvSpPr/>
          <p:nvPr/>
        </p:nvSpPr>
        <p:spPr bwMode="auto">
          <a:xfrm>
            <a:off x="7440705" y="2052918"/>
            <a:ext cx="546848" cy="399851"/>
          </a:xfrm>
          <a:prstGeom prst="wedgeRoundRectCallout">
            <a:avLst>
              <a:gd name="adj1" fmla="val 31287"/>
              <a:gd name="adj2" fmla="val 83600"/>
              <a:gd name="adj3" fmla="val 16667"/>
            </a:avLst>
          </a:prstGeom>
          <a:solidFill>
            <a:srgbClr val="C00000"/>
          </a:solidFill>
          <a:ln w="635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R="0" algn="ctr" defTabSz="914400" rtl="0" eaLnBrk="1" fontAlgn="base" latinLnBrk="0" hangingPunct="1">
              <a:lnSpc>
                <a:spcPct val="100000"/>
              </a:lnSpc>
              <a:spcBef>
                <a:spcPct val="0"/>
              </a:spcBef>
              <a:spcAft>
                <a:spcPct val="0"/>
              </a:spcAft>
              <a:buClrTx/>
              <a:buSzTx/>
              <a:tabLst/>
            </a:pPr>
            <a:r>
              <a:rPr kumimoji="0" lang="en-US" sz="1000" b="0" i="0" u="none" strike="noStrike" cap="none" normalizeH="0" baseline="0" dirty="0" smtClean="0">
                <a:ln>
                  <a:noFill/>
                </a:ln>
                <a:solidFill>
                  <a:schemeClr val="bg1"/>
                </a:solidFill>
                <a:effectLst/>
                <a:latin typeface="Arial" charset="0"/>
                <a:cs typeface="Arial" charset="0"/>
              </a:rPr>
              <a:t>73</a:t>
            </a:r>
          </a:p>
          <a:p>
            <a:pPr marR="0" algn="ctr" defTabSz="914400" rtl="0" eaLnBrk="1" fontAlgn="base" latinLnBrk="0" hangingPunct="1">
              <a:lnSpc>
                <a:spcPct val="100000"/>
              </a:lnSpc>
              <a:spcBef>
                <a:spcPct val="0"/>
              </a:spcBef>
              <a:spcAft>
                <a:spcPct val="0"/>
              </a:spcAft>
              <a:buClrTx/>
              <a:buSzTx/>
              <a:tabLst/>
            </a:pPr>
            <a:r>
              <a:rPr lang="en-US" sz="1000" dirty="0" smtClean="0">
                <a:solidFill>
                  <a:schemeClr val="bg1"/>
                </a:solidFill>
                <a:latin typeface="Arial" charset="0"/>
                <a:cs typeface="Arial" charset="0"/>
              </a:rPr>
              <a:t>controls</a:t>
            </a:r>
            <a:endParaRPr kumimoji="0" lang="en-US" sz="1000" b="0" i="0" u="none" strike="noStrike" cap="none" normalizeH="0" baseline="0" dirty="0" smtClean="0">
              <a:ln>
                <a:noFill/>
              </a:ln>
              <a:solidFill>
                <a:schemeClr val="bg1"/>
              </a:solidFill>
              <a:effectLst/>
              <a:latin typeface="Arial" charset="0"/>
              <a:cs typeface="Arial" charset="0"/>
            </a:endParaRPr>
          </a:p>
        </p:txBody>
      </p:sp>
      <p:sp>
        <p:nvSpPr>
          <p:cNvPr id="120" name="Rounded Rectangular Callout 119"/>
          <p:cNvSpPr/>
          <p:nvPr/>
        </p:nvSpPr>
        <p:spPr bwMode="auto">
          <a:xfrm>
            <a:off x="6544234" y="2554942"/>
            <a:ext cx="546848" cy="399851"/>
          </a:xfrm>
          <a:prstGeom prst="wedgeRoundRectCallout">
            <a:avLst>
              <a:gd name="adj1" fmla="val 64074"/>
              <a:gd name="adj2" fmla="val 90326"/>
              <a:gd name="adj3" fmla="val 16667"/>
            </a:avLst>
          </a:prstGeom>
          <a:solidFill>
            <a:srgbClr val="C00000"/>
          </a:solidFill>
          <a:ln w="635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R="0" algn="ctr" defTabSz="914400" rtl="0" eaLnBrk="1" fontAlgn="base" latinLnBrk="0" hangingPunct="1">
              <a:lnSpc>
                <a:spcPct val="100000"/>
              </a:lnSpc>
              <a:spcBef>
                <a:spcPct val="0"/>
              </a:spcBef>
              <a:spcAft>
                <a:spcPct val="0"/>
              </a:spcAft>
              <a:buClrTx/>
              <a:buSzTx/>
              <a:tabLst/>
            </a:pPr>
            <a:r>
              <a:rPr kumimoji="0" lang="en-US" sz="1000" b="0" i="0" u="none" strike="noStrike" cap="none" normalizeH="0" baseline="0" dirty="0" smtClean="0">
                <a:ln>
                  <a:noFill/>
                </a:ln>
                <a:solidFill>
                  <a:schemeClr val="bg1"/>
                </a:solidFill>
                <a:effectLst/>
                <a:latin typeface="Arial" charset="0"/>
                <a:cs typeface="Arial" charset="0"/>
              </a:rPr>
              <a:t>8</a:t>
            </a:r>
          </a:p>
          <a:p>
            <a:pPr marR="0" algn="ctr" defTabSz="914400" rtl="0" eaLnBrk="1" fontAlgn="base" latinLnBrk="0" hangingPunct="1">
              <a:lnSpc>
                <a:spcPct val="100000"/>
              </a:lnSpc>
              <a:spcBef>
                <a:spcPct val="0"/>
              </a:spcBef>
              <a:spcAft>
                <a:spcPct val="0"/>
              </a:spcAft>
              <a:buClrTx/>
              <a:buSzTx/>
              <a:tabLst/>
            </a:pPr>
            <a:r>
              <a:rPr lang="en-US" sz="1000" dirty="0" smtClean="0">
                <a:solidFill>
                  <a:schemeClr val="bg1"/>
                </a:solidFill>
                <a:latin typeface="Arial" charset="0"/>
                <a:cs typeface="Arial" charset="0"/>
              </a:rPr>
              <a:t>controls</a:t>
            </a:r>
            <a:endParaRPr kumimoji="0" lang="en-US" sz="1000" b="0" i="0" u="none" strike="noStrike" cap="none" normalizeH="0" baseline="0" dirty="0" smtClean="0">
              <a:ln>
                <a:noFill/>
              </a:ln>
              <a:solidFill>
                <a:schemeClr val="bg1"/>
              </a:solidFill>
              <a:effectLst/>
              <a:latin typeface="Arial" charset="0"/>
              <a:cs typeface="Arial" charset="0"/>
            </a:endParaRPr>
          </a:p>
        </p:txBody>
      </p:sp>
      <p:sp>
        <p:nvSpPr>
          <p:cNvPr id="121" name="Rounded Rectangular Callout 120"/>
          <p:cNvSpPr/>
          <p:nvPr/>
        </p:nvSpPr>
        <p:spPr bwMode="auto">
          <a:xfrm>
            <a:off x="8462681" y="1963271"/>
            <a:ext cx="546848" cy="399851"/>
          </a:xfrm>
          <a:prstGeom prst="wedgeRoundRectCallout">
            <a:avLst>
              <a:gd name="adj1" fmla="val -49041"/>
              <a:gd name="adj2" fmla="val 110504"/>
              <a:gd name="adj3" fmla="val 16667"/>
            </a:avLst>
          </a:prstGeom>
          <a:solidFill>
            <a:srgbClr val="C00000"/>
          </a:solidFill>
          <a:ln w="635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R="0" algn="ctr" defTabSz="914400" rtl="0" eaLnBrk="1" fontAlgn="base" latinLnBrk="0" hangingPunct="1">
              <a:lnSpc>
                <a:spcPct val="100000"/>
              </a:lnSpc>
              <a:spcBef>
                <a:spcPct val="0"/>
              </a:spcBef>
              <a:spcAft>
                <a:spcPct val="0"/>
              </a:spcAft>
              <a:buClrTx/>
              <a:buSzTx/>
              <a:tabLst/>
            </a:pPr>
            <a:r>
              <a:rPr kumimoji="0" lang="en-US" sz="1000" b="0" i="0" u="none" strike="noStrike" cap="none" normalizeH="0" baseline="0" dirty="0" smtClean="0">
                <a:ln>
                  <a:noFill/>
                </a:ln>
                <a:solidFill>
                  <a:schemeClr val="bg1"/>
                </a:solidFill>
                <a:effectLst/>
                <a:latin typeface="Arial" charset="0"/>
                <a:cs typeface="Arial" charset="0"/>
              </a:rPr>
              <a:t>28</a:t>
            </a:r>
          </a:p>
          <a:p>
            <a:pPr marR="0" algn="ctr" defTabSz="914400" rtl="0" eaLnBrk="1" fontAlgn="base" latinLnBrk="0" hangingPunct="1">
              <a:lnSpc>
                <a:spcPct val="100000"/>
              </a:lnSpc>
              <a:spcBef>
                <a:spcPct val="0"/>
              </a:spcBef>
              <a:spcAft>
                <a:spcPct val="0"/>
              </a:spcAft>
              <a:buClrTx/>
              <a:buSzTx/>
              <a:tabLst/>
            </a:pPr>
            <a:r>
              <a:rPr lang="en-US" sz="1000" dirty="0" smtClean="0">
                <a:solidFill>
                  <a:schemeClr val="bg1"/>
                </a:solidFill>
                <a:latin typeface="Arial" charset="0"/>
                <a:cs typeface="Arial" charset="0"/>
              </a:rPr>
              <a:t>controls</a:t>
            </a:r>
            <a:endParaRPr kumimoji="0" lang="en-US" sz="1000" b="0" i="0" u="none" strike="noStrike" cap="none" normalizeH="0" baseline="0" dirty="0" smtClean="0">
              <a:ln>
                <a:noFill/>
              </a:ln>
              <a:solidFill>
                <a:schemeClr val="bg1"/>
              </a:solidFill>
              <a:effectLst/>
              <a:latin typeface="Arial" charset="0"/>
              <a:cs typeface="Arial" charset="0"/>
            </a:endParaRPr>
          </a:p>
        </p:txBody>
      </p:sp>
      <p:sp>
        <p:nvSpPr>
          <p:cNvPr id="122" name="Rounded Rectangular Callout 121"/>
          <p:cNvSpPr/>
          <p:nvPr/>
        </p:nvSpPr>
        <p:spPr bwMode="auto">
          <a:xfrm>
            <a:off x="8597152" y="367554"/>
            <a:ext cx="546848" cy="399851"/>
          </a:xfrm>
          <a:prstGeom prst="wedgeRoundRectCallout">
            <a:avLst>
              <a:gd name="adj1" fmla="val -49041"/>
              <a:gd name="adj2" fmla="val 110504"/>
              <a:gd name="adj3" fmla="val 16667"/>
            </a:avLst>
          </a:prstGeom>
          <a:solidFill>
            <a:srgbClr val="C00000"/>
          </a:solidFill>
          <a:ln w="635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R="0" algn="ctr" defTabSz="914400" rtl="0" eaLnBrk="1" fontAlgn="base" latinLnBrk="0" hangingPunct="1">
              <a:lnSpc>
                <a:spcPct val="100000"/>
              </a:lnSpc>
              <a:spcBef>
                <a:spcPct val="0"/>
              </a:spcBef>
              <a:spcAft>
                <a:spcPct val="0"/>
              </a:spcAft>
              <a:buClrTx/>
              <a:buSzTx/>
              <a:tabLst/>
            </a:pPr>
            <a:r>
              <a:rPr kumimoji="0" lang="en-US" sz="1000" b="0" i="0" u="none" strike="noStrike" cap="none" normalizeH="0" baseline="0" dirty="0" smtClean="0">
                <a:ln>
                  <a:noFill/>
                </a:ln>
                <a:solidFill>
                  <a:schemeClr val="bg1"/>
                </a:solidFill>
                <a:effectLst/>
                <a:latin typeface="Arial" charset="0"/>
                <a:cs typeface="Arial" charset="0"/>
              </a:rPr>
              <a:t>19</a:t>
            </a:r>
          </a:p>
          <a:p>
            <a:pPr marR="0" algn="ctr" defTabSz="914400" rtl="0" eaLnBrk="1" fontAlgn="base" latinLnBrk="0" hangingPunct="1">
              <a:lnSpc>
                <a:spcPct val="100000"/>
              </a:lnSpc>
              <a:spcBef>
                <a:spcPct val="0"/>
              </a:spcBef>
              <a:spcAft>
                <a:spcPct val="0"/>
              </a:spcAft>
              <a:buClrTx/>
              <a:buSzTx/>
              <a:tabLst/>
            </a:pPr>
            <a:r>
              <a:rPr lang="en-US" sz="1000" dirty="0" smtClean="0">
                <a:solidFill>
                  <a:schemeClr val="bg1"/>
                </a:solidFill>
                <a:latin typeface="Arial" charset="0"/>
                <a:cs typeface="Arial" charset="0"/>
              </a:rPr>
              <a:t>controls</a:t>
            </a:r>
            <a:endParaRPr kumimoji="0" lang="en-US" sz="1000" b="0" i="0" u="none" strike="noStrike" cap="none" normalizeH="0" baseline="0" dirty="0" smtClean="0">
              <a:ln>
                <a:noFill/>
              </a:ln>
              <a:solidFill>
                <a:schemeClr val="bg1"/>
              </a:solidFill>
              <a:effectLst/>
              <a:latin typeface="Arial" charset="0"/>
              <a:cs typeface="Arial" charset="0"/>
            </a:endParaRPr>
          </a:p>
        </p:txBody>
      </p:sp>
      <p:sp>
        <p:nvSpPr>
          <p:cNvPr id="123" name="Rounded Rectangular Callout 122"/>
          <p:cNvSpPr/>
          <p:nvPr/>
        </p:nvSpPr>
        <p:spPr bwMode="auto">
          <a:xfrm>
            <a:off x="6678704" y="851648"/>
            <a:ext cx="546848" cy="399851"/>
          </a:xfrm>
          <a:prstGeom prst="wedgeRoundRectCallout">
            <a:avLst>
              <a:gd name="adj1" fmla="val 64073"/>
              <a:gd name="adj2" fmla="val 67906"/>
              <a:gd name="adj3" fmla="val 16667"/>
            </a:avLst>
          </a:prstGeom>
          <a:solidFill>
            <a:srgbClr val="C00000"/>
          </a:solidFill>
          <a:ln w="635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R="0" algn="ctr" defTabSz="914400" rtl="0" eaLnBrk="1" fontAlgn="base" latinLnBrk="0" hangingPunct="1">
              <a:lnSpc>
                <a:spcPct val="100000"/>
              </a:lnSpc>
              <a:spcBef>
                <a:spcPct val="0"/>
              </a:spcBef>
              <a:spcAft>
                <a:spcPct val="0"/>
              </a:spcAft>
              <a:buClrTx/>
              <a:buSzTx/>
              <a:tabLst/>
            </a:pPr>
            <a:r>
              <a:rPr kumimoji="0" lang="en-US" sz="1000" b="0" i="0" u="none" strike="noStrike" cap="none" normalizeH="0" baseline="0" dirty="0" smtClean="0">
                <a:ln>
                  <a:noFill/>
                </a:ln>
                <a:solidFill>
                  <a:schemeClr val="bg1"/>
                </a:solidFill>
                <a:effectLst/>
                <a:latin typeface="Arial" charset="0"/>
                <a:cs typeface="Arial" charset="0"/>
              </a:rPr>
              <a:t>15</a:t>
            </a:r>
          </a:p>
          <a:p>
            <a:pPr marR="0" algn="ctr" defTabSz="914400" rtl="0" eaLnBrk="1" fontAlgn="base" latinLnBrk="0" hangingPunct="1">
              <a:lnSpc>
                <a:spcPct val="100000"/>
              </a:lnSpc>
              <a:spcBef>
                <a:spcPct val="0"/>
              </a:spcBef>
              <a:spcAft>
                <a:spcPct val="0"/>
              </a:spcAft>
              <a:buClrTx/>
              <a:buSzTx/>
              <a:tabLst/>
            </a:pPr>
            <a:r>
              <a:rPr lang="en-US" sz="1000" dirty="0" smtClean="0">
                <a:solidFill>
                  <a:schemeClr val="bg1"/>
                </a:solidFill>
                <a:latin typeface="Arial" charset="0"/>
                <a:cs typeface="Arial" charset="0"/>
              </a:rPr>
              <a:t>controls</a:t>
            </a:r>
            <a:endParaRPr kumimoji="0" lang="en-US" sz="1000" b="0" i="0" u="none" strike="noStrike" cap="none" normalizeH="0" baseline="0" dirty="0" smtClean="0">
              <a:ln>
                <a:noFill/>
              </a:ln>
              <a:solidFill>
                <a:schemeClr val="bg1"/>
              </a:solidFill>
              <a:effectLst/>
              <a:latin typeface="Arial" charset="0"/>
              <a:cs typeface="Arial" charset="0"/>
            </a:endParaRPr>
          </a:p>
        </p:txBody>
      </p:sp>
      <p:pic>
        <p:nvPicPr>
          <p:cNvPr id="124" name="Picture 37" descr="agent_high.png"/>
          <p:cNvPicPr>
            <a:picLocks noChangeAspect="1"/>
          </p:cNvPicPr>
          <p:nvPr/>
        </p:nvPicPr>
        <p:blipFill>
          <a:blip r:embed="rId4"/>
          <a:srcRect/>
          <a:stretch>
            <a:fillRect/>
          </a:stretch>
        </p:blipFill>
        <p:spPr bwMode="auto">
          <a:xfrm>
            <a:off x="7210075" y="3007779"/>
            <a:ext cx="272879" cy="268680"/>
          </a:xfrm>
          <a:prstGeom prst="rect">
            <a:avLst/>
          </a:prstGeom>
          <a:noFill/>
          <a:ln w="9525">
            <a:noFill/>
            <a:miter lim="800000"/>
            <a:headEnd/>
            <a:tailEnd/>
          </a:ln>
        </p:spPr>
      </p:pic>
      <p:pic>
        <p:nvPicPr>
          <p:cNvPr id="125" name="Picture 37" descr="agent_high.png"/>
          <p:cNvPicPr>
            <a:picLocks noChangeAspect="1"/>
          </p:cNvPicPr>
          <p:nvPr/>
        </p:nvPicPr>
        <p:blipFill>
          <a:blip r:embed="rId4"/>
          <a:srcRect/>
          <a:stretch>
            <a:fillRect/>
          </a:stretch>
        </p:blipFill>
        <p:spPr bwMode="auto">
          <a:xfrm>
            <a:off x="8148397" y="1297431"/>
            <a:ext cx="272879" cy="268680"/>
          </a:xfrm>
          <a:prstGeom prst="rect">
            <a:avLst/>
          </a:prstGeom>
          <a:noFill/>
          <a:ln w="9525">
            <a:noFill/>
            <a:miter lim="800000"/>
            <a:headEnd/>
            <a:tailEnd/>
          </a:ln>
        </p:spPr>
      </p:pic>
      <p:pic>
        <p:nvPicPr>
          <p:cNvPr id="126" name="Picture 37" descr="agent_high.png"/>
          <p:cNvPicPr>
            <a:picLocks noChangeAspect="1"/>
          </p:cNvPicPr>
          <p:nvPr/>
        </p:nvPicPr>
        <p:blipFill>
          <a:blip r:embed="rId4"/>
          <a:srcRect/>
          <a:stretch>
            <a:fillRect/>
          </a:stretch>
        </p:blipFill>
        <p:spPr bwMode="auto">
          <a:xfrm>
            <a:off x="8386896" y="1289339"/>
            <a:ext cx="272879" cy="268680"/>
          </a:xfrm>
          <a:prstGeom prst="rect">
            <a:avLst/>
          </a:prstGeom>
          <a:noFill/>
          <a:ln w="9525">
            <a:noFill/>
            <a:miter lim="800000"/>
            <a:headEnd/>
            <a:tailEnd/>
          </a:ln>
        </p:spPr>
      </p:pic>
      <p:pic>
        <p:nvPicPr>
          <p:cNvPr id="127" name="Picture 37" descr="agent_high.png"/>
          <p:cNvPicPr>
            <a:picLocks noChangeAspect="1"/>
          </p:cNvPicPr>
          <p:nvPr/>
        </p:nvPicPr>
        <p:blipFill>
          <a:blip r:embed="rId4"/>
          <a:srcRect/>
          <a:stretch>
            <a:fillRect/>
          </a:stretch>
        </p:blipFill>
        <p:spPr bwMode="auto">
          <a:xfrm>
            <a:off x="7265017" y="1325918"/>
            <a:ext cx="272879" cy="268680"/>
          </a:xfrm>
          <a:prstGeom prst="rect">
            <a:avLst/>
          </a:prstGeom>
          <a:noFill/>
          <a:ln w="9525">
            <a:noFill/>
            <a:miter lim="800000"/>
            <a:headEnd/>
            <a:tailEnd/>
          </a:ln>
        </p:spPr>
      </p:pic>
      <p:pic>
        <p:nvPicPr>
          <p:cNvPr id="128" name="Picture 37" descr="agent_high.png"/>
          <p:cNvPicPr>
            <a:picLocks noChangeAspect="1"/>
          </p:cNvPicPr>
          <p:nvPr/>
        </p:nvPicPr>
        <p:blipFill>
          <a:blip r:embed="rId4"/>
          <a:srcRect/>
          <a:stretch>
            <a:fillRect/>
          </a:stretch>
        </p:blipFill>
        <p:spPr bwMode="auto">
          <a:xfrm>
            <a:off x="8138956" y="2801201"/>
            <a:ext cx="272879" cy="268680"/>
          </a:xfrm>
          <a:prstGeom prst="rect">
            <a:avLst/>
          </a:prstGeom>
          <a:noFill/>
          <a:ln w="9525">
            <a:noFill/>
            <a:miter lim="800000"/>
            <a:headEnd/>
            <a:tailEnd/>
          </a:ln>
        </p:spPr>
      </p:pic>
      <p:pic>
        <p:nvPicPr>
          <p:cNvPr id="129" name="Picture 37" descr="agent_high.png"/>
          <p:cNvPicPr>
            <a:picLocks noChangeAspect="1"/>
          </p:cNvPicPr>
          <p:nvPr/>
        </p:nvPicPr>
        <p:blipFill>
          <a:blip r:embed="rId4"/>
          <a:srcRect/>
          <a:stretch>
            <a:fillRect/>
          </a:stretch>
        </p:blipFill>
        <p:spPr bwMode="auto">
          <a:xfrm>
            <a:off x="7863827" y="2801201"/>
            <a:ext cx="272879" cy="268680"/>
          </a:xfrm>
          <a:prstGeom prst="rect">
            <a:avLst/>
          </a:prstGeom>
          <a:noFill/>
          <a:ln w="9525">
            <a:noFill/>
            <a:miter lim="800000"/>
            <a:headEnd/>
            <a:tailEnd/>
          </a:ln>
        </p:spPr>
      </p:pic>
      <p:pic>
        <p:nvPicPr>
          <p:cNvPr id="130" name="Picture 37" descr="agent_high.png"/>
          <p:cNvPicPr>
            <a:picLocks noChangeAspect="1"/>
          </p:cNvPicPr>
          <p:nvPr/>
        </p:nvPicPr>
        <p:blipFill>
          <a:blip r:embed="rId4"/>
          <a:srcRect/>
          <a:stretch>
            <a:fillRect/>
          </a:stretch>
        </p:blipFill>
        <p:spPr bwMode="auto">
          <a:xfrm>
            <a:off x="7187771" y="3018091"/>
            <a:ext cx="272879" cy="268680"/>
          </a:xfrm>
          <a:prstGeom prst="rect">
            <a:avLst/>
          </a:prstGeom>
          <a:noFill/>
          <a:ln w="9525">
            <a:noFill/>
            <a:miter lim="800000"/>
            <a:headEnd/>
            <a:tailEnd/>
          </a:ln>
        </p:spPr>
      </p:pic>
      <p:pic>
        <p:nvPicPr>
          <p:cNvPr id="131" name="Picture 37" descr="agent_high.png"/>
          <p:cNvPicPr>
            <a:picLocks noChangeAspect="1"/>
          </p:cNvPicPr>
          <p:nvPr/>
        </p:nvPicPr>
        <p:blipFill>
          <a:blip r:embed="rId4"/>
          <a:srcRect/>
          <a:stretch>
            <a:fillRect/>
          </a:stretch>
        </p:blipFill>
        <p:spPr bwMode="auto">
          <a:xfrm>
            <a:off x="7029247" y="1353597"/>
            <a:ext cx="272879" cy="268680"/>
          </a:xfrm>
          <a:prstGeom prst="rect">
            <a:avLst/>
          </a:prstGeom>
          <a:noFill/>
          <a:ln w="9525">
            <a:noFill/>
            <a:miter lim="800000"/>
            <a:headEnd/>
            <a:tailEnd/>
          </a:ln>
        </p:spPr>
      </p:pic>
      <p:pic>
        <p:nvPicPr>
          <p:cNvPr id="137" name="Picture 37" descr="agent_high.png"/>
          <p:cNvPicPr>
            <a:picLocks noChangeAspect="1"/>
          </p:cNvPicPr>
          <p:nvPr/>
        </p:nvPicPr>
        <p:blipFill>
          <a:blip r:embed="rId4">
            <a:duotone>
              <a:prstClr val="black"/>
              <a:srgbClr val="D9C3A5">
                <a:tint val="50000"/>
                <a:satMod val="180000"/>
              </a:srgbClr>
            </a:duotone>
          </a:blip>
          <a:srcRect/>
          <a:stretch>
            <a:fillRect/>
          </a:stretch>
        </p:blipFill>
        <p:spPr bwMode="auto">
          <a:xfrm>
            <a:off x="6096994" y="4323718"/>
            <a:ext cx="271463" cy="263525"/>
          </a:xfrm>
          <a:prstGeom prst="rect">
            <a:avLst/>
          </a:prstGeom>
          <a:noFill/>
          <a:ln w="9525">
            <a:noFill/>
            <a:miter lim="800000"/>
            <a:headEnd/>
            <a:tailEnd/>
          </a:ln>
        </p:spPr>
      </p:pic>
      <p:pic>
        <p:nvPicPr>
          <p:cNvPr id="132" name="Picture 37" descr="agent_high.png"/>
          <p:cNvPicPr>
            <a:picLocks noChangeAspect="1"/>
          </p:cNvPicPr>
          <p:nvPr/>
        </p:nvPicPr>
        <p:blipFill>
          <a:blip r:embed="rId4"/>
          <a:srcRect/>
          <a:stretch>
            <a:fillRect/>
          </a:stretch>
        </p:blipFill>
        <p:spPr bwMode="auto">
          <a:xfrm>
            <a:off x="6109964" y="4320326"/>
            <a:ext cx="272879" cy="268680"/>
          </a:xfrm>
          <a:prstGeom prst="rect">
            <a:avLst/>
          </a:prstGeom>
          <a:noFill/>
          <a:ln w="9525">
            <a:noFill/>
            <a:miter lim="800000"/>
            <a:headEnd/>
            <a:tailEnd/>
          </a:ln>
        </p:spPr>
      </p:pic>
      <p:sp>
        <p:nvSpPr>
          <p:cNvPr id="138" name="TextBox 81"/>
          <p:cNvSpPr txBox="1">
            <a:spLocks noChangeArrowheads="1"/>
          </p:cNvSpPr>
          <p:nvPr/>
        </p:nvSpPr>
        <p:spPr bwMode="auto">
          <a:xfrm>
            <a:off x="5992956" y="5266091"/>
            <a:ext cx="1263878" cy="246221"/>
          </a:xfrm>
          <a:prstGeom prst="rect">
            <a:avLst/>
          </a:prstGeom>
          <a:noFill/>
          <a:ln w="9525">
            <a:noFill/>
            <a:miter lim="800000"/>
            <a:headEnd/>
            <a:tailEnd/>
          </a:ln>
        </p:spPr>
        <p:txBody>
          <a:bodyPr wrap="square">
            <a:spAutoFit/>
          </a:bodyPr>
          <a:lstStyle/>
          <a:p>
            <a:pPr>
              <a:lnSpc>
                <a:spcPts val="1200"/>
              </a:lnSpc>
              <a:spcBef>
                <a:spcPct val="50000"/>
              </a:spcBef>
            </a:pPr>
            <a:r>
              <a:rPr lang="en-US" sz="1200" b="1" dirty="0" smtClean="0">
                <a:solidFill>
                  <a:schemeClr val="tx1"/>
                </a:solidFill>
              </a:rPr>
              <a:t>Linux Server</a:t>
            </a:r>
          </a:p>
        </p:txBody>
      </p:sp>
      <p:sp>
        <p:nvSpPr>
          <p:cNvPr id="133" name="Footer Placeholder 5"/>
          <p:cNvSpPr>
            <a:spLocks noGrp="1"/>
          </p:cNvSpPr>
          <p:nvPr>
            <p:ph type="ftr" sz="quarter" idx="4294967295"/>
          </p:nvPr>
        </p:nvSpPr>
        <p:spPr>
          <a:xfrm>
            <a:off x="0" y="6546850"/>
            <a:ext cx="2895600" cy="180975"/>
          </a:xfrm>
        </p:spPr>
        <p:txBody>
          <a:bodyPr/>
          <a:lstStyle/>
          <a:p>
            <a:r>
              <a:rPr lang="en-US" dirty="0" smtClean="0">
                <a:solidFill>
                  <a:srgbClr val="767779"/>
                </a:solidFill>
              </a:rPr>
              <a:t>Copyright 2013 Trend Micro Inc.</a:t>
            </a:r>
            <a:endParaRPr lang="en-US" dirty="0">
              <a:solidFill>
                <a:srgbClr val="767779"/>
              </a:solidFill>
            </a:endParaRPr>
          </a:p>
        </p:txBody>
      </p:sp>
    </p:spTree>
    <p:extLst>
      <p:ext uri="{BB962C8B-B14F-4D97-AF65-F5344CB8AC3E}">
        <p14:creationId xmlns:p14="http://schemas.microsoft.com/office/powerpoint/2010/main" val="36515015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autoRev="1" fill="hold" nodeType="afterEffect">
                                  <p:stCondLst>
                                    <p:cond delay="0"/>
                                  </p:stCondLst>
                                  <p:childTnLst>
                                    <p:animMotion origin="layout" path="M 0.00035 3.33333E-6 L 0.03715 3.33333E-6 " pathEditMode="relative" ptsTypes="AA">
                                      <p:cBhvr>
                                        <p:cTn id="6" dur="1000" fill="hold"/>
                                        <p:tgtEl>
                                          <p:spTgt spid="49"/>
                                        </p:tgtEl>
                                        <p:attrNameLst>
                                          <p:attrName>ppt_x</p:attrName>
                                          <p:attrName>ppt_y</p:attrName>
                                        </p:attrNameLst>
                                      </p:cBhvr>
                                    </p:animMotion>
                                  </p:childTnLst>
                                </p:cTn>
                              </p:par>
                              <p:par>
                                <p:cTn id="7" presetID="63" presetClass="path" presetSubtype="0" accel="50000" decel="50000" autoRev="1" fill="hold" nodeType="withEffect">
                                  <p:stCondLst>
                                    <p:cond delay="0"/>
                                  </p:stCondLst>
                                  <p:childTnLst>
                                    <p:animMotion origin="layout" path="M 3.33333E-6 -2.33279E-6 L 0.03177 0.0007 " pathEditMode="relative" rAng="0" ptsTypes="AA">
                                      <p:cBhvr>
                                        <p:cTn id="8" dur="1000" fill="hold"/>
                                        <p:tgtEl>
                                          <p:spTgt spid="111"/>
                                        </p:tgtEl>
                                        <p:attrNameLst>
                                          <p:attrName>ppt_x</p:attrName>
                                          <p:attrName>ppt_y</p:attrName>
                                        </p:attrNameLst>
                                      </p:cBhvr>
                                      <p:rCtr x="16" y="0"/>
                                    </p:animMotion>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2000"/>
                                        <p:tgtEl>
                                          <p:spTgt spid="3">
                                            <p:txEl>
                                              <p:pRg st="1" end="1"/>
                                            </p:txEl>
                                          </p:spTgt>
                                        </p:tgtEl>
                                      </p:cBhvr>
                                    </p:animEffect>
                                  </p:childTnLst>
                                </p:cTn>
                              </p:par>
                            </p:childTnLst>
                          </p:cTn>
                        </p:par>
                        <p:par>
                          <p:cTn id="17" fill="hold">
                            <p:stCondLst>
                              <p:cond delay="2500"/>
                            </p:stCondLst>
                            <p:childTnLst>
                              <p:par>
                                <p:cTn id="18" presetID="1" presetClass="entr" presetSubtype="0" fill="hold" nodeType="afterEffect">
                                  <p:stCondLst>
                                    <p:cond delay="0"/>
                                  </p:stCondLst>
                                  <p:childTnLst>
                                    <p:set>
                                      <p:cBhvr>
                                        <p:cTn id="19" dur="1" fill="hold">
                                          <p:stCondLst>
                                            <p:cond delay="0"/>
                                          </p:stCondLst>
                                        </p:cTn>
                                        <p:tgtEl>
                                          <p:spTgt spid="90"/>
                                        </p:tgtEl>
                                        <p:attrNameLst>
                                          <p:attrName>style.visibility</p:attrName>
                                        </p:attrNameLst>
                                      </p:cBhvr>
                                      <p:to>
                                        <p:strVal val="visible"/>
                                      </p:to>
                                    </p:set>
                                  </p:childTnLst>
                                </p:cTn>
                              </p:par>
                              <p:par>
                                <p:cTn id="20" presetID="0" presetClass="path" presetSubtype="0" accel="50000" decel="50000" fill="hold" nodeType="withEffect">
                                  <p:stCondLst>
                                    <p:cond delay="0"/>
                                  </p:stCondLst>
                                  <p:childTnLst>
                                    <p:animMotion origin="layout" path="M 0.00087 0.00046 L -0.0434 0.00161 L -0.04427 -0.10456 L 0.13003 -0.10456 L 0.11771 -0.18113 " pathEditMode="relative" ptsTypes="AAAAA">
                                      <p:cBhvr>
                                        <p:cTn id="21" dur="2000" fill="hold"/>
                                        <p:tgtEl>
                                          <p:spTgt spid="90"/>
                                        </p:tgtEl>
                                        <p:attrNameLst>
                                          <p:attrName>ppt_x</p:attrName>
                                          <p:attrName>ppt_y</p:attrName>
                                        </p:attrNameLst>
                                      </p:cBhvr>
                                    </p:animMotion>
                                  </p:childTnLst>
                                </p:cTn>
                              </p:par>
                            </p:childTnLst>
                          </p:cTn>
                        </p:par>
                        <p:par>
                          <p:cTn id="22" fill="hold">
                            <p:stCondLst>
                              <p:cond delay="4500"/>
                            </p:stCondLst>
                            <p:childTnLst>
                              <p:par>
                                <p:cTn id="23" presetID="0" presetClass="path" presetSubtype="0" accel="50000" decel="50000" fill="hold" nodeType="afterEffect">
                                  <p:stCondLst>
                                    <p:cond delay="0"/>
                                  </p:stCondLst>
                                  <p:childTnLst>
                                    <p:animMotion origin="layout" path="M 2.77778E-7 -0.00463 L -0.04514 -0.00463 L -0.04601 -0.33287 L 0.22222 -0.33287 L 0.22049 -0.44144 L 0.25139 -0.43912 " pathEditMode="relative" rAng="0" ptsTypes="AAAAAA">
                                      <p:cBhvr>
                                        <p:cTn id="24" dur="2000" fill="hold"/>
                                        <p:tgtEl>
                                          <p:spTgt spid="90"/>
                                        </p:tgtEl>
                                        <p:attrNameLst>
                                          <p:attrName>ppt_x</p:attrName>
                                          <p:attrName>ppt_y</p:attrName>
                                        </p:attrNameLst>
                                      </p:cBhvr>
                                      <p:rCtr x="103" y="-219"/>
                                    </p:animMotion>
                                  </p:childTnLst>
                                </p:cTn>
                              </p:par>
                              <p:par>
                                <p:cTn id="25" presetID="1" presetClass="entr" presetSubtype="0" fill="hold" nodeType="withEffect">
                                  <p:stCondLst>
                                    <p:cond delay="0"/>
                                  </p:stCondLst>
                                  <p:childTnLst>
                                    <p:set>
                                      <p:cBhvr>
                                        <p:cTn id="26" dur="1" fill="hold">
                                          <p:stCondLst>
                                            <p:cond delay="0"/>
                                          </p:stCondLst>
                                        </p:cTn>
                                        <p:tgtEl>
                                          <p:spTgt spid="107"/>
                                        </p:tgtEl>
                                        <p:attrNameLst>
                                          <p:attrName>style.visibility</p:attrName>
                                        </p:attrNameLst>
                                      </p:cBhvr>
                                      <p:to>
                                        <p:strVal val="visible"/>
                                      </p:to>
                                    </p:set>
                                  </p:childTnLst>
                                </p:cTn>
                              </p:par>
                            </p:childTnLst>
                          </p:cTn>
                        </p:par>
                        <p:par>
                          <p:cTn id="27" fill="hold">
                            <p:stCondLst>
                              <p:cond delay="6500"/>
                            </p:stCondLst>
                            <p:childTnLst>
                              <p:par>
                                <p:cTn id="28" presetID="9" presetClass="entr" presetSubtype="0" fill="hold" nodeType="afterEffect">
                                  <p:stCondLst>
                                    <p:cond delay="0"/>
                                  </p:stCondLst>
                                  <p:childTnLst>
                                    <p:set>
                                      <p:cBhvr>
                                        <p:cTn id="29" dur="1" fill="hold">
                                          <p:stCondLst>
                                            <p:cond delay="0"/>
                                          </p:stCondLst>
                                        </p:cTn>
                                        <p:tgtEl>
                                          <p:spTgt spid="108"/>
                                        </p:tgtEl>
                                        <p:attrNameLst>
                                          <p:attrName>style.visibility</p:attrName>
                                        </p:attrNameLst>
                                      </p:cBhvr>
                                      <p:to>
                                        <p:strVal val="visible"/>
                                      </p:to>
                                    </p:set>
                                    <p:animEffect transition="in" filter="dissolve">
                                      <p:cBhvr>
                                        <p:cTn id="30" dur="500"/>
                                        <p:tgtEl>
                                          <p:spTgt spid="108"/>
                                        </p:tgtEl>
                                      </p:cBhvr>
                                    </p:animEffect>
                                  </p:childTnLst>
                                </p:cTn>
                              </p:par>
                            </p:childTnLst>
                          </p:cTn>
                        </p:par>
                        <p:par>
                          <p:cTn id="31" fill="hold">
                            <p:stCondLst>
                              <p:cond delay="7000"/>
                            </p:stCondLst>
                            <p:childTnLst>
                              <p:par>
                                <p:cTn id="32" presetID="10" presetClass="entr" presetSubtype="0" fill="hold" nodeType="after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fade">
                                      <p:cBhvr>
                                        <p:cTn id="34" dur="1000"/>
                                        <p:tgtEl>
                                          <p:spTgt spid="83"/>
                                        </p:tgtEl>
                                      </p:cBhvr>
                                    </p:animEffect>
                                  </p:childTnLst>
                                </p:cTn>
                              </p:par>
                            </p:childTnLst>
                          </p:cTn>
                        </p:par>
                        <p:par>
                          <p:cTn id="35" fill="hold">
                            <p:stCondLst>
                              <p:cond delay="8000"/>
                            </p:stCondLst>
                            <p:childTnLst>
                              <p:par>
                                <p:cTn id="36" presetID="0" presetClass="path" presetSubtype="0" accel="50000" decel="50000" fill="hold" nodeType="afterEffect">
                                  <p:stCondLst>
                                    <p:cond delay="0"/>
                                  </p:stCondLst>
                                  <p:childTnLst>
                                    <p:animMotion origin="layout" path="M 4.44444E-6 -3.33333E-6 L 0.19635 -0.07291 " pathEditMode="relative" rAng="0" ptsTypes="AA">
                                      <p:cBhvr>
                                        <p:cTn id="37" dur="2000" fill="hold"/>
                                        <p:tgtEl>
                                          <p:spTgt spid="67"/>
                                        </p:tgtEl>
                                        <p:attrNameLst>
                                          <p:attrName>ppt_x</p:attrName>
                                          <p:attrName>ppt_y</p:attrName>
                                        </p:attrNameLst>
                                      </p:cBhvr>
                                      <p:rCtr x="98" y="-37"/>
                                    </p:animMotion>
                                  </p:childTnLst>
                                </p:cTn>
                              </p:par>
                              <p:par>
                                <p:cTn id="38" presetID="0" presetClass="path" presetSubtype="0" accel="50000" decel="50000" fill="hold" nodeType="withEffect">
                                  <p:stCondLst>
                                    <p:cond delay="0"/>
                                  </p:stCondLst>
                                  <p:childTnLst>
                                    <p:animMotion origin="layout" path="M -4.44444E-6 -4.81481E-6 L 0.35053 0.14838 " pathEditMode="relative" rAng="0" ptsTypes="AA">
                                      <p:cBhvr>
                                        <p:cTn id="39" dur="2000" fill="hold"/>
                                        <p:tgtEl>
                                          <p:spTgt spid="79"/>
                                        </p:tgtEl>
                                        <p:attrNameLst>
                                          <p:attrName>ppt_x</p:attrName>
                                          <p:attrName>ppt_y</p:attrName>
                                        </p:attrNameLst>
                                      </p:cBhvr>
                                      <p:rCtr x="175" y="74"/>
                                    </p:animMotion>
                                  </p:childTnLst>
                                </p:cTn>
                              </p:par>
                            </p:childTnLst>
                          </p:cTn>
                        </p:par>
                        <p:par>
                          <p:cTn id="40" fill="hold">
                            <p:stCondLst>
                              <p:cond delay="10000"/>
                            </p:stCondLst>
                            <p:childTnLst>
                              <p:par>
                                <p:cTn id="41" presetID="9" presetClass="entr" presetSubtype="0" fill="hold" nodeType="afterEffect">
                                  <p:stCondLst>
                                    <p:cond delay="0"/>
                                  </p:stCondLst>
                                  <p:childTnLst>
                                    <p:set>
                                      <p:cBhvr>
                                        <p:cTn id="42" dur="1" fill="hold">
                                          <p:stCondLst>
                                            <p:cond delay="0"/>
                                          </p:stCondLst>
                                        </p:cTn>
                                        <p:tgtEl>
                                          <p:spTgt spid="110"/>
                                        </p:tgtEl>
                                        <p:attrNameLst>
                                          <p:attrName>style.visibility</p:attrName>
                                        </p:attrNameLst>
                                      </p:cBhvr>
                                      <p:to>
                                        <p:strVal val="visible"/>
                                      </p:to>
                                    </p:set>
                                    <p:animEffect transition="in" filter="dissolve">
                                      <p:cBhvr>
                                        <p:cTn id="43" dur="500"/>
                                        <p:tgtEl>
                                          <p:spTgt spid="110"/>
                                        </p:tgtEl>
                                      </p:cBhvr>
                                    </p:animEffect>
                                  </p:childTnLst>
                                </p:cTn>
                              </p:par>
                            </p:childTnLst>
                          </p:cTn>
                        </p:par>
                        <p:par>
                          <p:cTn id="44" fill="hold">
                            <p:stCondLst>
                              <p:cond delay="10500"/>
                            </p:stCondLst>
                            <p:childTnLst>
                              <p:par>
                                <p:cTn id="45" presetID="9" presetClass="entr" presetSubtype="0" fill="hold" nodeType="afterEffect">
                                  <p:stCondLst>
                                    <p:cond delay="0"/>
                                  </p:stCondLst>
                                  <p:childTnLst>
                                    <p:set>
                                      <p:cBhvr>
                                        <p:cTn id="46" dur="1" fill="hold">
                                          <p:stCondLst>
                                            <p:cond delay="0"/>
                                          </p:stCondLst>
                                        </p:cTn>
                                        <p:tgtEl>
                                          <p:spTgt spid="112"/>
                                        </p:tgtEl>
                                        <p:attrNameLst>
                                          <p:attrName>style.visibility</p:attrName>
                                        </p:attrNameLst>
                                      </p:cBhvr>
                                      <p:to>
                                        <p:strVal val="visible"/>
                                      </p:to>
                                    </p:set>
                                    <p:animEffect transition="in" filter="dissolve">
                                      <p:cBhvr>
                                        <p:cTn id="47" dur="500"/>
                                        <p:tgtEl>
                                          <p:spTgt spid="112"/>
                                        </p:tgtEl>
                                      </p:cBhvr>
                                    </p:animEffect>
                                  </p:childTnLst>
                                </p:cTn>
                              </p:par>
                            </p:childTnLst>
                          </p:cTn>
                        </p:par>
                        <p:par>
                          <p:cTn id="48" fill="hold">
                            <p:stCondLst>
                              <p:cond delay="11000"/>
                            </p:stCondLst>
                            <p:childTnLst>
                              <p:par>
                                <p:cTn id="49" presetID="9" presetClass="entr" presetSubtype="0" fill="hold" nodeType="afterEffect">
                                  <p:stCondLst>
                                    <p:cond delay="0"/>
                                  </p:stCondLst>
                                  <p:childTnLst>
                                    <p:set>
                                      <p:cBhvr>
                                        <p:cTn id="50" dur="1" fill="hold">
                                          <p:stCondLst>
                                            <p:cond delay="0"/>
                                          </p:stCondLst>
                                        </p:cTn>
                                        <p:tgtEl>
                                          <p:spTgt spid="113"/>
                                        </p:tgtEl>
                                        <p:attrNameLst>
                                          <p:attrName>style.visibility</p:attrName>
                                        </p:attrNameLst>
                                      </p:cBhvr>
                                      <p:to>
                                        <p:strVal val="visible"/>
                                      </p:to>
                                    </p:set>
                                    <p:animEffect transition="in" filter="dissolve">
                                      <p:cBhvr>
                                        <p:cTn id="51" dur="500"/>
                                        <p:tgtEl>
                                          <p:spTgt spid="113"/>
                                        </p:tgtEl>
                                      </p:cBhvr>
                                    </p:animEffect>
                                  </p:childTnLst>
                                </p:cTn>
                              </p:par>
                            </p:childTnLst>
                          </p:cTn>
                        </p:par>
                        <p:par>
                          <p:cTn id="52" fill="hold">
                            <p:stCondLst>
                              <p:cond delay="11500"/>
                            </p:stCondLst>
                            <p:childTnLst>
                              <p:par>
                                <p:cTn id="53" presetID="0" presetClass="path" presetSubtype="0" accel="50000" decel="50000" fill="hold" nodeType="afterEffect">
                                  <p:stCondLst>
                                    <p:cond delay="0"/>
                                  </p:stCondLst>
                                  <p:childTnLst>
                                    <p:animMotion origin="layout" path="M 1.11111E-6 -7.40741E-7 L -0.04462 -0.00139 L -0.04462 0.13912 " pathEditMode="relative" ptsTypes="AAA">
                                      <p:cBhvr>
                                        <p:cTn id="54" dur="2000" fill="hold"/>
                                        <p:tgtEl>
                                          <p:spTgt spid="137"/>
                                        </p:tgtEl>
                                        <p:attrNameLst>
                                          <p:attrName>ppt_x</p:attrName>
                                          <p:attrName>ppt_y</p:attrName>
                                        </p:attrNameLst>
                                      </p:cBhvr>
                                    </p:animMotion>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
                                            <p:txEl>
                                              <p:pRg st="2" end="2"/>
                                            </p:txEl>
                                          </p:spTgt>
                                        </p:tgtEl>
                                        <p:attrNameLst>
                                          <p:attrName>style.visibility</p:attrName>
                                        </p:attrNameLst>
                                      </p:cBhvr>
                                      <p:to>
                                        <p:strVal val="visible"/>
                                      </p:to>
                                    </p:set>
                                    <p:animEffect transition="in" filter="fade">
                                      <p:cBhvr>
                                        <p:cTn id="59" dur="2000"/>
                                        <p:tgtEl>
                                          <p:spTgt spid="3">
                                            <p:txEl>
                                              <p:pRg st="2" end="2"/>
                                            </p:txEl>
                                          </p:spTgt>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3">
                                            <p:txEl>
                                              <p:pRg st="3" end="3"/>
                                            </p:txEl>
                                          </p:spTgt>
                                        </p:tgtEl>
                                        <p:attrNameLst>
                                          <p:attrName>style.visibility</p:attrName>
                                        </p:attrNameLst>
                                      </p:cBhvr>
                                      <p:to>
                                        <p:strVal val="visible"/>
                                      </p:to>
                                    </p:set>
                                    <p:animEffect transition="in" filter="fade">
                                      <p:cBhvr>
                                        <p:cTn id="63" dur="1000"/>
                                        <p:tgtEl>
                                          <p:spTgt spid="3">
                                            <p:txEl>
                                              <p:pRg st="3" end="3"/>
                                            </p:txEl>
                                          </p:spTgt>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3">
                                            <p:txEl>
                                              <p:pRg st="4" end="4"/>
                                            </p:txEl>
                                          </p:spTgt>
                                        </p:tgtEl>
                                        <p:attrNameLst>
                                          <p:attrName>style.visibility</p:attrName>
                                        </p:attrNameLst>
                                      </p:cBhvr>
                                      <p:to>
                                        <p:strVal val="visible"/>
                                      </p:to>
                                    </p:set>
                                    <p:animEffect transition="in" filter="fade">
                                      <p:cBhvr>
                                        <p:cTn id="67" dur="1000"/>
                                        <p:tgtEl>
                                          <p:spTgt spid="3">
                                            <p:txEl>
                                              <p:pRg st="4" end="4"/>
                                            </p:txEl>
                                          </p:spTgt>
                                        </p:tgtEl>
                                      </p:cBhvr>
                                    </p:animEffect>
                                  </p:childTnLst>
                                </p:cTn>
                              </p:par>
                              <p:par>
                                <p:cTn id="68" presetID="53" presetClass="entr" presetSubtype="0" fill="hold" grpId="0" nodeType="withEffect">
                                  <p:stCondLst>
                                    <p:cond delay="0"/>
                                  </p:stCondLst>
                                  <p:childTnLst>
                                    <p:set>
                                      <p:cBhvr>
                                        <p:cTn id="69" dur="1" fill="hold">
                                          <p:stCondLst>
                                            <p:cond delay="0"/>
                                          </p:stCondLst>
                                        </p:cTn>
                                        <p:tgtEl>
                                          <p:spTgt spid="114"/>
                                        </p:tgtEl>
                                        <p:attrNameLst>
                                          <p:attrName>style.visibility</p:attrName>
                                        </p:attrNameLst>
                                      </p:cBhvr>
                                      <p:to>
                                        <p:strVal val="visible"/>
                                      </p:to>
                                    </p:set>
                                    <p:anim calcmode="lin" valueType="num">
                                      <p:cBhvr>
                                        <p:cTn id="70" dur="500" fill="hold"/>
                                        <p:tgtEl>
                                          <p:spTgt spid="114"/>
                                        </p:tgtEl>
                                        <p:attrNameLst>
                                          <p:attrName>ppt_w</p:attrName>
                                        </p:attrNameLst>
                                      </p:cBhvr>
                                      <p:tavLst>
                                        <p:tav tm="0">
                                          <p:val>
                                            <p:fltVal val="0"/>
                                          </p:val>
                                        </p:tav>
                                        <p:tav tm="100000">
                                          <p:val>
                                            <p:strVal val="#ppt_w"/>
                                          </p:val>
                                        </p:tav>
                                      </p:tavLst>
                                    </p:anim>
                                    <p:anim calcmode="lin" valueType="num">
                                      <p:cBhvr>
                                        <p:cTn id="71" dur="500" fill="hold"/>
                                        <p:tgtEl>
                                          <p:spTgt spid="114"/>
                                        </p:tgtEl>
                                        <p:attrNameLst>
                                          <p:attrName>ppt_h</p:attrName>
                                        </p:attrNameLst>
                                      </p:cBhvr>
                                      <p:tavLst>
                                        <p:tav tm="0">
                                          <p:val>
                                            <p:fltVal val="0"/>
                                          </p:val>
                                        </p:tav>
                                        <p:tav tm="100000">
                                          <p:val>
                                            <p:strVal val="#ppt_h"/>
                                          </p:val>
                                        </p:tav>
                                      </p:tavLst>
                                    </p:anim>
                                    <p:animEffect transition="in" filter="fade">
                                      <p:cBhvr>
                                        <p:cTn id="72" dur="500"/>
                                        <p:tgtEl>
                                          <p:spTgt spid="114"/>
                                        </p:tgtEl>
                                      </p:cBhvr>
                                    </p:animEffect>
                                  </p:childTnLst>
                                </p:cTn>
                              </p:par>
                            </p:childTnLst>
                          </p:cTn>
                        </p:par>
                        <p:par>
                          <p:cTn id="73" fill="hold">
                            <p:stCondLst>
                              <p:cond delay="4000"/>
                            </p:stCondLst>
                            <p:childTnLst>
                              <p:par>
                                <p:cTn id="74" presetID="53" presetClass="entr" presetSubtype="0" fill="hold" grpId="0" nodeType="afterEffect">
                                  <p:stCondLst>
                                    <p:cond delay="0"/>
                                  </p:stCondLst>
                                  <p:childTnLst>
                                    <p:set>
                                      <p:cBhvr>
                                        <p:cTn id="75" dur="1" fill="hold">
                                          <p:stCondLst>
                                            <p:cond delay="0"/>
                                          </p:stCondLst>
                                        </p:cTn>
                                        <p:tgtEl>
                                          <p:spTgt spid="105"/>
                                        </p:tgtEl>
                                        <p:attrNameLst>
                                          <p:attrName>style.visibility</p:attrName>
                                        </p:attrNameLst>
                                      </p:cBhvr>
                                      <p:to>
                                        <p:strVal val="visible"/>
                                      </p:to>
                                    </p:set>
                                    <p:anim calcmode="lin" valueType="num">
                                      <p:cBhvr>
                                        <p:cTn id="76" dur="500" fill="hold"/>
                                        <p:tgtEl>
                                          <p:spTgt spid="105"/>
                                        </p:tgtEl>
                                        <p:attrNameLst>
                                          <p:attrName>ppt_w</p:attrName>
                                        </p:attrNameLst>
                                      </p:cBhvr>
                                      <p:tavLst>
                                        <p:tav tm="0">
                                          <p:val>
                                            <p:fltVal val="0"/>
                                          </p:val>
                                        </p:tav>
                                        <p:tav tm="100000">
                                          <p:val>
                                            <p:strVal val="#ppt_w"/>
                                          </p:val>
                                        </p:tav>
                                      </p:tavLst>
                                    </p:anim>
                                    <p:anim calcmode="lin" valueType="num">
                                      <p:cBhvr>
                                        <p:cTn id="77" dur="500" fill="hold"/>
                                        <p:tgtEl>
                                          <p:spTgt spid="105"/>
                                        </p:tgtEl>
                                        <p:attrNameLst>
                                          <p:attrName>ppt_h</p:attrName>
                                        </p:attrNameLst>
                                      </p:cBhvr>
                                      <p:tavLst>
                                        <p:tav tm="0">
                                          <p:val>
                                            <p:fltVal val="0"/>
                                          </p:val>
                                        </p:tav>
                                        <p:tav tm="100000">
                                          <p:val>
                                            <p:strVal val="#ppt_h"/>
                                          </p:val>
                                        </p:tav>
                                      </p:tavLst>
                                    </p:anim>
                                    <p:animEffect transition="in" filter="fade">
                                      <p:cBhvr>
                                        <p:cTn id="78" dur="500"/>
                                        <p:tgtEl>
                                          <p:spTgt spid="105"/>
                                        </p:tgtEl>
                                      </p:cBhvr>
                                    </p:animEffect>
                                  </p:childTnLst>
                                </p:cTn>
                              </p:par>
                            </p:childTnLst>
                          </p:cTn>
                        </p:par>
                        <p:par>
                          <p:cTn id="79" fill="hold">
                            <p:stCondLst>
                              <p:cond delay="4500"/>
                            </p:stCondLst>
                            <p:childTnLst>
                              <p:par>
                                <p:cTn id="80" presetID="53" presetClass="entr" presetSubtype="0" fill="hold" grpId="0" nodeType="afterEffect">
                                  <p:stCondLst>
                                    <p:cond delay="0"/>
                                  </p:stCondLst>
                                  <p:childTnLst>
                                    <p:set>
                                      <p:cBhvr>
                                        <p:cTn id="81" dur="1" fill="hold">
                                          <p:stCondLst>
                                            <p:cond delay="0"/>
                                          </p:stCondLst>
                                        </p:cTn>
                                        <p:tgtEl>
                                          <p:spTgt spid="106"/>
                                        </p:tgtEl>
                                        <p:attrNameLst>
                                          <p:attrName>style.visibility</p:attrName>
                                        </p:attrNameLst>
                                      </p:cBhvr>
                                      <p:to>
                                        <p:strVal val="visible"/>
                                      </p:to>
                                    </p:set>
                                    <p:anim calcmode="lin" valueType="num">
                                      <p:cBhvr>
                                        <p:cTn id="82" dur="500" fill="hold"/>
                                        <p:tgtEl>
                                          <p:spTgt spid="106"/>
                                        </p:tgtEl>
                                        <p:attrNameLst>
                                          <p:attrName>ppt_w</p:attrName>
                                        </p:attrNameLst>
                                      </p:cBhvr>
                                      <p:tavLst>
                                        <p:tav tm="0">
                                          <p:val>
                                            <p:fltVal val="0"/>
                                          </p:val>
                                        </p:tav>
                                        <p:tav tm="100000">
                                          <p:val>
                                            <p:strVal val="#ppt_w"/>
                                          </p:val>
                                        </p:tav>
                                      </p:tavLst>
                                    </p:anim>
                                    <p:anim calcmode="lin" valueType="num">
                                      <p:cBhvr>
                                        <p:cTn id="83" dur="500" fill="hold"/>
                                        <p:tgtEl>
                                          <p:spTgt spid="106"/>
                                        </p:tgtEl>
                                        <p:attrNameLst>
                                          <p:attrName>ppt_h</p:attrName>
                                        </p:attrNameLst>
                                      </p:cBhvr>
                                      <p:tavLst>
                                        <p:tav tm="0">
                                          <p:val>
                                            <p:fltVal val="0"/>
                                          </p:val>
                                        </p:tav>
                                        <p:tav tm="100000">
                                          <p:val>
                                            <p:strVal val="#ppt_h"/>
                                          </p:val>
                                        </p:tav>
                                      </p:tavLst>
                                    </p:anim>
                                    <p:animEffect transition="in" filter="fade">
                                      <p:cBhvr>
                                        <p:cTn id="84" dur="500"/>
                                        <p:tgtEl>
                                          <p:spTgt spid="106"/>
                                        </p:tgtEl>
                                      </p:cBhvr>
                                    </p:animEffect>
                                  </p:childTnLst>
                                </p:cTn>
                              </p:par>
                            </p:childTnLst>
                          </p:cTn>
                        </p:par>
                        <p:par>
                          <p:cTn id="85" fill="hold">
                            <p:stCondLst>
                              <p:cond delay="5000"/>
                            </p:stCondLst>
                            <p:childTnLst>
                              <p:par>
                                <p:cTn id="86" presetID="53" presetClass="entr" presetSubtype="0" fill="hold" grpId="0" nodeType="afterEffect">
                                  <p:stCondLst>
                                    <p:cond delay="0"/>
                                  </p:stCondLst>
                                  <p:childTnLst>
                                    <p:set>
                                      <p:cBhvr>
                                        <p:cTn id="87" dur="1" fill="hold">
                                          <p:stCondLst>
                                            <p:cond delay="0"/>
                                          </p:stCondLst>
                                        </p:cTn>
                                        <p:tgtEl>
                                          <p:spTgt spid="117"/>
                                        </p:tgtEl>
                                        <p:attrNameLst>
                                          <p:attrName>style.visibility</p:attrName>
                                        </p:attrNameLst>
                                      </p:cBhvr>
                                      <p:to>
                                        <p:strVal val="visible"/>
                                      </p:to>
                                    </p:set>
                                    <p:anim calcmode="lin" valueType="num">
                                      <p:cBhvr>
                                        <p:cTn id="88" dur="500" fill="hold"/>
                                        <p:tgtEl>
                                          <p:spTgt spid="117"/>
                                        </p:tgtEl>
                                        <p:attrNameLst>
                                          <p:attrName>ppt_w</p:attrName>
                                        </p:attrNameLst>
                                      </p:cBhvr>
                                      <p:tavLst>
                                        <p:tav tm="0">
                                          <p:val>
                                            <p:fltVal val="0"/>
                                          </p:val>
                                        </p:tav>
                                        <p:tav tm="100000">
                                          <p:val>
                                            <p:strVal val="#ppt_w"/>
                                          </p:val>
                                        </p:tav>
                                      </p:tavLst>
                                    </p:anim>
                                    <p:anim calcmode="lin" valueType="num">
                                      <p:cBhvr>
                                        <p:cTn id="89" dur="500" fill="hold"/>
                                        <p:tgtEl>
                                          <p:spTgt spid="117"/>
                                        </p:tgtEl>
                                        <p:attrNameLst>
                                          <p:attrName>ppt_h</p:attrName>
                                        </p:attrNameLst>
                                      </p:cBhvr>
                                      <p:tavLst>
                                        <p:tav tm="0">
                                          <p:val>
                                            <p:fltVal val="0"/>
                                          </p:val>
                                        </p:tav>
                                        <p:tav tm="100000">
                                          <p:val>
                                            <p:strVal val="#ppt_h"/>
                                          </p:val>
                                        </p:tav>
                                      </p:tavLst>
                                    </p:anim>
                                    <p:animEffect transition="in" filter="fade">
                                      <p:cBhvr>
                                        <p:cTn id="90" dur="500"/>
                                        <p:tgtEl>
                                          <p:spTgt spid="117"/>
                                        </p:tgtEl>
                                      </p:cBhvr>
                                    </p:animEffect>
                                  </p:childTnLst>
                                </p:cTn>
                              </p:par>
                            </p:childTnLst>
                          </p:cTn>
                        </p:par>
                        <p:par>
                          <p:cTn id="91" fill="hold">
                            <p:stCondLst>
                              <p:cond delay="5500"/>
                            </p:stCondLst>
                            <p:childTnLst>
                              <p:par>
                                <p:cTn id="92" presetID="53" presetClass="entr" presetSubtype="0" fill="hold" grpId="0" nodeType="afterEffect">
                                  <p:stCondLst>
                                    <p:cond delay="0"/>
                                  </p:stCondLst>
                                  <p:childTnLst>
                                    <p:set>
                                      <p:cBhvr>
                                        <p:cTn id="93" dur="1" fill="hold">
                                          <p:stCondLst>
                                            <p:cond delay="0"/>
                                          </p:stCondLst>
                                        </p:cTn>
                                        <p:tgtEl>
                                          <p:spTgt spid="118"/>
                                        </p:tgtEl>
                                        <p:attrNameLst>
                                          <p:attrName>style.visibility</p:attrName>
                                        </p:attrNameLst>
                                      </p:cBhvr>
                                      <p:to>
                                        <p:strVal val="visible"/>
                                      </p:to>
                                    </p:set>
                                    <p:anim calcmode="lin" valueType="num">
                                      <p:cBhvr>
                                        <p:cTn id="94" dur="500" fill="hold"/>
                                        <p:tgtEl>
                                          <p:spTgt spid="118"/>
                                        </p:tgtEl>
                                        <p:attrNameLst>
                                          <p:attrName>ppt_w</p:attrName>
                                        </p:attrNameLst>
                                      </p:cBhvr>
                                      <p:tavLst>
                                        <p:tav tm="0">
                                          <p:val>
                                            <p:fltVal val="0"/>
                                          </p:val>
                                        </p:tav>
                                        <p:tav tm="100000">
                                          <p:val>
                                            <p:strVal val="#ppt_w"/>
                                          </p:val>
                                        </p:tav>
                                      </p:tavLst>
                                    </p:anim>
                                    <p:anim calcmode="lin" valueType="num">
                                      <p:cBhvr>
                                        <p:cTn id="95" dur="500" fill="hold"/>
                                        <p:tgtEl>
                                          <p:spTgt spid="118"/>
                                        </p:tgtEl>
                                        <p:attrNameLst>
                                          <p:attrName>ppt_h</p:attrName>
                                        </p:attrNameLst>
                                      </p:cBhvr>
                                      <p:tavLst>
                                        <p:tav tm="0">
                                          <p:val>
                                            <p:fltVal val="0"/>
                                          </p:val>
                                        </p:tav>
                                        <p:tav tm="100000">
                                          <p:val>
                                            <p:strVal val="#ppt_h"/>
                                          </p:val>
                                        </p:tav>
                                      </p:tavLst>
                                    </p:anim>
                                    <p:animEffect transition="in" filter="fade">
                                      <p:cBhvr>
                                        <p:cTn id="96" dur="500"/>
                                        <p:tgtEl>
                                          <p:spTgt spid="118"/>
                                        </p:tgtEl>
                                      </p:cBhvr>
                                    </p:animEffect>
                                  </p:childTnLst>
                                </p:cTn>
                              </p:par>
                            </p:childTnLst>
                          </p:cTn>
                        </p:par>
                        <p:par>
                          <p:cTn id="97" fill="hold">
                            <p:stCondLst>
                              <p:cond delay="6000"/>
                            </p:stCondLst>
                            <p:childTnLst>
                              <p:par>
                                <p:cTn id="98" presetID="53" presetClass="entr" presetSubtype="0" fill="hold" grpId="0" nodeType="afterEffect">
                                  <p:stCondLst>
                                    <p:cond delay="0"/>
                                  </p:stCondLst>
                                  <p:childTnLst>
                                    <p:set>
                                      <p:cBhvr>
                                        <p:cTn id="99" dur="1" fill="hold">
                                          <p:stCondLst>
                                            <p:cond delay="0"/>
                                          </p:stCondLst>
                                        </p:cTn>
                                        <p:tgtEl>
                                          <p:spTgt spid="138"/>
                                        </p:tgtEl>
                                        <p:attrNameLst>
                                          <p:attrName>style.visibility</p:attrName>
                                        </p:attrNameLst>
                                      </p:cBhvr>
                                      <p:to>
                                        <p:strVal val="visible"/>
                                      </p:to>
                                    </p:set>
                                    <p:anim calcmode="lin" valueType="num">
                                      <p:cBhvr>
                                        <p:cTn id="100" dur="500" fill="hold"/>
                                        <p:tgtEl>
                                          <p:spTgt spid="138"/>
                                        </p:tgtEl>
                                        <p:attrNameLst>
                                          <p:attrName>ppt_w</p:attrName>
                                        </p:attrNameLst>
                                      </p:cBhvr>
                                      <p:tavLst>
                                        <p:tav tm="0">
                                          <p:val>
                                            <p:fltVal val="0"/>
                                          </p:val>
                                        </p:tav>
                                        <p:tav tm="100000">
                                          <p:val>
                                            <p:strVal val="#ppt_w"/>
                                          </p:val>
                                        </p:tav>
                                      </p:tavLst>
                                    </p:anim>
                                    <p:anim calcmode="lin" valueType="num">
                                      <p:cBhvr>
                                        <p:cTn id="101" dur="500" fill="hold"/>
                                        <p:tgtEl>
                                          <p:spTgt spid="138"/>
                                        </p:tgtEl>
                                        <p:attrNameLst>
                                          <p:attrName>ppt_h</p:attrName>
                                        </p:attrNameLst>
                                      </p:cBhvr>
                                      <p:tavLst>
                                        <p:tav tm="0">
                                          <p:val>
                                            <p:fltVal val="0"/>
                                          </p:val>
                                        </p:tav>
                                        <p:tav tm="100000">
                                          <p:val>
                                            <p:strVal val="#ppt_h"/>
                                          </p:val>
                                        </p:tav>
                                      </p:tavLst>
                                    </p:anim>
                                    <p:animEffect transition="in" filter="fade">
                                      <p:cBhvr>
                                        <p:cTn id="102" dur="500"/>
                                        <p:tgtEl>
                                          <p:spTgt spid="13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122"/>
                                        </p:tgtEl>
                                        <p:attrNameLst>
                                          <p:attrName>style.visibility</p:attrName>
                                        </p:attrNameLst>
                                      </p:cBhvr>
                                      <p:to>
                                        <p:strVal val="visible"/>
                                      </p:to>
                                    </p:set>
                                    <p:animEffect transition="in" filter="wipe(down)">
                                      <p:cBhvr>
                                        <p:cTn id="107" dur="500"/>
                                        <p:tgtEl>
                                          <p:spTgt spid="122"/>
                                        </p:tgtEl>
                                      </p:cBhvr>
                                    </p:animEffect>
                                  </p:childTnLst>
                                </p:cTn>
                              </p:par>
                            </p:childTnLst>
                          </p:cTn>
                        </p:par>
                        <p:par>
                          <p:cTn id="108" fill="hold">
                            <p:stCondLst>
                              <p:cond delay="500"/>
                            </p:stCondLst>
                            <p:childTnLst>
                              <p:par>
                                <p:cTn id="109" presetID="22" presetClass="entr" presetSubtype="4" fill="hold" grpId="0" nodeType="afterEffect">
                                  <p:stCondLst>
                                    <p:cond delay="0"/>
                                  </p:stCondLst>
                                  <p:childTnLst>
                                    <p:set>
                                      <p:cBhvr>
                                        <p:cTn id="110" dur="1" fill="hold">
                                          <p:stCondLst>
                                            <p:cond delay="0"/>
                                          </p:stCondLst>
                                        </p:cTn>
                                        <p:tgtEl>
                                          <p:spTgt spid="115"/>
                                        </p:tgtEl>
                                        <p:attrNameLst>
                                          <p:attrName>style.visibility</p:attrName>
                                        </p:attrNameLst>
                                      </p:cBhvr>
                                      <p:to>
                                        <p:strVal val="visible"/>
                                      </p:to>
                                    </p:set>
                                    <p:animEffect transition="in" filter="wipe(down)">
                                      <p:cBhvr>
                                        <p:cTn id="111" dur="500"/>
                                        <p:tgtEl>
                                          <p:spTgt spid="115"/>
                                        </p:tgtEl>
                                      </p:cBhvr>
                                    </p:animEffect>
                                  </p:childTnLst>
                                </p:cTn>
                              </p:par>
                            </p:childTnLst>
                          </p:cTn>
                        </p:par>
                        <p:par>
                          <p:cTn id="112" fill="hold">
                            <p:stCondLst>
                              <p:cond delay="1000"/>
                            </p:stCondLst>
                            <p:childTnLst>
                              <p:par>
                                <p:cTn id="113" presetID="22" presetClass="entr" presetSubtype="4" fill="hold" grpId="0" nodeType="afterEffect">
                                  <p:stCondLst>
                                    <p:cond delay="0"/>
                                  </p:stCondLst>
                                  <p:childTnLst>
                                    <p:set>
                                      <p:cBhvr>
                                        <p:cTn id="114" dur="1" fill="hold">
                                          <p:stCondLst>
                                            <p:cond delay="0"/>
                                          </p:stCondLst>
                                        </p:cTn>
                                        <p:tgtEl>
                                          <p:spTgt spid="121"/>
                                        </p:tgtEl>
                                        <p:attrNameLst>
                                          <p:attrName>style.visibility</p:attrName>
                                        </p:attrNameLst>
                                      </p:cBhvr>
                                      <p:to>
                                        <p:strVal val="visible"/>
                                      </p:to>
                                    </p:set>
                                    <p:animEffect transition="in" filter="wipe(down)">
                                      <p:cBhvr>
                                        <p:cTn id="115" dur="500"/>
                                        <p:tgtEl>
                                          <p:spTgt spid="121"/>
                                        </p:tgtEl>
                                      </p:cBhvr>
                                    </p:animEffect>
                                  </p:childTnLst>
                                </p:cTn>
                              </p:par>
                            </p:childTnLst>
                          </p:cTn>
                        </p:par>
                        <p:par>
                          <p:cTn id="116" fill="hold">
                            <p:stCondLst>
                              <p:cond delay="1500"/>
                            </p:stCondLst>
                            <p:childTnLst>
                              <p:par>
                                <p:cTn id="117" presetID="22" presetClass="entr" presetSubtype="4" fill="hold" grpId="0" nodeType="afterEffect">
                                  <p:stCondLst>
                                    <p:cond delay="0"/>
                                  </p:stCondLst>
                                  <p:childTnLst>
                                    <p:set>
                                      <p:cBhvr>
                                        <p:cTn id="118" dur="1" fill="hold">
                                          <p:stCondLst>
                                            <p:cond delay="0"/>
                                          </p:stCondLst>
                                        </p:cTn>
                                        <p:tgtEl>
                                          <p:spTgt spid="123"/>
                                        </p:tgtEl>
                                        <p:attrNameLst>
                                          <p:attrName>style.visibility</p:attrName>
                                        </p:attrNameLst>
                                      </p:cBhvr>
                                      <p:to>
                                        <p:strVal val="visible"/>
                                      </p:to>
                                    </p:set>
                                    <p:animEffect transition="in" filter="wipe(down)">
                                      <p:cBhvr>
                                        <p:cTn id="119" dur="500"/>
                                        <p:tgtEl>
                                          <p:spTgt spid="123"/>
                                        </p:tgtEl>
                                      </p:cBhvr>
                                    </p:animEffect>
                                  </p:childTnLst>
                                </p:cTn>
                              </p:par>
                            </p:childTnLst>
                          </p:cTn>
                        </p:par>
                        <p:par>
                          <p:cTn id="120" fill="hold">
                            <p:stCondLst>
                              <p:cond delay="2000"/>
                            </p:stCondLst>
                            <p:childTnLst>
                              <p:par>
                                <p:cTn id="121" presetID="22" presetClass="entr" presetSubtype="4" fill="hold" grpId="0" nodeType="afterEffect">
                                  <p:stCondLst>
                                    <p:cond delay="0"/>
                                  </p:stCondLst>
                                  <p:childTnLst>
                                    <p:set>
                                      <p:cBhvr>
                                        <p:cTn id="122" dur="1" fill="hold">
                                          <p:stCondLst>
                                            <p:cond delay="0"/>
                                          </p:stCondLst>
                                        </p:cTn>
                                        <p:tgtEl>
                                          <p:spTgt spid="120"/>
                                        </p:tgtEl>
                                        <p:attrNameLst>
                                          <p:attrName>style.visibility</p:attrName>
                                        </p:attrNameLst>
                                      </p:cBhvr>
                                      <p:to>
                                        <p:strVal val="visible"/>
                                      </p:to>
                                    </p:set>
                                    <p:animEffect transition="in" filter="wipe(down)">
                                      <p:cBhvr>
                                        <p:cTn id="123" dur="500"/>
                                        <p:tgtEl>
                                          <p:spTgt spid="120"/>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3">
                                            <p:txEl>
                                              <p:pRg st="5" end="5"/>
                                            </p:txEl>
                                          </p:spTgt>
                                        </p:tgtEl>
                                        <p:attrNameLst>
                                          <p:attrName>style.visibility</p:attrName>
                                        </p:attrNameLst>
                                      </p:cBhvr>
                                      <p:to>
                                        <p:strVal val="visible"/>
                                      </p:to>
                                    </p:set>
                                    <p:animEffect transition="in" filter="fade">
                                      <p:cBhvr>
                                        <p:cTn id="128" dur="2000"/>
                                        <p:tgtEl>
                                          <p:spTgt spid="3">
                                            <p:txEl>
                                              <p:pRg st="5" end="5"/>
                                            </p:txEl>
                                          </p:spTgt>
                                        </p:tgtEl>
                                      </p:cBhvr>
                                    </p:animEffect>
                                  </p:childTnLst>
                                </p:cTn>
                              </p:par>
                            </p:childTnLst>
                          </p:cTn>
                        </p:par>
                        <p:par>
                          <p:cTn id="129" fill="hold">
                            <p:stCondLst>
                              <p:cond delay="2000"/>
                            </p:stCondLst>
                            <p:childTnLst>
                              <p:par>
                                <p:cTn id="130" presetID="0" presetClass="path" presetSubtype="0" accel="50000" decel="50000" fill="hold" nodeType="afterEffect">
                                  <p:stCondLst>
                                    <p:cond delay="0"/>
                                  </p:stCondLst>
                                  <p:childTnLst>
                                    <p:animMotion origin="layout" path="M 3.05556E-6 -5.55556E-6 L -0.04045 -5.55556E-6 L -0.03854 -0.10811 L 0.13402 -0.10695 L 0.12083 -0.19237 " pathEditMode="relative" ptsTypes="AAAAA">
                                      <p:cBhvr>
                                        <p:cTn id="131" dur="2000" fill="hold"/>
                                        <p:tgtEl>
                                          <p:spTgt spid="132"/>
                                        </p:tgtEl>
                                        <p:attrNameLst>
                                          <p:attrName>ppt_x</p:attrName>
                                          <p:attrName>ppt_y</p:attrName>
                                        </p:attrNameLst>
                                      </p:cBhvr>
                                    </p:animMotion>
                                  </p:childTnLst>
                                </p:cTn>
                              </p:par>
                            </p:childTnLst>
                          </p:cTn>
                        </p:par>
                        <p:par>
                          <p:cTn id="132" fill="hold">
                            <p:stCondLst>
                              <p:cond delay="4000"/>
                            </p:stCondLst>
                            <p:childTnLst>
                              <p:par>
                                <p:cTn id="133" presetID="9" presetClass="entr" presetSubtype="0" fill="hold" nodeType="afterEffect">
                                  <p:stCondLst>
                                    <p:cond delay="0"/>
                                  </p:stCondLst>
                                  <p:childTnLst>
                                    <p:set>
                                      <p:cBhvr>
                                        <p:cTn id="134" dur="1" fill="hold">
                                          <p:stCondLst>
                                            <p:cond delay="0"/>
                                          </p:stCondLst>
                                        </p:cTn>
                                        <p:tgtEl>
                                          <p:spTgt spid="124"/>
                                        </p:tgtEl>
                                        <p:attrNameLst>
                                          <p:attrName>style.visibility</p:attrName>
                                        </p:attrNameLst>
                                      </p:cBhvr>
                                      <p:to>
                                        <p:strVal val="visible"/>
                                      </p:to>
                                    </p:set>
                                    <p:animEffect transition="in" filter="dissolve">
                                      <p:cBhvr>
                                        <p:cTn id="135" dur="500"/>
                                        <p:tgtEl>
                                          <p:spTgt spid="124"/>
                                        </p:tgtEl>
                                      </p:cBhvr>
                                    </p:animEffect>
                                  </p:childTnLst>
                                </p:cTn>
                              </p:par>
                              <p:par>
                                <p:cTn id="136" presetID="9" presetClass="entr" presetSubtype="0" fill="hold" nodeType="withEffect">
                                  <p:stCondLst>
                                    <p:cond delay="0"/>
                                  </p:stCondLst>
                                  <p:childTnLst>
                                    <p:set>
                                      <p:cBhvr>
                                        <p:cTn id="137" dur="1" fill="hold">
                                          <p:stCondLst>
                                            <p:cond delay="0"/>
                                          </p:stCondLst>
                                        </p:cTn>
                                        <p:tgtEl>
                                          <p:spTgt spid="130"/>
                                        </p:tgtEl>
                                        <p:attrNameLst>
                                          <p:attrName>style.visibility</p:attrName>
                                        </p:attrNameLst>
                                      </p:cBhvr>
                                      <p:to>
                                        <p:strVal val="visible"/>
                                      </p:to>
                                    </p:set>
                                    <p:animEffect transition="in" filter="dissolve">
                                      <p:cBhvr>
                                        <p:cTn id="138" dur="500"/>
                                        <p:tgtEl>
                                          <p:spTgt spid="130"/>
                                        </p:tgtEl>
                                      </p:cBhvr>
                                    </p:animEffect>
                                  </p:childTnLst>
                                </p:cTn>
                              </p:par>
                            </p:childTnLst>
                          </p:cTn>
                        </p:par>
                        <p:par>
                          <p:cTn id="139" fill="hold">
                            <p:stCondLst>
                              <p:cond delay="4500"/>
                            </p:stCondLst>
                            <p:childTnLst>
                              <p:par>
                                <p:cTn id="140" presetID="0" presetClass="path" presetSubtype="0" accel="50000" decel="50000" fill="hold" nodeType="afterEffect">
                                  <p:stCondLst>
                                    <p:cond delay="0"/>
                                  </p:stCondLst>
                                  <p:childTnLst>
                                    <p:animMotion origin="layout" path="M -1.66667E-6 -0.01134 L 0.01511 0.07292 L 0.10382 0.07292 L 0.12656 -0.03009 L 0.10486 0.07431 L -0.15937 0.07431 L -0.15937 -0.15347 L 0.01146 -0.15231 L -0.01979 -0.25046 " pathEditMode="relative" rAng="0" ptsTypes="AAAAAAAAA">
                                      <p:cBhvr>
                                        <p:cTn id="141" dur="2000" fill="hold"/>
                                        <p:tgtEl>
                                          <p:spTgt spid="130"/>
                                        </p:tgtEl>
                                        <p:attrNameLst>
                                          <p:attrName>ppt_x</p:attrName>
                                          <p:attrName>ppt_y</p:attrName>
                                        </p:attrNameLst>
                                      </p:cBhvr>
                                      <p:rCtr x="-16" y="-77"/>
                                    </p:animMotion>
                                  </p:childTnLst>
                                </p:cTn>
                              </p:par>
                              <p:par>
                                <p:cTn id="142" presetID="9" presetClass="entr" presetSubtype="0" fill="hold" nodeType="withEffect">
                                  <p:stCondLst>
                                    <p:cond delay="0"/>
                                  </p:stCondLst>
                                  <p:childTnLst>
                                    <p:set>
                                      <p:cBhvr>
                                        <p:cTn id="143" dur="1" fill="hold">
                                          <p:stCondLst>
                                            <p:cond delay="0"/>
                                          </p:stCondLst>
                                        </p:cTn>
                                        <p:tgtEl>
                                          <p:spTgt spid="128"/>
                                        </p:tgtEl>
                                        <p:attrNameLst>
                                          <p:attrName>style.visibility</p:attrName>
                                        </p:attrNameLst>
                                      </p:cBhvr>
                                      <p:to>
                                        <p:strVal val="visible"/>
                                      </p:to>
                                    </p:set>
                                    <p:animEffect transition="in" filter="dissolve">
                                      <p:cBhvr>
                                        <p:cTn id="144" dur="3000"/>
                                        <p:tgtEl>
                                          <p:spTgt spid="128"/>
                                        </p:tgtEl>
                                      </p:cBhvr>
                                    </p:animEffect>
                                  </p:childTnLst>
                                </p:cTn>
                              </p:par>
                              <p:par>
                                <p:cTn id="145" presetID="9" presetClass="entr" presetSubtype="0" fill="hold" nodeType="withEffect">
                                  <p:stCondLst>
                                    <p:cond delay="0"/>
                                  </p:stCondLst>
                                  <p:childTnLst>
                                    <p:set>
                                      <p:cBhvr>
                                        <p:cTn id="146" dur="1" fill="hold">
                                          <p:stCondLst>
                                            <p:cond delay="0"/>
                                          </p:stCondLst>
                                        </p:cTn>
                                        <p:tgtEl>
                                          <p:spTgt spid="129"/>
                                        </p:tgtEl>
                                        <p:attrNameLst>
                                          <p:attrName>style.visibility</p:attrName>
                                        </p:attrNameLst>
                                      </p:cBhvr>
                                      <p:to>
                                        <p:strVal val="visible"/>
                                      </p:to>
                                    </p:set>
                                    <p:animEffect transition="in" filter="dissolve">
                                      <p:cBhvr>
                                        <p:cTn id="147" dur="3000"/>
                                        <p:tgtEl>
                                          <p:spTgt spid="129"/>
                                        </p:tgtEl>
                                      </p:cBhvr>
                                    </p:animEffect>
                                  </p:childTnLst>
                                </p:cTn>
                              </p:par>
                            </p:childTnLst>
                          </p:cTn>
                        </p:par>
                        <p:par>
                          <p:cTn id="148" fill="hold">
                            <p:stCondLst>
                              <p:cond delay="7500"/>
                            </p:stCondLst>
                            <p:childTnLst>
                              <p:par>
                                <p:cTn id="149" presetID="9" presetClass="entr" presetSubtype="0" fill="hold" nodeType="afterEffect">
                                  <p:stCondLst>
                                    <p:cond delay="0"/>
                                  </p:stCondLst>
                                  <p:childTnLst>
                                    <p:set>
                                      <p:cBhvr>
                                        <p:cTn id="150" dur="1" fill="hold">
                                          <p:stCondLst>
                                            <p:cond delay="0"/>
                                          </p:stCondLst>
                                        </p:cTn>
                                        <p:tgtEl>
                                          <p:spTgt spid="127"/>
                                        </p:tgtEl>
                                        <p:attrNameLst>
                                          <p:attrName>style.visibility</p:attrName>
                                        </p:attrNameLst>
                                      </p:cBhvr>
                                      <p:to>
                                        <p:strVal val="visible"/>
                                      </p:to>
                                    </p:set>
                                    <p:animEffect transition="in" filter="dissolve">
                                      <p:cBhvr>
                                        <p:cTn id="151" dur="500"/>
                                        <p:tgtEl>
                                          <p:spTgt spid="127"/>
                                        </p:tgtEl>
                                      </p:cBhvr>
                                    </p:animEffect>
                                  </p:childTnLst>
                                </p:cTn>
                              </p:par>
                            </p:childTnLst>
                          </p:cTn>
                        </p:par>
                        <p:par>
                          <p:cTn id="152" fill="hold">
                            <p:stCondLst>
                              <p:cond delay="8000"/>
                            </p:stCondLst>
                            <p:childTnLst>
                              <p:par>
                                <p:cTn id="153" presetID="1" presetClass="entr" presetSubtype="0" fill="hold" nodeType="afterEffect">
                                  <p:stCondLst>
                                    <p:cond delay="0"/>
                                  </p:stCondLst>
                                  <p:childTnLst>
                                    <p:set>
                                      <p:cBhvr>
                                        <p:cTn id="154" dur="1" fill="hold">
                                          <p:stCondLst>
                                            <p:cond delay="0"/>
                                          </p:stCondLst>
                                        </p:cTn>
                                        <p:tgtEl>
                                          <p:spTgt spid="131"/>
                                        </p:tgtEl>
                                        <p:attrNameLst>
                                          <p:attrName>style.visibility</p:attrName>
                                        </p:attrNameLst>
                                      </p:cBhvr>
                                      <p:to>
                                        <p:strVal val="visible"/>
                                      </p:to>
                                    </p:set>
                                  </p:childTnLst>
                                </p:cTn>
                              </p:par>
                            </p:childTnLst>
                          </p:cTn>
                        </p:par>
                        <p:par>
                          <p:cTn id="155" fill="hold">
                            <p:stCondLst>
                              <p:cond delay="8000"/>
                            </p:stCondLst>
                            <p:childTnLst>
                              <p:par>
                                <p:cTn id="156" presetID="0" presetClass="path" presetSubtype="0" accel="50000" decel="50000" fill="hold" nodeType="afterEffect">
                                  <p:stCondLst>
                                    <p:cond delay="0"/>
                                  </p:stCondLst>
                                  <p:childTnLst>
                                    <p:animMotion origin="layout" path="M -3.33333E-6 -1.85185E-6 L 0.02275 0.09537 L 0.12171 0.09537 L 0.11997 -0.00903 L 0.14723 -0.00903 " pathEditMode="relative" ptsTypes="AAAAA">
                                      <p:cBhvr>
                                        <p:cTn id="157" dur="500" fill="hold"/>
                                        <p:tgtEl>
                                          <p:spTgt spid="131"/>
                                        </p:tgtEl>
                                        <p:attrNameLst>
                                          <p:attrName>ppt_x</p:attrName>
                                          <p:attrName>ppt_y</p:attrName>
                                        </p:attrNameLst>
                                      </p:cBhvr>
                                    </p:animMotion>
                                  </p:childTnLst>
                                </p:cTn>
                              </p:par>
                            </p:childTnLst>
                          </p:cTn>
                        </p:par>
                        <p:par>
                          <p:cTn id="158" fill="hold">
                            <p:stCondLst>
                              <p:cond delay="8500"/>
                            </p:stCondLst>
                            <p:childTnLst>
                              <p:par>
                                <p:cTn id="159" presetID="9" presetClass="entr" presetSubtype="0" fill="hold" nodeType="afterEffect">
                                  <p:stCondLst>
                                    <p:cond delay="0"/>
                                  </p:stCondLst>
                                  <p:childTnLst>
                                    <p:set>
                                      <p:cBhvr>
                                        <p:cTn id="160" dur="1" fill="hold">
                                          <p:stCondLst>
                                            <p:cond delay="0"/>
                                          </p:stCondLst>
                                        </p:cTn>
                                        <p:tgtEl>
                                          <p:spTgt spid="125"/>
                                        </p:tgtEl>
                                        <p:attrNameLst>
                                          <p:attrName>style.visibility</p:attrName>
                                        </p:attrNameLst>
                                      </p:cBhvr>
                                      <p:to>
                                        <p:strVal val="visible"/>
                                      </p:to>
                                    </p:set>
                                    <p:animEffect transition="in" filter="dissolve">
                                      <p:cBhvr>
                                        <p:cTn id="161" dur="500"/>
                                        <p:tgtEl>
                                          <p:spTgt spid="125"/>
                                        </p:tgtEl>
                                      </p:cBhvr>
                                    </p:animEffect>
                                  </p:childTnLst>
                                </p:cTn>
                              </p:par>
                              <p:par>
                                <p:cTn id="162" presetID="9" presetClass="entr" presetSubtype="0" fill="hold" nodeType="withEffect">
                                  <p:stCondLst>
                                    <p:cond delay="0"/>
                                  </p:stCondLst>
                                  <p:childTnLst>
                                    <p:set>
                                      <p:cBhvr>
                                        <p:cTn id="163" dur="1" fill="hold">
                                          <p:stCondLst>
                                            <p:cond delay="0"/>
                                          </p:stCondLst>
                                        </p:cTn>
                                        <p:tgtEl>
                                          <p:spTgt spid="126"/>
                                        </p:tgtEl>
                                        <p:attrNameLst>
                                          <p:attrName>style.visibility</p:attrName>
                                        </p:attrNameLst>
                                      </p:cBhvr>
                                      <p:to>
                                        <p:strVal val="visible"/>
                                      </p:to>
                                    </p:set>
                                    <p:animEffect transition="in" filter="dissolve">
                                      <p:cBhvr>
                                        <p:cTn id="164"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5" grpId="0"/>
      <p:bldP spid="106" grpId="0"/>
      <p:bldP spid="114" grpId="0"/>
      <p:bldP spid="117" grpId="0"/>
      <p:bldP spid="118" grpId="0"/>
      <p:bldP spid="115" grpId="0" animBg="1"/>
      <p:bldP spid="120" grpId="0" animBg="1"/>
      <p:bldP spid="121" grpId="0" animBg="1"/>
      <p:bldP spid="122" grpId="0" animBg="1"/>
      <p:bldP spid="123" grpId="0" animBg="1"/>
      <p:bldP spid="13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3"/>
          <p:cNvSpPr>
            <a:spLocks noGrp="1"/>
          </p:cNvSpPr>
          <p:nvPr>
            <p:ph type="sldNum" sz="quarter" idx="4294967295"/>
          </p:nvPr>
        </p:nvSpPr>
        <p:spPr>
          <a:xfrm>
            <a:off x="2514600" y="6477000"/>
            <a:ext cx="1952625" cy="219075"/>
          </a:xfrm>
          <a:prstGeom prst="rect">
            <a:avLst/>
          </a:prstGeom>
          <a:noFill/>
          <a:ln/>
        </p:spPr>
        <p:txBody>
          <a:bodyPr wrap="square"/>
          <a:lstStyle/>
          <a:p>
            <a:pPr algn="r">
              <a:spcBef>
                <a:spcPct val="20000"/>
              </a:spcBef>
            </a:pPr>
            <a:fld id="{A9860B55-E430-4946-97AD-FDDB8212C48D}" type="slidenum">
              <a:rPr lang="en-US" smtClean="0">
                <a:solidFill>
                  <a:schemeClr val="bg2"/>
                </a:solidFill>
                <a:latin typeface="Arial" charset="0"/>
              </a:rPr>
              <a:pPr algn="r">
                <a:spcBef>
                  <a:spcPct val="20000"/>
                </a:spcBef>
              </a:pPr>
              <a:t>36</a:t>
            </a:fld>
            <a:endParaRPr lang="en-US" smtClean="0">
              <a:solidFill>
                <a:schemeClr val="bg2"/>
              </a:solidFill>
              <a:latin typeface="Arial" charset="0"/>
            </a:endParaRPr>
          </a:p>
        </p:txBody>
      </p:sp>
      <p:sp>
        <p:nvSpPr>
          <p:cNvPr id="27651" name="Rectangle 2"/>
          <p:cNvSpPr>
            <a:spLocks noGrp="1" noChangeArrowheads="1"/>
          </p:cNvSpPr>
          <p:nvPr>
            <p:ph type="title"/>
          </p:nvPr>
        </p:nvSpPr>
        <p:spPr>
          <a:xfrm>
            <a:off x="260350" y="215900"/>
            <a:ext cx="7947025" cy="536575"/>
          </a:xfrm>
        </p:spPr>
        <p:txBody>
          <a:bodyPr>
            <a:noAutofit/>
          </a:bodyPr>
          <a:lstStyle/>
          <a:p>
            <a:pPr algn="l"/>
            <a:r>
              <a:rPr lang="en-US" sz="3200" b="1" dirty="0" smtClean="0">
                <a:solidFill>
                  <a:srgbClr val="0D0D0D"/>
                </a:solidFill>
              </a:rPr>
              <a:t>Virtual Patching with Deep Security</a:t>
            </a:r>
          </a:p>
        </p:txBody>
      </p:sp>
      <p:sp>
        <p:nvSpPr>
          <p:cNvPr id="27652" name="Text Box 3"/>
          <p:cNvSpPr txBox="1">
            <a:spLocks noChangeArrowheads="1"/>
          </p:cNvSpPr>
          <p:nvPr/>
        </p:nvSpPr>
        <p:spPr bwMode="auto">
          <a:xfrm>
            <a:off x="1219200" y="5546725"/>
            <a:ext cx="1482725" cy="336550"/>
          </a:xfrm>
          <a:prstGeom prst="rect">
            <a:avLst/>
          </a:prstGeom>
          <a:noFill/>
          <a:ln w="9525">
            <a:noFill/>
            <a:miter lim="800000"/>
            <a:headEnd/>
            <a:tailEnd/>
          </a:ln>
        </p:spPr>
        <p:txBody>
          <a:bodyPr wrap="none">
            <a:spAutoFit/>
          </a:bodyPr>
          <a:lstStyle/>
          <a:p>
            <a:r>
              <a:rPr lang="en-US">
                <a:solidFill>
                  <a:srgbClr val="C00000"/>
                </a:solidFill>
              </a:rPr>
              <a:t>Filtered Traffic</a:t>
            </a:r>
          </a:p>
        </p:txBody>
      </p:sp>
      <p:sp>
        <p:nvSpPr>
          <p:cNvPr id="27653" name="Text Box 4"/>
          <p:cNvSpPr txBox="1">
            <a:spLocks noChangeArrowheads="1"/>
          </p:cNvSpPr>
          <p:nvPr/>
        </p:nvSpPr>
        <p:spPr bwMode="auto">
          <a:xfrm>
            <a:off x="4248629" y="2184400"/>
            <a:ext cx="1631950" cy="307975"/>
          </a:xfrm>
          <a:prstGeom prst="rect">
            <a:avLst/>
          </a:prstGeom>
          <a:noFill/>
          <a:ln w="9525">
            <a:noFill/>
            <a:miter lim="800000"/>
            <a:headEnd/>
            <a:tailEnd/>
          </a:ln>
        </p:spPr>
        <p:txBody>
          <a:bodyPr wrap="none">
            <a:spAutoFit/>
          </a:bodyPr>
          <a:lstStyle/>
          <a:p>
            <a:r>
              <a:rPr lang="en-US" sz="1400">
                <a:solidFill>
                  <a:schemeClr val="bg2"/>
                </a:solidFill>
              </a:rPr>
              <a:t>Allow known good</a:t>
            </a:r>
          </a:p>
        </p:txBody>
      </p:sp>
      <p:sp>
        <p:nvSpPr>
          <p:cNvPr id="27654" name="Line 5"/>
          <p:cNvSpPr>
            <a:spLocks noChangeShapeType="1"/>
          </p:cNvSpPr>
          <p:nvPr/>
        </p:nvSpPr>
        <p:spPr bwMode="auto">
          <a:xfrm>
            <a:off x="838200" y="15240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55" name="Line 6"/>
          <p:cNvSpPr>
            <a:spLocks noChangeShapeType="1"/>
          </p:cNvSpPr>
          <p:nvPr/>
        </p:nvSpPr>
        <p:spPr bwMode="auto">
          <a:xfrm>
            <a:off x="2743200" y="15240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56" name="Line 7"/>
          <p:cNvSpPr>
            <a:spLocks noChangeShapeType="1"/>
          </p:cNvSpPr>
          <p:nvPr/>
        </p:nvSpPr>
        <p:spPr bwMode="auto">
          <a:xfrm>
            <a:off x="1981200" y="15240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57" name="Line 8"/>
          <p:cNvSpPr>
            <a:spLocks noChangeShapeType="1"/>
          </p:cNvSpPr>
          <p:nvPr/>
        </p:nvSpPr>
        <p:spPr bwMode="auto">
          <a:xfrm>
            <a:off x="1219200" y="15240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58" name="Line 9"/>
          <p:cNvSpPr>
            <a:spLocks noChangeShapeType="1"/>
          </p:cNvSpPr>
          <p:nvPr/>
        </p:nvSpPr>
        <p:spPr bwMode="auto">
          <a:xfrm>
            <a:off x="3124200" y="15240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59" name="Line 10"/>
          <p:cNvSpPr>
            <a:spLocks noChangeShapeType="1"/>
          </p:cNvSpPr>
          <p:nvPr/>
        </p:nvSpPr>
        <p:spPr bwMode="auto">
          <a:xfrm>
            <a:off x="457200" y="15240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60" name="Line 11"/>
          <p:cNvSpPr>
            <a:spLocks noChangeShapeType="1"/>
          </p:cNvSpPr>
          <p:nvPr/>
        </p:nvSpPr>
        <p:spPr bwMode="auto">
          <a:xfrm>
            <a:off x="3505200" y="15240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61" name="Line 12"/>
          <p:cNvSpPr>
            <a:spLocks noChangeShapeType="1"/>
          </p:cNvSpPr>
          <p:nvPr/>
        </p:nvSpPr>
        <p:spPr bwMode="auto">
          <a:xfrm>
            <a:off x="1600200" y="15240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62" name="Line 13"/>
          <p:cNvSpPr>
            <a:spLocks noChangeShapeType="1"/>
          </p:cNvSpPr>
          <p:nvPr/>
        </p:nvSpPr>
        <p:spPr bwMode="auto">
          <a:xfrm>
            <a:off x="2362200" y="15240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63" name="Text Box 14"/>
          <p:cNvSpPr txBox="1">
            <a:spLocks noChangeArrowheads="1"/>
          </p:cNvSpPr>
          <p:nvPr/>
        </p:nvSpPr>
        <p:spPr bwMode="auto">
          <a:xfrm>
            <a:off x="1371600" y="1166813"/>
            <a:ext cx="1211263" cy="336550"/>
          </a:xfrm>
          <a:prstGeom prst="rect">
            <a:avLst/>
          </a:prstGeom>
          <a:noFill/>
          <a:ln w="9525">
            <a:noFill/>
            <a:miter lim="800000"/>
            <a:headEnd/>
            <a:tailEnd/>
          </a:ln>
        </p:spPr>
        <p:txBody>
          <a:bodyPr wrap="none">
            <a:spAutoFit/>
          </a:bodyPr>
          <a:lstStyle/>
          <a:p>
            <a:r>
              <a:rPr lang="en-US">
                <a:solidFill>
                  <a:srgbClr val="C00000"/>
                </a:solidFill>
              </a:rPr>
              <a:t>Raw Traffic</a:t>
            </a:r>
          </a:p>
        </p:txBody>
      </p:sp>
      <p:sp>
        <p:nvSpPr>
          <p:cNvPr id="27664" name="Line 15"/>
          <p:cNvSpPr>
            <a:spLocks noChangeShapeType="1"/>
          </p:cNvSpPr>
          <p:nvPr/>
        </p:nvSpPr>
        <p:spPr bwMode="auto">
          <a:xfrm>
            <a:off x="2743200" y="23622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65" name="Line 16"/>
          <p:cNvSpPr>
            <a:spLocks noChangeShapeType="1"/>
          </p:cNvSpPr>
          <p:nvPr/>
        </p:nvSpPr>
        <p:spPr bwMode="auto">
          <a:xfrm>
            <a:off x="1981200" y="23622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66" name="Line 17"/>
          <p:cNvSpPr>
            <a:spLocks noChangeShapeType="1"/>
          </p:cNvSpPr>
          <p:nvPr/>
        </p:nvSpPr>
        <p:spPr bwMode="auto">
          <a:xfrm>
            <a:off x="1219200" y="23622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67" name="Line 18"/>
          <p:cNvSpPr>
            <a:spLocks noChangeShapeType="1"/>
          </p:cNvSpPr>
          <p:nvPr/>
        </p:nvSpPr>
        <p:spPr bwMode="auto">
          <a:xfrm>
            <a:off x="1600200" y="23622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68" name="Line 19"/>
          <p:cNvSpPr>
            <a:spLocks noChangeShapeType="1"/>
          </p:cNvSpPr>
          <p:nvPr/>
        </p:nvSpPr>
        <p:spPr bwMode="auto">
          <a:xfrm>
            <a:off x="2362200" y="23622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69" name="Line 20"/>
          <p:cNvSpPr>
            <a:spLocks noChangeShapeType="1"/>
          </p:cNvSpPr>
          <p:nvPr/>
        </p:nvSpPr>
        <p:spPr bwMode="auto">
          <a:xfrm>
            <a:off x="1981200" y="32004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70" name="Line 21"/>
          <p:cNvSpPr>
            <a:spLocks noChangeShapeType="1"/>
          </p:cNvSpPr>
          <p:nvPr/>
        </p:nvSpPr>
        <p:spPr bwMode="auto">
          <a:xfrm>
            <a:off x="1600200" y="32004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71" name="Line 22"/>
          <p:cNvSpPr>
            <a:spLocks noChangeShapeType="1"/>
          </p:cNvSpPr>
          <p:nvPr/>
        </p:nvSpPr>
        <p:spPr bwMode="auto">
          <a:xfrm>
            <a:off x="2362200" y="32004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72" name="Text Box 23"/>
          <p:cNvSpPr txBox="1">
            <a:spLocks noChangeArrowheads="1"/>
          </p:cNvSpPr>
          <p:nvPr/>
        </p:nvSpPr>
        <p:spPr bwMode="auto">
          <a:xfrm>
            <a:off x="4248629" y="3060700"/>
            <a:ext cx="1471613" cy="307975"/>
          </a:xfrm>
          <a:prstGeom prst="rect">
            <a:avLst/>
          </a:prstGeom>
          <a:noFill/>
          <a:ln w="9525">
            <a:noFill/>
            <a:miter lim="800000"/>
            <a:headEnd/>
            <a:tailEnd/>
          </a:ln>
        </p:spPr>
        <p:txBody>
          <a:bodyPr wrap="none">
            <a:spAutoFit/>
          </a:bodyPr>
          <a:lstStyle/>
          <a:p>
            <a:r>
              <a:rPr lang="en-US" sz="1400" dirty="0">
                <a:solidFill>
                  <a:schemeClr val="bg2"/>
                </a:solidFill>
              </a:rPr>
              <a:t>Stop known bad</a:t>
            </a:r>
          </a:p>
        </p:txBody>
      </p:sp>
      <p:sp>
        <p:nvSpPr>
          <p:cNvPr id="27673" name="Text Box 24"/>
          <p:cNvSpPr txBox="1">
            <a:spLocks noChangeArrowheads="1"/>
          </p:cNvSpPr>
          <p:nvPr/>
        </p:nvSpPr>
        <p:spPr bwMode="auto">
          <a:xfrm>
            <a:off x="4248629" y="3963988"/>
            <a:ext cx="1284287" cy="523875"/>
          </a:xfrm>
          <a:prstGeom prst="rect">
            <a:avLst/>
          </a:prstGeom>
          <a:noFill/>
          <a:ln w="9525">
            <a:noFill/>
            <a:miter lim="800000"/>
            <a:headEnd/>
            <a:tailEnd/>
          </a:ln>
        </p:spPr>
        <p:txBody>
          <a:bodyPr wrap="none">
            <a:spAutoFit/>
          </a:bodyPr>
          <a:lstStyle/>
          <a:p>
            <a:r>
              <a:rPr lang="en-US" sz="1400" dirty="0">
                <a:solidFill>
                  <a:schemeClr val="bg2"/>
                </a:solidFill>
              </a:rPr>
              <a:t>Shield known</a:t>
            </a:r>
          </a:p>
          <a:p>
            <a:r>
              <a:rPr lang="en-US" sz="1400" dirty="0">
                <a:solidFill>
                  <a:schemeClr val="bg2"/>
                </a:solidFill>
              </a:rPr>
              <a:t>vulnerabilities</a:t>
            </a:r>
          </a:p>
        </p:txBody>
      </p:sp>
      <p:sp>
        <p:nvSpPr>
          <p:cNvPr id="27674" name="Line 25"/>
          <p:cNvSpPr>
            <a:spLocks noChangeShapeType="1"/>
          </p:cNvSpPr>
          <p:nvPr/>
        </p:nvSpPr>
        <p:spPr bwMode="auto">
          <a:xfrm>
            <a:off x="1981200" y="41148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75" name="Line 26"/>
          <p:cNvSpPr>
            <a:spLocks noChangeShapeType="1"/>
          </p:cNvSpPr>
          <p:nvPr/>
        </p:nvSpPr>
        <p:spPr bwMode="auto">
          <a:xfrm>
            <a:off x="1600200" y="41148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76" name="Line 27"/>
          <p:cNvSpPr>
            <a:spLocks noChangeShapeType="1"/>
          </p:cNvSpPr>
          <p:nvPr/>
        </p:nvSpPr>
        <p:spPr bwMode="auto">
          <a:xfrm>
            <a:off x="2362200" y="41148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77" name="Line 28"/>
          <p:cNvSpPr>
            <a:spLocks noChangeShapeType="1"/>
          </p:cNvSpPr>
          <p:nvPr/>
        </p:nvSpPr>
        <p:spPr bwMode="auto">
          <a:xfrm>
            <a:off x="1981200" y="4953000"/>
            <a:ext cx="0" cy="457200"/>
          </a:xfrm>
          <a:prstGeom prst="line">
            <a:avLst/>
          </a:prstGeom>
          <a:noFill/>
          <a:ln w="28575">
            <a:solidFill>
              <a:srgbClr val="6C6D73"/>
            </a:solidFill>
            <a:round/>
            <a:headEnd/>
            <a:tailEnd type="triangle" w="med" len="med"/>
          </a:ln>
        </p:spPr>
        <p:txBody>
          <a:bodyPr wrap="none" anchor="ctr"/>
          <a:lstStyle/>
          <a:p>
            <a:endParaRPr lang="en-US"/>
          </a:p>
        </p:txBody>
      </p:sp>
      <p:sp>
        <p:nvSpPr>
          <p:cNvPr id="27678" name="Text Box 30"/>
          <p:cNvSpPr txBox="1">
            <a:spLocks noChangeArrowheads="1"/>
          </p:cNvSpPr>
          <p:nvPr/>
        </p:nvSpPr>
        <p:spPr bwMode="auto">
          <a:xfrm>
            <a:off x="4248629" y="4803775"/>
            <a:ext cx="1782763" cy="954088"/>
          </a:xfrm>
          <a:prstGeom prst="rect">
            <a:avLst/>
          </a:prstGeom>
          <a:noFill/>
          <a:ln w="9525">
            <a:noFill/>
            <a:miter lim="800000"/>
            <a:headEnd/>
            <a:tailEnd/>
          </a:ln>
        </p:spPr>
        <p:txBody>
          <a:bodyPr wrap="none">
            <a:spAutoFit/>
          </a:bodyPr>
          <a:lstStyle/>
          <a:p>
            <a:r>
              <a:rPr lang="en-US" sz="1400" dirty="0">
                <a:solidFill>
                  <a:schemeClr val="bg2"/>
                </a:solidFill>
              </a:rPr>
              <a:t>Shield unknown</a:t>
            </a:r>
          </a:p>
          <a:p>
            <a:r>
              <a:rPr lang="en-US" sz="1400" dirty="0">
                <a:solidFill>
                  <a:schemeClr val="bg2"/>
                </a:solidFill>
              </a:rPr>
              <a:t>vulnerabilities </a:t>
            </a:r>
          </a:p>
          <a:p>
            <a:r>
              <a:rPr lang="en-US" sz="1400" dirty="0">
                <a:solidFill>
                  <a:schemeClr val="bg2"/>
                </a:solidFill>
              </a:rPr>
              <a:t>and protect</a:t>
            </a:r>
          </a:p>
          <a:p>
            <a:r>
              <a:rPr lang="en-US" sz="1400" dirty="0">
                <a:solidFill>
                  <a:schemeClr val="bg2"/>
                </a:solidFill>
              </a:rPr>
              <a:t>specific applications</a:t>
            </a:r>
          </a:p>
        </p:txBody>
      </p:sp>
      <p:sp>
        <p:nvSpPr>
          <p:cNvPr id="114718" name="Text Box 31"/>
          <p:cNvSpPr txBox="1">
            <a:spLocks noChangeArrowheads="1"/>
          </p:cNvSpPr>
          <p:nvPr/>
        </p:nvSpPr>
        <p:spPr bwMode="auto">
          <a:xfrm>
            <a:off x="4221163" y="1938338"/>
            <a:ext cx="29559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bg2"/>
                </a:solidFill>
                <a:latin typeface="Arial" charset="0"/>
                <a:ea typeface="ＭＳ Ｐゴシック" charset="0"/>
                <a:cs typeface="ＭＳ Ｐゴシック" charset="0"/>
              </a:defRPr>
            </a:lvl1pPr>
            <a:lvl2pPr marL="742950" indent="-285750" eaLnBrk="0" hangingPunct="0">
              <a:defRPr sz="1600">
                <a:solidFill>
                  <a:schemeClr val="bg2"/>
                </a:solidFill>
                <a:latin typeface="Arial" charset="0"/>
                <a:ea typeface="ＭＳ Ｐゴシック" charset="0"/>
              </a:defRPr>
            </a:lvl2pPr>
            <a:lvl3pPr marL="1143000" indent="-228600" eaLnBrk="0" hangingPunct="0">
              <a:defRPr sz="1600">
                <a:solidFill>
                  <a:schemeClr val="bg2"/>
                </a:solidFill>
                <a:latin typeface="Arial" charset="0"/>
                <a:ea typeface="ＭＳ Ｐゴシック" charset="0"/>
              </a:defRPr>
            </a:lvl3pPr>
            <a:lvl4pPr marL="1600200" indent="-228600" eaLnBrk="0" hangingPunct="0">
              <a:defRPr sz="1600">
                <a:solidFill>
                  <a:schemeClr val="bg2"/>
                </a:solidFill>
                <a:latin typeface="Arial" charset="0"/>
                <a:ea typeface="ＭＳ Ｐゴシック" charset="0"/>
              </a:defRPr>
            </a:lvl4pPr>
            <a:lvl5pPr marL="2057400" indent="-228600" eaLnBrk="0" hangingPunct="0">
              <a:defRPr sz="1600">
                <a:solidFill>
                  <a:schemeClr val="bg2"/>
                </a:solidFill>
                <a:latin typeface="Arial" charset="0"/>
                <a:ea typeface="ＭＳ Ｐゴシック" charset="0"/>
              </a:defRPr>
            </a:lvl5pPr>
            <a:lvl6pPr marL="2514600" indent="-228600" eaLnBrk="0" fontAlgn="base" hangingPunct="0">
              <a:spcBef>
                <a:spcPct val="0"/>
              </a:spcBef>
              <a:spcAft>
                <a:spcPct val="0"/>
              </a:spcAft>
              <a:defRPr sz="1600">
                <a:solidFill>
                  <a:schemeClr val="bg2"/>
                </a:solidFill>
                <a:latin typeface="Arial" charset="0"/>
                <a:ea typeface="ＭＳ Ｐゴシック" charset="0"/>
              </a:defRPr>
            </a:lvl6pPr>
            <a:lvl7pPr marL="2971800" indent="-228600" eaLnBrk="0" fontAlgn="base" hangingPunct="0">
              <a:spcBef>
                <a:spcPct val="0"/>
              </a:spcBef>
              <a:spcAft>
                <a:spcPct val="0"/>
              </a:spcAft>
              <a:defRPr sz="1600">
                <a:solidFill>
                  <a:schemeClr val="bg2"/>
                </a:solidFill>
                <a:latin typeface="Arial" charset="0"/>
                <a:ea typeface="ＭＳ Ｐゴシック" charset="0"/>
              </a:defRPr>
            </a:lvl7pPr>
            <a:lvl8pPr marL="3429000" indent="-228600" eaLnBrk="0" fontAlgn="base" hangingPunct="0">
              <a:spcBef>
                <a:spcPct val="0"/>
              </a:spcBef>
              <a:spcAft>
                <a:spcPct val="0"/>
              </a:spcAft>
              <a:defRPr sz="1600">
                <a:solidFill>
                  <a:schemeClr val="bg2"/>
                </a:solidFill>
                <a:latin typeface="Arial" charset="0"/>
                <a:ea typeface="ＭＳ Ｐゴシック" charset="0"/>
              </a:defRPr>
            </a:lvl8pPr>
            <a:lvl9pPr marL="3886200" indent="-228600" eaLnBrk="0" fontAlgn="base" hangingPunct="0">
              <a:spcBef>
                <a:spcPct val="0"/>
              </a:spcBef>
              <a:spcAft>
                <a:spcPct val="0"/>
              </a:spcAft>
              <a:defRPr sz="1600">
                <a:solidFill>
                  <a:schemeClr val="bg2"/>
                </a:solidFill>
                <a:latin typeface="Arial" charset="0"/>
                <a:ea typeface="ＭＳ Ｐゴシック" charset="0"/>
              </a:defRPr>
            </a:lvl9pPr>
          </a:lstStyle>
          <a:p>
            <a:pPr eaLnBrk="1" hangingPunct="1">
              <a:defRPr/>
            </a:pPr>
            <a:r>
              <a:rPr lang="en-US" dirty="0" err="1">
                <a:solidFill>
                  <a:schemeClr val="tx1">
                    <a:lumMod val="50000"/>
                  </a:schemeClr>
                </a:solidFill>
              </a:rPr>
              <a:t>Stateful</a:t>
            </a:r>
            <a:r>
              <a:rPr lang="en-US" dirty="0">
                <a:solidFill>
                  <a:schemeClr val="tx1">
                    <a:lumMod val="50000"/>
                  </a:schemeClr>
                </a:solidFill>
              </a:rPr>
              <a:t> Firewall		</a:t>
            </a:r>
          </a:p>
        </p:txBody>
      </p:sp>
      <p:sp>
        <p:nvSpPr>
          <p:cNvPr id="114719" name="Text Box 32"/>
          <p:cNvSpPr txBox="1">
            <a:spLocks noChangeArrowheads="1"/>
          </p:cNvSpPr>
          <p:nvPr/>
        </p:nvSpPr>
        <p:spPr bwMode="auto">
          <a:xfrm>
            <a:off x="4235450" y="2827338"/>
            <a:ext cx="29543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bg2"/>
                </a:solidFill>
                <a:latin typeface="Arial" charset="0"/>
                <a:ea typeface="ＭＳ Ｐゴシック" charset="0"/>
                <a:cs typeface="ＭＳ Ｐゴシック" charset="0"/>
              </a:defRPr>
            </a:lvl1pPr>
            <a:lvl2pPr marL="742950" indent="-285750" eaLnBrk="0" hangingPunct="0">
              <a:defRPr sz="1600">
                <a:solidFill>
                  <a:schemeClr val="bg2"/>
                </a:solidFill>
                <a:latin typeface="Arial" charset="0"/>
                <a:ea typeface="ＭＳ Ｐゴシック" charset="0"/>
              </a:defRPr>
            </a:lvl2pPr>
            <a:lvl3pPr marL="1143000" indent="-228600" eaLnBrk="0" hangingPunct="0">
              <a:defRPr sz="1600">
                <a:solidFill>
                  <a:schemeClr val="bg2"/>
                </a:solidFill>
                <a:latin typeface="Arial" charset="0"/>
                <a:ea typeface="ＭＳ Ｐゴシック" charset="0"/>
              </a:defRPr>
            </a:lvl3pPr>
            <a:lvl4pPr marL="1600200" indent="-228600" eaLnBrk="0" hangingPunct="0">
              <a:defRPr sz="1600">
                <a:solidFill>
                  <a:schemeClr val="bg2"/>
                </a:solidFill>
                <a:latin typeface="Arial" charset="0"/>
                <a:ea typeface="ＭＳ Ｐゴシック" charset="0"/>
              </a:defRPr>
            </a:lvl4pPr>
            <a:lvl5pPr marL="2057400" indent="-228600" eaLnBrk="0" hangingPunct="0">
              <a:defRPr sz="1600">
                <a:solidFill>
                  <a:schemeClr val="bg2"/>
                </a:solidFill>
                <a:latin typeface="Arial" charset="0"/>
                <a:ea typeface="ＭＳ Ｐゴシック" charset="0"/>
              </a:defRPr>
            </a:lvl5pPr>
            <a:lvl6pPr marL="2514600" indent="-228600" eaLnBrk="0" fontAlgn="base" hangingPunct="0">
              <a:spcBef>
                <a:spcPct val="0"/>
              </a:spcBef>
              <a:spcAft>
                <a:spcPct val="0"/>
              </a:spcAft>
              <a:defRPr sz="1600">
                <a:solidFill>
                  <a:schemeClr val="bg2"/>
                </a:solidFill>
                <a:latin typeface="Arial" charset="0"/>
                <a:ea typeface="ＭＳ Ｐゴシック" charset="0"/>
              </a:defRPr>
            </a:lvl6pPr>
            <a:lvl7pPr marL="2971800" indent="-228600" eaLnBrk="0" fontAlgn="base" hangingPunct="0">
              <a:spcBef>
                <a:spcPct val="0"/>
              </a:spcBef>
              <a:spcAft>
                <a:spcPct val="0"/>
              </a:spcAft>
              <a:defRPr sz="1600">
                <a:solidFill>
                  <a:schemeClr val="bg2"/>
                </a:solidFill>
                <a:latin typeface="Arial" charset="0"/>
                <a:ea typeface="ＭＳ Ｐゴシック" charset="0"/>
              </a:defRPr>
            </a:lvl7pPr>
            <a:lvl8pPr marL="3429000" indent="-228600" eaLnBrk="0" fontAlgn="base" hangingPunct="0">
              <a:spcBef>
                <a:spcPct val="0"/>
              </a:spcBef>
              <a:spcAft>
                <a:spcPct val="0"/>
              </a:spcAft>
              <a:defRPr sz="1600">
                <a:solidFill>
                  <a:schemeClr val="bg2"/>
                </a:solidFill>
                <a:latin typeface="Arial" charset="0"/>
                <a:ea typeface="ＭＳ Ｐゴシック" charset="0"/>
              </a:defRPr>
            </a:lvl8pPr>
            <a:lvl9pPr marL="3886200" indent="-228600" eaLnBrk="0" fontAlgn="base" hangingPunct="0">
              <a:spcBef>
                <a:spcPct val="0"/>
              </a:spcBef>
              <a:spcAft>
                <a:spcPct val="0"/>
              </a:spcAft>
              <a:defRPr sz="1600">
                <a:solidFill>
                  <a:schemeClr val="bg2"/>
                </a:solidFill>
                <a:latin typeface="Arial" charset="0"/>
                <a:ea typeface="ＭＳ Ｐゴシック" charset="0"/>
              </a:defRPr>
            </a:lvl9pPr>
          </a:lstStyle>
          <a:p>
            <a:pPr eaLnBrk="1" hangingPunct="1">
              <a:defRPr/>
            </a:pPr>
            <a:r>
              <a:rPr lang="en-US" dirty="0">
                <a:solidFill>
                  <a:schemeClr val="tx1">
                    <a:lumMod val="50000"/>
                  </a:schemeClr>
                </a:solidFill>
              </a:rPr>
              <a:t>Exploit Rules		</a:t>
            </a:r>
          </a:p>
        </p:txBody>
      </p:sp>
      <p:sp>
        <p:nvSpPr>
          <p:cNvPr id="114720" name="Text Box 33"/>
          <p:cNvSpPr txBox="1">
            <a:spLocks noChangeArrowheads="1"/>
          </p:cNvSpPr>
          <p:nvPr/>
        </p:nvSpPr>
        <p:spPr bwMode="auto">
          <a:xfrm>
            <a:off x="4235450" y="3740150"/>
            <a:ext cx="2032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bg2"/>
                </a:solidFill>
                <a:latin typeface="Arial" charset="0"/>
                <a:ea typeface="ＭＳ Ｐゴシック" charset="0"/>
                <a:cs typeface="ＭＳ Ｐゴシック" charset="0"/>
              </a:defRPr>
            </a:lvl1pPr>
            <a:lvl2pPr marL="742950" indent="-285750" eaLnBrk="0" hangingPunct="0">
              <a:defRPr sz="1600">
                <a:solidFill>
                  <a:schemeClr val="bg2"/>
                </a:solidFill>
                <a:latin typeface="Arial" charset="0"/>
                <a:ea typeface="ＭＳ Ｐゴシック" charset="0"/>
              </a:defRPr>
            </a:lvl2pPr>
            <a:lvl3pPr marL="1143000" indent="-228600" eaLnBrk="0" hangingPunct="0">
              <a:defRPr sz="1600">
                <a:solidFill>
                  <a:schemeClr val="bg2"/>
                </a:solidFill>
                <a:latin typeface="Arial" charset="0"/>
                <a:ea typeface="ＭＳ Ｐゴシック" charset="0"/>
              </a:defRPr>
            </a:lvl3pPr>
            <a:lvl4pPr marL="1600200" indent="-228600" eaLnBrk="0" hangingPunct="0">
              <a:defRPr sz="1600">
                <a:solidFill>
                  <a:schemeClr val="bg2"/>
                </a:solidFill>
                <a:latin typeface="Arial" charset="0"/>
                <a:ea typeface="ＭＳ Ｐゴシック" charset="0"/>
              </a:defRPr>
            </a:lvl4pPr>
            <a:lvl5pPr marL="2057400" indent="-228600" eaLnBrk="0" hangingPunct="0">
              <a:defRPr sz="1600">
                <a:solidFill>
                  <a:schemeClr val="bg2"/>
                </a:solidFill>
                <a:latin typeface="Arial" charset="0"/>
                <a:ea typeface="ＭＳ Ｐゴシック" charset="0"/>
              </a:defRPr>
            </a:lvl5pPr>
            <a:lvl6pPr marL="2514600" indent="-228600" eaLnBrk="0" fontAlgn="base" hangingPunct="0">
              <a:spcBef>
                <a:spcPct val="0"/>
              </a:spcBef>
              <a:spcAft>
                <a:spcPct val="0"/>
              </a:spcAft>
              <a:defRPr sz="1600">
                <a:solidFill>
                  <a:schemeClr val="bg2"/>
                </a:solidFill>
                <a:latin typeface="Arial" charset="0"/>
                <a:ea typeface="ＭＳ Ｐゴシック" charset="0"/>
              </a:defRPr>
            </a:lvl6pPr>
            <a:lvl7pPr marL="2971800" indent="-228600" eaLnBrk="0" fontAlgn="base" hangingPunct="0">
              <a:spcBef>
                <a:spcPct val="0"/>
              </a:spcBef>
              <a:spcAft>
                <a:spcPct val="0"/>
              </a:spcAft>
              <a:defRPr sz="1600">
                <a:solidFill>
                  <a:schemeClr val="bg2"/>
                </a:solidFill>
                <a:latin typeface="Arial" charset="0"/>
                <a:ea typeface="ＭＳ Ｐゴシック" charset="0"/>
              </a:defRPr>
            </a:lvl7pPr>
            <a:lvl8pPr marL="3429000" indent="-228600" eaLnBrk="0" fontAlgn="base" hangingPunct="0">
              <a:spcBef>
                <a:spcPct val="0"/>
              </a:spcBef>
              <a:spcAft>
                <a:spcPct val="0"/>
              </a:spcAft>
              <a:defRPr sz="1600">
                <a:solidFill>
                  <a:schemeClr val="bg2"/>
                </a:solidFill>
                <a:latin typeface="Arial" charset="0"/>
                <a:ea typeface="ＭＳ Ｐゴシック" charset="0"/>
              </a:defRPr>
            </a:lvl8pPr>
            <a:lvl9pPr marL="3886200" indent="-228600" eaLnBrk="0" fontAlgn="base" hangingPunct="0">
              <a:spcBef>
                <a:spcPct val="0"/>
              </a:spcBef>
              <a:spcAft>
                <a:spcPct val="0"/>
              </a:spcAft>
              <a:defRPr sz="1600">
                <a:solidFill>
                  <a:schemeClr val="bg2"/>
                </a:solidFill>
                <a:latin typeface="Arial" charset="0"/>
                <a:ea typeface="ＭＳ Ｐゴシック" charset="0"/>
              </a:defRPr>
            </a:lvl9pPr>
          </a:lstStyle>
          <a:p>
            <a:pPr eaLnBrk="1" hangingPunct="1">
              <a:defRPr/>
            </a:pPr>
            <a:r>
              <a:rPr lang="en-US">
                <a:solidFill>
                  <a:schemeClr val="tx1">
                    <a:lumMod val="50000"/>
                  </a:schemeClr>
                </a:solidFill>
              </a:rPr>
              <a:t>Vulnerability Rules	</a:t>
            </a:r>
          </a:p>
        </p:txBody>
      </p:sp>
      <p:sp>
        <p:nvSpPr>
          <p:cNvPr id="114721" name="Text Box 34"/>
          <p:cNvSpPr txBox="1">
            <a:spLocks noChangeArrowheads="1"/>
          </p:cNvSpPr>
          <p:nvPr/>
        </p:nvSpPr>
        <p:spPr bwMode="auto">
          <a:xfrm>
            <a:off x="4235450" y="4579938"/>
            <a:ext cx="29543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bg2"/>
                </a:solidFill>
                <a:latin typeface="Arial" charset="0"/>
                <a:ea typeface="ＭＳ Ｐゴシック" charset="0"/>
                <a:cs typeface="ＭＳ Ｐゴシック" charset="0"/>
              </a:defRPr>
            </a:lvl1pPr>
            <a:lvl2pPr marL="742950" indent="-285750" eaLnBrk="0" hangingPunct="0">
              <a:defRPr sz="1600">
                <a:solidFill>
                  <a:schemeClr val="bg2"/>
                </a:solidFill>
                <a:latin typeface="Arial" charset="0"/>
                <a:ea typeface="ＭＳ Ｐゴシック" charset="0"/>
              </a:defRPr>
            </a:lvl2pPr>
            <a:lvl3pPr marL="1143000" indent="-228600" eaLnBrk="0" hangingPunct="0">
              <a:defRPr sz="1600">
                <a:solidFill>
                  <a:schemeClr val="bg2"/>
                </a:solidFill>
                <a:latin typeface="Arial" charset="0"/>
                <a:ea typeface="ＭＳ Ｐゴシック" charset="0"/>
              </a:defRPr>
            </a:lvl3pPr>
            <a:lvl4pPr marL="1600200" indent="-228600" eaLnBrk="0" hangingPunct="0">
              <a:defRPr sz="1600">
                <a:solidFill>
                  <a:schemeClr val="bg2"/>
                </a:solidFill>
                <a:latin typeface="Arial" charset="0"/>
                <a:ea typeface="ＭＳ Ｐゴシック" charset="0"/>
              </a:defRPr>
            </a:lvl4pPr>
            <a:lvl5pPr marL="2057400" indent="-228600" eaLnBrk="0" hangingPunct="0">
              <a:defRPr sz="1600">
                <a:solidFill>
                  <a:schemeClr val="bg2"/>
                </a:solidFill>
                <a:latin typeface="Arial" charset="0"/>
                <a:ea typeface="ＭＳ Ｐゴシック" charset="0"/>
              </a:defRPr>
            </a:lvl5pPr>
            <a:lvl6pPr marL="2514600" indent="-228600" eaLnBrk="0" fontAlgn="base" hangingPunct="0">
              <a:spcBef>
                <a:spcPct val="0"/>
              </a:spcBef>
              <a:spcAft>
                <a:spcPct val="0"/>
              </a:spcAft>
              <a:defRPr sz="1600">
                <a:solidFill>
                  <a:schemeClr val="bg2"/>
                </a:solidFill>
                <a:latin typeface="Arial" charset="0"/>
                <a:ea typeface="ＭＳ Ｐゴシック" charset="0"/>
              </a:defRPr>
            </a:lvl6pPr>
            <a:lvl7pPr marL="2971800" indent="-228600" eaLnBrk="0" fontAlgn="base" hangingPunct="0">
              <a:spcBef>
                <a:spcPct val="0"/>
              </a:spcBef>
              <a:spcAft>
                <a:spcPct val="0"/>
              </a:spcAft>
              <a:defRPr sz="1600">
                <a:solidFill>
                  <a:schemeClr val="bg2"/>
                </a:solidFill>
                <a:latin typeface="Arial" charset="0"/>
                <a:ea typeface="ＭＳ Ｐゴシック" charset="0"/>
              </a:defRPr>
            </a:lvl7pPr>
            <a:lvl8pPr marL="3429000" indent="-228600" eaLnBrk="0" fontAlgn="base" hangingPunct="0">
              <a:spcBef>
                <a:spcPct val="0"/>
              </a:spcBef>
              <a:spcAft>
                <a:spcPct val="0"/>
              </a:spcAft>
              <a:defRPr sz="1600">
                <a:solidFill>
                  <a:schemeClr val="bg2"/>
                </a:solidFill>
                <a:latin typeface="Arial" charset="0"/>
                <a:ea typeface="ＭＳ Ｐゴシック" charset="0"/>
              </a:defRPr>
            </a:lvl8pPr>
            <a:lvl9pPr marL="3886200" indent="-228600" eaLnBrk="0" fontAlgn="base" hangingPunct="0">
              <a:spcBef>
                <a:spcPct val="0"/>
              </a:spcBef>
              <a:spcAft>
                <a:spcPct val="0"/>
              </a:spcAft>
              <a:defRPr sz="1600">
                <a:solidFill>
                  <a:schemeClr val="bg2"/>
                </a:solidFill>
                <a:latin typeface="Arial" charset="0"/>
                <a:ea typeface="ＭＳ Ｐゴシック" charset="0"/>
              </a:defRPr>
            </a:lvl9pPr>
          </a:lstStyle>
          <a:p>
            <a:pPr eaLnBrk="1" hangingPunct="1">
              <a:defRPr/>
            </a:pPr>
            <a:r>
              <a:rPr lang="en-US">
                <a:solidFill>
                  <a:schemeClr val="tx1">
                    <a:lumMod val="50000"/>
                  </a:schemeClr>
                </a:solidFill>
              </a:rPr>
              <a:t>Smart Rules		</a:t>
            </a:r>
          </a:p>
        </p:txBody>
      </p:sp>
      <p:sp>
        <p:nvSpPr>
          <p:cNvPr id="27683" name="Oval 36"/>
          <p:cNvSpPr>
            <a:spLocks noChangeArrowheads="1"/>
          </p:cNvSpPr>
          <p:nvPr/>
        </p:nvSpPr>
        <p:spPr bwMode="auto">
          <a:xfrm>
            <a:off x="3717925" y="1930400"/>
            <a:ext cx="381000" cy="381000"/>
          </a:xfrm>
          <a:prstGeom prst="ellipse">
            <a:avLst/>
          </a:prstGeom>
          <a:solidFill>
            <a:srgbClr val="C00000"/>
          </a:solidFill>
          <a:ln w="38100">
            <a:noFill/>
            <a:round/>
            <a:headEnd/>
            <a:tailEnd/>
          </a:ln>
        </p:spPr>
        <p:txBody>
          <a:bodyPr wrap="none" anchor="ctr"/>
          <a:lstStyle/>
          <a:p>
            <a:pPr algn="ctr"/>
            <a:r>
              <a:rPr lang="en-US">
                <a:solidFill>
                  <a:schemeClr val="bg1"/>
                </a:solidFill>
              </a:rPr>
              <a:t>1</a:t>
            </a:r>
          </a:p>
        </p:txBody>
      </p:sp>
      <p:sp>
        <p:nvSpPr>
          <p:cNvPr id="27684" name="Oval 37"/>
          <p:cNvSpPr>
            <a:spLocks noChangeArrowheads="1"/>
          </p:cNvSpPr>
          <p:nvPr/>
        </p:nvSpPr>
        <p:spPr bwMode="auto">
          <a:xfrm>
            <a:off x="3733800" y="2819400"/>
            <a:ext cx="381000" cy="381000"/>
          </a:xfrm>
          <a:prstGeom prst="ellipse">
            <a:avLst/>
          </a:prstGeom>
          <a:solidFill>
            <a:schemeClr val="tx2"/>
          </a:solidFill>
          <a:ln w="38100">
            <a:solidFill>
              <a:srgbClr val="C00000"/>
            </a:solidFill>
            <a:round/>
            <a:headEnd/>
            <a:tailEnd/>
          </a:ln>
        </p:spPr>
        <p:txBody>
          <a:bodyPr wrap="none" anchor="ctr"/>
          <a:lstStyle/>
          <a:p>
            <a:pPr algn="ctr"/>
            <a:r>
              <a:rPr lang="en-US">
                <a:solidFill>
                  <a:schemeClr val="bg1"/>
                </a:solidFill>
              </a:rPr>
              <a:t>2</a:t>
            </a:r>
          </a:p>
        </p:txBody>
      </p:sp>
      <p:sp>
        <p:nvSpPr>
          <p:cNvPr id="27685" name="Oval 38"/>
          <p:cNvSpPr>
            <a:spLocks noChangeArrowheads="1"/>
          </p:cNvSpPr>
          <p:nvPr/>
        </p:nvSpPr>
        <p:spPr bwMode="auto">
          <a:xfrm>
            <a:off x="3733800" y="3733800"/>
            <a:ext cx="381000" cy="381000"/>
          </a:xfrm>
          <a:prstGeom prst="ellipse">
            <a:avLst/>
          </a:prstGeom>
          <a:solidFill>
            <a:schemeClr val="tx2"/>
          </a:solidFill>
          <a:ln w="38100">
            <a:solidFill>
              <a:srgbClr val="C00000"/>
            </a:solidFill>
            <a:round/>
            <a:headEnd/>
            <a:tailEnd/>
          </a:ln>
        </p:spPr>
        <p:txBody>
          <a:bodyPr wrap="none" anchor="ctr"/>
          <a:lstStyle/>
          <a:p>
            <a:pPr algn="ctr"/>
            <a:r>
              <a:rPr lang="en-US">
                <a:solidFill>
                  <a:schemeClr val="bg1"/>
                </a:solidFill>
              </a:rPr>
              <a:t>3</a:t>
            </a:r>
          </a:p>
        </p:txBody>
      </p:sp>
      <p:sp>
        <p:nvSpPr>
          <p:cNvPr id="27686" name="Oval 39"/>
          <p:cNvSpPr>
            <a:spLocks noChangeArrowheads="1"/>
          </p:cNvSpPr>
          <p:nvPr/>
        </p:nvSpPr>
        <p:spPr bwMode="auto">
          <a:xfrm>
            <a:off x="3733800" y="4572000"/>
            <a:ext cx="381000" cy="381000"/>
          </a:xfrm>
          <a:prstGeom prst="ellipse">
            <a:avLst/>
          </a:prstGeom>
          <a:solidFill>
            <a:schemeClr val="tx2"/>
          </a:solidFill>
          <a:ln w="38100">
            <a:solidFill>
              <a:srgbClr val="C00000"/>
            </a:solidFill>
            <a:round/>
            <a:headEnd/>
            <a:tailEnd/>
          </a:ln>
        </p:spPr>
        <p:txBody>
          <a:bodyPr wrap="none" anchor="ctr"/>
          <a:lstStyle/>
          <a:p>
            <a:pPr algn="ctr"/>
            <a:r>
              <a:rPr lang="en-US">
                <a:solidFill>
                  <a:schemeClr val="bg1"/>
                </a:solidFill>
              </a:rPr>
              <a:t>4</a:t>
            </a:r>
          </a:p>
        </p:txBody>
      </p:sp>
      <p:sp>
        <p:nvSpPr>
          <p:cNvPr id="27687" name="Line 41"/>
          <p:cNvSpPr>
            <a:spLocks noChangeShapeType="1"/>
          </p:cNvSpPr>
          <p:nvPr/>
        </p:nvSpPr>
        <p:spPr bwMode="auto">
          <a:xfrm>
            <a:off x="381000" y="2133600"/>
            <a:ext cx="3238500" cy="0"/>
          </a:xfrm>
          <a:prstGeom prst="line">
            <a:avLst/>
          </a:prstGeom>
          <a:noFill/>
          <a:ln w="76200" cap="rnd">
            <a:solidFill>
              <a:schemeClr val="tx2"/>
            </a:solidFill>
            <a:prstDash val="sysDot"/>
            <a:round/>
            <a:headEnd/>
            <a:tailEnd/>
          </a:ln>
        </p:spPr>
        <p:txBody>
          <a:bodyPr wrap="none" anchor="ctr"/>
          <a:lstStyle/>
          <a:p>
            <a:endParaRPr lang="en-US"/>
          </a:p>
        </p:txBody>
      </p:sp>
      <p:sp>
        <p:nvSpPr>
          <p:cNvPr id="27688" name="Line 42"/>
          <p:cNvSpPr>
            <a:spLocks noChangeShapeType="1"/>
          </p:cNvSpPr>
          <p:nvPr/>
        </p:nvSpPr>
        <p:spPr bwMode="auto">
          <a:xfrm>
            <a:off x="739775" y="3009900"/>
            <a:ext cx="2519363" cy="0"/>
          </a:xfrm>
          <a:prstGeom prst="line">
            <a:avLst/>
          </a:prstGeom>
          <a:noFill/>
          <a:ln w="76200" cap="rnd">
            <a:solidFill>
              <a:srgbClr val="3F6DA5"/>
            </a:solidFill>
            <a:prstDash val="sysDot"/>
            <a:round/>
            <a:headEnd/>
            <a:tailEnd/>
          </a:ln>
        </p:spPr>
        <p:txBody>
          <a:bodyPr wrap="none" anchor="ctr"/>
          <a:lstStyle/>
          <a:p>
            <a:endParaRPr lang="en-US"/>
          </a:p>
        </p:txBody>
      </p:sp>
      <p:sp>
        <p:nvSpPr>
          <p:cNvPr id="27689" name="Line 43"/>
          <p:cNvSpPr>
            <a:spLocks noChangeShapeType="1"/>
          </p:cNvSpPr>
          <p:nvPr/>
        </p:nvSpPr>
        <p:spPr bwMode="auto">
          <a:xfrm>
            <a:off x="1100138" y="3886200"/>
            <a:ext cx="1800225" cy="0"/>
          </a:xfrm>
          <a:prstGeom prst="line">
            <a:avLst/>
          </a:prstGeom>
          <a:noFill/>
          <a:ln w="76200" cap="rnd">
            <a:solidFill>
              <a:srgbClr val="3F6DA5"/>
            </a:solidFill>
            <a:prstDash val="sysDot"/>
            <a:round/>
            <a:headEnd/>
            <a:tailEnd/>
          </a:ln>
        </p:spPr>
        <p:txBody>
          <a:bodyPr wrap="none" anchor="ctr"/>
          <a:lstStyle/>
          <a:p>
            <a:endParaRPr lang="en-US"/>
          </a:p>
        </p:txBody>
      </p:sp>
      <p:sp>
        <p:nvSpPr>
          <p:cNvPr id="27690" name="Line 44"/>
          <p:cNvSpPr>
            <a:spLocks noChangeShapeType="1"/>
          </p:cNvSpPr>
          <p:nvPr/>
        </p:nvSpPr>
        <p:spPr bwMode="auto">
          <a:xfrm>
            <a:off x="1460500" y="4762500"/>
            <a:ext cx="1079500" cy="0"/>
          </a:xfrm>
          <a:prstGeom prst="line">
            <a:avLst/>
          </a:prstGeom>
          <a:noFill/>
          <a:ln w="76200" cap="rnd">
            <a:solidFill>
              <a:srgbClr val="3F6DA5"/>
            </a:solidFill>
            <a:prstDash val="sysDot"/>
            <a:round/>
            <a:headEnd/>
            <a:tailEnd/>
          </a:ln>
        </p:spPr>
        <p:txBody>
          <a:bodyPr wrap="none" anchor="ctr"/>
          <a:lstStyle/>
          <a:p>
            <a:endParaRPr lang="en-US"/>
          </a:p>
        </p:txBody>
      </p:sp>
      <p:sp>
        <p:nvSpPr>
          <p:cNvPr id="27691" name="Text Box 47"/>
          <p:cNvSpPr txBox="1">
            <a:spLocks noChangeArrowheads="1"/>
          </p:cNvSpPr>
          <p:nvPr/>
        </p:nvSpPr>
        <p:spPr bwMode="auto">
          <a:xfrm rot="-5400000">
            <a:off x="-1261909" y="4066660"/>
            <a:ext cx="2890535" cy="369332"/>
          </a:xfrm>
          <a:prstGeom prst="rect">
            <a:avLst/>
          </a:prstGeom>
          <a:noFill/>
          <a:ln w="9525">
            <a:noFill/>
            <a:miter lim="800000"/>
            <a:headEnd/>
            <a:tailEnd/>
          </a:ln>
        </p:spPr>
        <p:txBody>
          <a:bodyPr wrap="none">
            <a:spAutoFit/>
          </a:bodyPr>
          <a:lstStyle/>
          <a:p>
            <a:r>
              <a:rPr lang="en-US" dirty="0" smtClean="0"/>
              <a:t>Intrusion Prevention Rules</a:t>
            </a:r>
            <a:endParaRPr lang="en-US" dirty="0"/>
          </a:p>
        </p:txBody>
      </p:sp>
      <p:sp>
        <p:nvSpPr>
          <p:cNvPr id="27692" name="AutoShape 48"/>
          <p:cNvSpPr>
            <a:spLocks/>
          </p:cNvSpPr>
          <p:nvPr/>
        </p:nvSpPr>
        <p:spPr bwMode="auto">
          <a:xfrm>
            <a:off x="457200" y="2971800"/>
            <a:ext cx="152400" cy="2743200"/>
          </a:xfrm>
          <a:prstGeom prst="leftBrace">
            <a:avLst>
              <a:gd name="adj1" fmla="val 150000"/>
              <a:gd name="adj2" fmla="val 50000"/>
            </a:avLst>
          </a:prstGeom>
          <a:noFill/>
          <a:ln w="28575">
            <a:solidFill>
              <a:schemeClr val="bg2"/>
            </a:solidFill>
            <a:round/>
            <a:headEnd/>
            <a:tailEnd/>
          </a:ln>
        </p:spPr>
        <p:txBody>
          <a:bodyPr wrap="none" anchor="ctr"/>
          <a:lstStyle/>
          <a:p>
            <a:endParaRPr lang="en-US"/>
          </a:p>
        </p:txBody>
      </p:sp>
      <p:pic>
        <p:nvPicPr>
          <p:cNvPr id="27693" name="Picture 5" descr="deep_packet_inspection.png"/>
          <p:cNvPicPr>
            <a:picLocks noChangeAspect="1"/>
          </p:cNvPicPr>
          <p:nvPr/>
        </p:nvPicPr>
        <p:blipFill>
          <a:blip r:embed="rId3"/>
          <a:srcRect/>
          <a:stretch>
            <a:fillRect/>
          </a:stretch>
        </p:blipFill>
        <p:spPr bwMode="auto">
          <a:xfrm>
            <a:off x="2928938" y="2665413"/>
            <a:ext cx="690562" cy="688975"/>
          </a:xfrm>
          <a:prstGeom prst="rect">
            <a:avLst/>
          </a:prstGeom>
          <a:noFill/>
          <a:ln w="9525">
            <a:noFill/>
            <a:miter lim="800000"/>
            <a:headEnd/>
            <a:tailEnd/>
          </a:ln>
        </p:spPr>
      </p:pic>
      <p:pic>
        <p:nvPicPr>
          <p:cNvPr id="27694" name="Picture 5" descr="deep_packet_inspection.png"/>
          <p:cNvPicPr>
            <a:picLocks noChangeAspect="1"/>
          </p:cNvPicPr>
          <p:nvPr/>
        </p:nvPicPr>
        <p:blipFill>
          <a:blip r:embed="rId3"/>
          <a:srcRect/>
          <a:stretch>
            <a:fillRect/>
          </a:stretch>
        </p:blipFill>
        <p:spPr bwMode="auto">
          <a:xfrm>
            <a:off x="2928938" y="3541713"/>
            <a:ext cx="690562" cy="688975"/>
          </a:xfrm>
          <a:prstGeom prst="rect">
            <a:avLst/>
          </a:prstGeom>
          <a:noFill/>
          <a:ln w="9525">
            <a:noFill/>
            <a:miter lim="800000"/>
            <a:headEnd/>
            <a:tailEnd/>
          </a:ln>
        </p:spPr>
      </p:pic>
      <p:pic>
        <p:nvPicPr>
          <p:cNvPr id="27695" name="Picture 5" descr="deep_packet_inspection.png"/>
          <p:cNvPicPr>
            <a:picLocks noChangeAspect="1"/>
          </p:cNvPicPr>
          <p:nvPr/>
        </p:nvPicPr>
        <p:blipFill>
          <a:blip r:embed="rId3"/>
          <a:srcRect/>
          <a:stretch>
            <a:fillRect/>
          </a:stretch>
        </p:blipFill>
        <p:spPr bwMode="auto">
          <a:xfrm>
            <a:off x="2928938" y="4418013"/>
            <a:ext cx="690562" cy="688975"/>
          </a:xfrm>
          <a:prstGeom prst="rect">
            <a:avLst/>
          </a:prstGeom>
          <a:noFill/>
          <a:ln w="9525">
            <a:noFill/>
            <a:miter lim="800000"/>
            <a:headEnd/>
            <a:tailEnd/>
          </a:ln>
        </p:spPr>
      </p:pic>
      <p:graphicFrame>
        <p:nvGraphicFramePr>
          <p:cNvPr id="2" name="Table 1"/>
          <p:cNvGraphicFramePr>
            <a:graphicFrameLocks noGrp="1"/>
          </p:cNvGraphicFramePr>
          <p:nvPr/>
        </p:nvGraphicFramePr>
        <p:xfrm>
          <a:off x="6702425" y="1162050"/>
          <a:ext cx="2074863" cy="4945064"/>
        </p:xfrm>
        <a:graphic>
          <a:graphicData uri="http://schemas.openxmlformats.org/drawingml/2006/table">
            <a:tbl>
              <a:tblPr/>
              <a:tblGrid>
                <a:gridCol w="2074863"/>
              </a:tblGrid>
              <a:tr h="4571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charset="0"/>
                          <a:ea typeface="ＭＳ Ｐゴシック" charset="0"/>
                          <a:cs typeface="Arial" charset="0"/>
                        </a:rPr>
                        <a:t>Over 100 applications shielded including:</a:t>
                      </a:r>
                      <a:endParaRPr kumimoji="0" lang="en-US" sz="1200" b="1" i="0" u="none" strike="noStrike" cap="none" normalizeH="0" baseline="0" dirty="0">
                        <a:ln>
                          <a:noFill/>
                        </a:ln>
                        <a:solidFill>
                          <a:schemeClr val="tx1"/>
                        </a:solidFill>
                        <a:effectLst/>
                        <a:latin typeface="Arial" charset="0"/>
                        <a:ea typeface="ＭＳ Ｐゴシック" charset="0"/>
                        <a:cs typeface="Arial" charset="0"/>
                      </a:endParaRPr>
                    </a:p>
                  </a:txBody>
                  <a:tcPr marT="45715" marB="45715" horzOverflow="overflow">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w="12700" cap="flat" cmpd="sng" algn="ctr">
                      <a:solidFill>
                        <a:srgbClr val="CC0000"/>
                      </a:solidFill>
                      <a:prstDash val="solid"/>
                      <a:round/>
                      <a:headEnd type="none" w="med" len="med"/>
                      <a:tailEnd type="none" w="med" len="med"/>
                    </a:lnT>
                    <a:lnB>
                      <a:noFill/>
                    </a:lnB>
                    <a:lnTlToBr>
                      <a:noFill/>
                    </a:lnTlToBr>
                    <a:lnBlToTr>
                      <a:noFill/>
                    </a:lnBlToTr>
                    <a:solidFill>
                      <a:schemeClr val="tx2">
                        <a:lumMod val="20000"/>
                        <a:lumOff val="80000"/>
                      </a:schemeClr>
                    </a:solidFill>
                  </a:tcPr>
                </a:tc>
              </a:tr>
              <a:tr h="4571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cs typeface="Arial" charset="0"/>
                        </a:rPr>
                        <a:t>Operating Systems</a:t>
                      </a:r>
                    </a:p>
                  </a:txBody>
                  <a:tcPr marT="45715" marB="45715" horzOverflow="overflow">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a:noFill/>
                    </a:lnT>
                    <a:lnB>
                      <a:noFill/>
                    </a:lnB>
                    <a:lnTlToBr>
                      <a:noFill/>
                    </a:lnTlToBr>
                    <a:lnBlToTr>
                      <a:noFill/>
                    </a:lnBlToTr>
                    <a:noFill/>
                  </a:tcPr>
                </a:tc>
              </a:tr>
              <a:tr h="28254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ea typeface="ＭＳ Ｐゴシック" charset="0"/>
                          <a:cs typeface="Arial" charset="0"/>
                        </a:rPr>
                        <a:t>Database servers</a:t>
                      </a:r>
                    </a:p>
                  </a:txBody>
                  <a:tcPr marT="45715" marB="45715" horzOverflow="overflow">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a:noFill/>
                    </a:lnT>
                    <a:lnB>
                      <a:noFill/>
                    </a:lnB>
                    <a:lnTlToBr>
                      <a:noFill/>
                    </a:lnTlToBr>
                    <a:lnBlToTr>
                      <a:noFill/>
                    </a:lnBlToTr>
                    <a:solidFill>
                      <a:srgbClr val="F2F2F2"/>
                    </a:solidFill>
                  </a:tcPr>
                </a:tc>
              </a:tr>
              <a:tr h="2968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ea typeface="ＭＳ Ｐゴシック" charset="0"/>
                          <a:cs typeface="Arial" charset="0"/>
                        </a:rPr>
                        <a:t>Web app servers</a:t>
                      </a:r>
                    </a:p>
                  </a:txBody>
                  <a:tcPr marT="45715" marB="45715" horzOverflow="overflow">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a:noFill/>
                    </a:lnT>
                    <a:lnB>
                      <a:noFill/>
                    </a:lnB>
                    <a:lnTlToBr>
                      <a:noFill/>
                    </a:lnTlToBr>
                    <a:lnBlToTr>
                      <a:noFill/>
                    </a:lnBlToTr>
                    <a:noFill/>
                  </a:tcPr>
                </a:tc>
              </a:tr>
              <a:tr h="3774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cs typeface="Arial" charset="0"/>
                        </a:rPr>
                        <a:t>Mail servers</a:t>
                      </a:r>
                    </a:p>
                  </a:txBody>
                  <a:tcPr marT="45715" marB="45715" horzOverflow="overflow">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a:noFill/>
                    </a:lnT>
                    <a:lnB>
                      <a:noFill/>
                    </a:lnB>
                    <a:lnTlToBr>
                      <a:noFill/>
                    </a:lnTlToBr>
                    <a:lnBlToTr>
                      <a:noFill/>
                    </a:lnBlToTr>
                    <a:solidFill>
                      <a:srgbClr val="F2F2F2"/>
                    </a:solidFill>
                  </a:tcPr>
                </a:tc>
              </a:tr>
              <a:tr h="3238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ea typeface="ＭＳ Ｐゴシック" charset="0"/>
                          <a:cs typeface="Arial" charset="0"/>
                        </a:rPr>
                        <a:t>FTP servers</a:t>
                      </a:r>
                    </a:p>
                  </a:txBody>
                  <a:tcPr marT="45715" marB="45715" horzOverflow="overflow">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a:noFill/>
                    </a:lnT>
                    <a:lnB>
                      <a:noFill/>
                    </a:lnB>
                    <a:lnTlToBr>
                      <a:noFill/>
                    </a:lnTlToBr>
                    <a:lnBlToTr>
                      <a:noFill/>
                    </a:lnBlToTr>
                    <a:noFill/>
                  </a:tcPr>
                </a:tc>
              </a:tr>
              <a:tr h="3238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ea typeface="ＭＳ Ｐゴシック" charset="0"/>
                          <a:cs typeface="Arial" charset="0"/>
                        </a:rPr>
                        <a:t>Backup servers</a:t>
                      </a:r>
                    </a:p>
                  </a:txBody>
                  <a:tcPr marT="45715" marB="45715" horzOverflow="overflow">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a:noFill/>
                    </a:lnT>
                    <a:lnB>
                      <a:noFill/>
                    </a:lnB>
                    <a:lnTlToBr>
                      <a:noFill/>
                    </a:lnTlToBr>
                    <a:lnBlToTr>
                      <a:noFill/>
                    </a:lnBlToTr>
                    <a:solidFill>
                      <a:srgbClr val="F2F2F2"/>
                    </a:solidFill>
                  </a:tcPr>
                </a:tc>
              </a:tr>
              <a:tr h="3238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ea typeface="ＭＳ Ｐゴシック" charset="0"/>
                          <a:cs typeface="Arial" charset="0"/>
                        </a:rPr>
                        <a:t>Storage mgt servers</a:t>
                      </a:r>
                    </a:p>
                  </a:txBody>
                  <a:tcPr marT="45715" marB="45715" horzOverflow="overflow">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a:noFill/>
                    </a:lnT>
                    <a:lnB>
                      <a:noFill/>
                    </a:lnB>
                    <a:lnTlToBr>
                      <a:noFill/>
                    </a:lnTlToBr>
                    <a:lnBlToTr>
                      <a:noFill/>
                    </a:lnBlToTr>
                    <a:noFill/>
                  </a:tcPr>
                </a:tc>
              </a:tr>
              <a:tr h="3238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cs typeface="Arial" charset="0"/>
                        </a:rPr>
                        <a:t>DHCP servers</a:t>
                      </a:r>
                    </a:p>
                  </a:txBody>
                  <a:tcPr marT="45715" marB="45715" horzOverflow="overflow">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a:noFill/>
                    </a:lnT>
                    <a:lnB>
                      <a:noFill/>
                    </a:lnB>
                    <a:lnTlToBr>
                      <a:noFill/>
                    </a:lnTlToBr>
                    <a:lnBlToTr>
                      <a:noFill/>
                    </a:lnBlToTr>
                    <a:solidFill>
                      <a:srgbClr val="F2F2F2"/>
                    </a:solidFill>
                  </a:tcPr>
                </a:tc>
              </a:tr>
              <a:tr h="3500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cs typeface="Arial" charset="0"/>
                        </a:rPr>
                        <a:t>Desktop applications</a:t>
                      </a:r>
                    </a:p>
                  </a:txBody>
                  <a:tcPr marT="45715" marB="45715" horzOverflow="overflow">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a:noFill/>
                    </a:lnT>
                    <a:lnB>
                      <a:noFill/>
                    </a:lnB>
                    <a:lnTlToBr>
                      <a:noFill/>
                    </a:lnTlToBr>
                    <a:lnBlToTr>
                      <a:noFill/>
                    </a:lnBlToTr>
                    <a:noFill/>
                  </a:tcPr>
                </a:tc>
              </a:tr>
              <a:tr h="3238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charset="0"/>
                          <a:ea typeface="ＭＳ Ｐゴシック" charset="0"/>
                          <a:cs typeface="Arial" charset="0"/>
                        </a:rPr>
                        <a:t>Mail clients</a:t>
                      </a:r>
                    </a:p>
                  </a:txBody>
                  <a:tcPr marT="45715" marB="45715" horzOverflow="overflow">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a:noFill/>
                    </a:lnT>
                    <a:lnB>
                      <a:noFill/>
                    </a:lnB>
                    <a:lnTlToBr>
                      <a:noFill/>
                    </a:lnTlToBr>
                    <a:lnBlToTr>
                      <a:noFill/>
                    </a:lnBlToTr>
                    <a:solidFill>
                      <a:srgbClr val="F2F2F2"/>
                    </a:solidFill>
                  </a:tcPr>
                </a:tc>
              </a:tr>
              <a:tr h="3238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cs typeface="Arial" charset="0"/>
                        </a:rPr>
                        <a:t>Web browsers</a:t>
                      </a:r>
                    </a:p>
                  </a:txBody>
                  <a:tcPr marT="45715" marB="45715" horzOverflow="overflow">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a:noFill/>
                    </a:lnT>
                    <a:lnB>
                      <a:noFill/>
                    </a:lnB>
                    <a:lnTlToBr>
                      <a:noFill/>
                    </a:lnTlToBr>
                    <a:lnBlToTr>
                      <a:noFill/>
                    </a:lnBlToTr>
                    <a:noFill/>
                  </a:tcPr>
                </a:tc>
              </a:tr>
              <a:tr h="3238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cs typeface="Arial" charset="0"/>
                        </a:rPr>
                        <a:t>Anti-virus</a:t>
                      </a:r>
                    </a:p>
                  </a:txBody>
                  <a:tcPr marT="45715" marB="45715" horzOverflow="overflow">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a:noFill/>
                    </a:lnT>
                    <a:lnB>
                      <a:noFill/>
                    </a:lnB>
                    <a:lnTlToBr>
                      <a:noFill/>
                    </a:lnTlToBr>
                    <a:lnBlToTr>
                      <a:noFill/>
                    </a:lnBlToTr>
                    <a:solidFill>
                      <a:srgbClr val="F2F2F2"/>
                    </a:solidFill>
                  </a:tcPr>
                </a:tc>
              </a:tr>
              <a:tr h="45714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Arial" charset="0"/>
                          <a:ea typeface="ＭＳ Ｐゴシック" charset="0"/>
                          <a:cs typeface="Arial" charset="0"/>
                        </a:rPr>
                        <a:t>Other applications</a:t>
                      </a:r>
                    </a:p>
                  </a:txBody>
                  <a:tcPr marT="45715" marB="45715" horzOverflow="overflow">
                    <a:lnL w="12700" cap="flat" cmpd="sng" algn="ctr">
                      <a:solidFill>
                        <a:srgbClr val="CC0000"/>
                      </a:solidFill>
                      <a:prstDash val="solid"/>
                      <a:round/>
                      <a:headEnd type="none" w="med" len="med"/>
                      <a:tailEnd type="none" w="med" len="med"/>
                    </a:lnL>
                    <a:lnR w="12700" cap="flat" cmpd="sng" algn="ctr">
                      <a:solidFill>
                        <a:srgbClr val="CC0000"/>
                      </a:solidFill>
                      <a:prstDash val="solid"/>
                      <a:round/>
                      <a:headEnd type="none" w="med" len="med"/>
                      <a:tailEnd type="none" w="med" len="med"/>
                    </a:lnR>
                    <a:lnT>
                      <a:noFill/>
                    </a:lnT>
                    <a:lnB w="12700" cap="flat" cmpd="sng" algn="ctr">
                      <a:solidFill>
                        <a:srgbClr val="CC0000"/>
                      </a:solidFill>
                      <a:prstDash val="solid"/>
                      <a:round/>
                      <a:headEnd type="none" w="med" len="med"/>
                      <a:tailEnd type="none" w="med" len="med"/>
                    </a:lnB>
                    <a:lnTlToBr>
                      <a:noFill/>
                    </a:lnTlToBr>
                    <a:lnBlToTr>
                      <a:noFill/>
                    </a:lnBlToTr>
                    <a:noFill/>
                  </a:tcPr>
                </a:tc>
              </a:tr>
            </a:tbl>
          </a:graphicData>
        </a:graphic>
      </p:graphicFrame>
      <p:grpSp>
        <p:nvGrpSpPr>
          <p:cNvPr id="3" name="Group 17"/>
          <p:cNvGrpSpPr>
            <a:grpSpLocks/>
          </p:cNvGrpSpPr>
          <p:nvPr/>
        </p:nvGrpSpPr>
        <p:grpSpPr bwMode="auto">
          <a:xfrm>
            <a:off x="439738" y="1219200"/>
            <a:ext cx="457200" cy="465138"/>
            <a:chOff x="190170" y="1029278"/>
            <a:chExt cx="457200" cy="464985"/>
          </a:xfrm>
        </p:grpSpPr>
        <p:sp>
          <p:nvSpPr>
            <p:cNvPr id="50" name="Oval 49"/>
            <p:cNvSpPr>
              <a:spLocks noChangeArrowheads="1"/>
            </p:cNvSpPr>
            <p:nvPr/>
          </p:nvSpPr>
          <p:spPr bwMode="auto">
            <a:xfrm>
              <a:off x="190170" y="1037213"/>
              <a:ext cx="457200" cy="457050"/>
            </a:xfrm>
            <a:prstGeom prst="ellipse">
              <a:avLst/>
            </a:prstGeom>
            <a:solidFill>
              <a:srgbClr val="C00000"/>
            </a:solidFill>
            <a:ln w="9525">
              <a:solidFill>
                <a:schemeClr val="bg2"/>
              </a:solidFill>
              <a:round/>
              <a:headEnd/>
              <a:tailEnd/>
            </a:ln>
            <a:effectLst>
              <a:outerShdw blurRad="63500" dist="38100" algn="l" rotWithShape="0">
                <a:srgbClr val="000000">
                  <a:alpha val="39999"/>
                </a:srgbClr>
              </a:outerShdw>
            </a:effectLst>
          </p:spPr>
          <p:txBody>
            <a:bodyPr wrap="none" anchor="ctr">
              <a:spAutoFit/>
            </a:bodyPr>
            <a:lstStyle/>
            <a:p>
              <a:pPr>
                <a:defRPr/>
              </a:pPr>
              <a:endParaRPr lang="en-US">
                <a:latin typeface="Arial" pitchFamily="34" charset="0"/>
                <a:ea typeface="+mn-ea"/>
              </a:endParaRPr>
            </a:p>
          </p:txBody>
        </p:sp>
        <p:sp>
          <p:nvSpPr>
            <p:cNvPr id="51" name="TextBox 50"/>
            <p:cNvSpPr txBox="1">
              <a:spLocks noChangeArrowheads="1"/>
            </p:cNvSpPr>
            <p:nvPr/>
          </p:nvSpPr>
          <p:spPr bwMode="auto">
            <a:xfrm>
              <a:off x="190170" y="1029278"/>
              <a:ext cx="333375" cy="374527"/>
            </a:xfrm>
            <a:prstGeom prst="rect">
              <a:avLst/>
            </a:prstGeom>
            <a:noFill/>
            <a:ln>
              <a:noFill/>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en-US" sz="2800" dirty="0">
                  <a:solidFill>
                    <a:schemeClr val="bg1"/>
                  </a:solidFill>
                  <a:latin typeface="Arial" pitchFamily="34" charset="0"/>
                  <a:ea typeface="+mn-ea"/>
                  <a:sym typeface="Wingdings"/>
                </a:rPr>
                <a:t></a:t>
              </a:r>
              <a:endParaRPr lang="en-US" sz="2800" dirty="0">
                <a:solidFill>
                  <a:schemeClr val="bg1"/>
                </a:solidFill>
                <a:latin typeface="Arial" pitchFamily="34" charset="0"/>
                <a:ea typeface="+mn-ea"/>
              </a:endParaRPr>
            </a:p>
          </p:txBody>
        </p:sp>
      </p:grpSp>
    </p:spTree>
    <p:extLst>
      <p:ext uri="{BB962C8B-B14F-4D97-AF65-F5344CB8AC3E}">
        <p14:creationId xmlns:p14="http://schemas.microsoft.com/office/powerpoint/2010/main" val="369369282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dirty="0" smtClean="0"/>
              <a:t>How fast can you test and deploy patches for your enterprise applications? </a:t>
            </a:r>
            <a:endParaRPr lang="en-US" b="1" dirty="0"/>
          </a:p>
        </p:txBody>
      </p:sp>
      <p:sp>
        <p:nvSpPr>
          <p:cNvPr id="3" name="Date Placeholder 2"/>
          <p:cNvSpPr>
            <a:spLocks noGrp="1"/>
          </p:cNvSpPr>
          <p:nvPr>
            <p:ph type="dt" sz="quarter" idx="4294967295"/>
          </p:nvPr>
        </p:nvSpPr>
        <p:spPr>
          <a:xfrm>
            <a:off x="63064" y="6546243"/>
            <a:ext cx="1089431" cy="219075"/>
          </a:xfrm>
          <a:prstGeom prst="rect">
            <a:avLst/>
          </a:prstGeom>
        </p:spPr>
        <p:txBody>
          <a:bodyPr/>
          <a:lstStyle/>
          <a:p>
            <a:fld id="{94037E75-D869-4F51-878D-9B738BF43857}" type="datetime1">
              <a:rPr lang="en-US" smtClean="0">
                <a:solidFill>
                  <a:srgbClr val="767779"/>
                </a:solidFill>
              </a:rPr>
              <a:pPr/>
              <a:t>20.6.2013</a:t>
            </a:fld>
            <a:endParaRPr lang="en-US" dirty="0">
              <a:solidFill>
                <a:srgbClr val="767779"/>
              </a:solidFill>
            </a:endParaRPr>
          </a:p>
        </p:txBody>
      </p:sp>
      <p:sp>
        <p:nvSpPr>
          <p:cNvPr id="4" name="Slide Number Placeholder 3"/>
          <p:cNvSpPr>
            <a:spLocks noGrp="1"/>
          </p:cNvSpPr>
          <p:nvPr>
            <p:ph type="sldNum" sz="quarter" idx="4294967295"/>
          </p:nvPr>
        </p:nvSpPr>
        <p:spPr>
          <a:xfrm>
            <a:off x="4385891" y="6473825"/>
            <a:ext cx="372218" cy="276999"/>
          </a:xfrm>
          <a:prstGeom prst="rect">
            <a:avLst/>
          </a:prstGeom>
        </p:spPr>
        <p:txBody>
          <a:bodyPr/>
          <a:lstStyle/>
          <a:p>
            <a:fld id="{DC51072A-1C61-4434-9B52-DAD29CA38CF7}" type="slidenum">
              <a:rPr lang="en-US" smtClean="0">
                <a:solidFill>
                  <a:srgbClr val="767779"/>
                </a:solidFill>
              </a:rPr>
              <a:pPr/>
              <a:t>37</a:t>
            </a:fld>
            <a:endParaRPr lang="en-US">
              <a:solidFill>
                <a:srgbClr val="767779"/>
              </a:solidFill>
            </a:endParaRPr>
          </a:p>
        </p:txBody>
      </p:sp>
      <p:sp>
        <p:nvSpPr>
          <p:cNvPr id="5" name="Footer Placeholder 4"/>
          <p:cNvSpPr>
            <a:spLocks noGrp="1"/>
          </p:cNvSpPr>
          <p:nvPr>
            <p:ph type="ftr" sz="quarter" idx="4294967295"/>
          </p:nvPr>
        </p:nvSpPr>
        <p:spPr>
          <a:xfrm>
            <a:off x="1062240" y="6547468"/>
            <a:ext cx="2895600" cy="180880"/>
          </a:xfrm>
          <a:prstGeom prst="rect">
            <a:avLst/>
          </a:prstGeom>
        </p:spPr>
        <p:txBody>
          <a:bodyPr/>
          <a:lstStyle/>
          <a:p>
            <a:r>
              <a:rPr lang="en-US" smtClean="0">
                <a:solidFill>
                  <a:srgbClr val="767779"/>
                </a:solidFill>
              </a:rPr>
              <a:t>Copyright 2013 Trend Micro Inc.</a:t>
            </a:r>
            <a:endParaRPr lang="en-US" dirty="0">
              <a:solidFill>
                <a:srgbClr val="767779"/>
              </a:solidFill>
            </a:endParaRPr>
          </a:p>
        </p:txBody>
      </p:sp>
      <p:sp>
        <p:nvSpPr>
          <p:cNvPr id="6" name="Pentagon 5"/>
          <p:cNvSpPr/>
          <p:nvPr/>
        </p:nvSpPr>
        <p:spPr bwMode="auto">
          <a:xfrm>
            <a:off x="1433513" y="3505200"/>
            <a:ext cx="5889624" cy="590550"/>
          </a:xfrm>
          <a:prstGeom prst="homePlate">
            <a:avLst>
              <a:gd name="adj" fmla="val 30943"/>
            </a:avLst>
          </a:prstGeom>
          <a:gradFill>
            <a:gsLst>
              <a:gs pos="0">
                <a:srgbClr val="B0B0B0"/>
              </a:gs>
              <a:gs pos="100000">
                <a:srgbClr val="CFCFCF"/>
              </a:gs>
            </a:gsLst>
          </a:gradFill>
          <a:ln w="12700">
            <a:noFill/>
            <a:headEnd type="none" w="med" len="med"/>
            <a:tailEnd type="none" w="med" len="med"/>
          </a:ln>
          <a:effectLst>
            <a:outerShdw blurRad="38100" dist="25400" dir="5400000" algn="t" rotWithShape="0">
              <a:prstClr val="black">
                <a:alpha val="40000"/>
              </a:prstClr>
            </a:outerShdw>
          </a:effectLst>
          <a:scene3d>
            <a:camera prst="orthographicFront"/>
            <a:lightRig rig="threePt" dir="t"/>
          </a:scene3d>
          <a:sp3d>
            <a:bevelT w="44450" h="38100"/>
          </a:sp3d>
        </p:spPr>
        <p:style>
          <a:lnRef idx="1">
            <a:schemeClr val="accent4"/>
          </a:lnRef>
          <a:fillRef idx="3">
            <a:schemeClr val="accent4"/>
          </a:fillRef>
          <a:effectRef idx="2">
            <a:schemeClr val="accent4"/>
          </a:effectRef>
          <a:fontRef idx="minor">
            <a:schemeClr val="lt1"/>
          </a:fontRef>
        </p:style>
        <p:txBody>
          <a:bodyPr anchor="ctr"/>
          <a:lstStyle/>
          <a:p>
            <a:pPr>
              <a:defRPr/>
            </a:pPr>
            <a:endParaRPr lang="en-US">
              <a:solidFill>
                <a:schemeClr val="tx1"/>
              </a:solidFill>
              <a:ea typeface="MS PGothic" pitchFamily="34" charset="-128"/>
              <a:cs typeface="MS PGothic" pitchFamily="34" charset="-128"/>
            </a:endParaRPr>
          </a:p>
        </p:txBody>
      </p:sp>
      <p:grpSp>
        <p:nvGrpSpPr>
          <p:cNvPr id="7" name="Group 6"/>
          <p:cNvGrpSpPr/>
          <p:nvPr/>
        </p:nvGrpSpPr>
        <p:grpSpPr>
          <a:xfrm>
            <a:off x="2930089" y="3674662"/>
            <a:ext cx="246063" cy="1127125"/>
            <a:chOff x="1962150" y="3676650"/>
            <a:chExt cx="246063" cy="1127125"/>
          </a:xfrm>
        </p:grpSpPr>
        <p:sp>
          <p:nvSpPr>
            <p:cNvPr id="8" name="Oval 1059"/>
            <p:cNvSpPr>
              <a:spLocks noChangeArrowheads="1"/>
            </p:cNvSpPr>
            <p:nvPr/>
          </p:nvSpPr>
          <p:spPr bwMode="auto">
            <a:xfrm>
              <a:off x="1962150" y="3676650"/>
              <a:ext cx="246063"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9" name="Straight Connector 40"/>
            <p:cNvCxnSpPr>
              <a:cxnSpLocks noChangeShapeType="1"/>
            </p:cNvCxnSpPr>
            <p:nvPr/>
          </p:nvCxnSpPr>
          <p:spPr bwMode="auto">
            <a:xfrm rot="16200000" flipH="1">
              <a:off x="1642269" y="4363244"/>
              <a:ext cx="881062" cy="0"/>
            </a:xfrm>
            <a:prstGeom prst="line">
              <a:avLst/>
            </a:prstGeom>
            <a:noFill/>
            <a:ln w="6350" algn="ctr">
              <a:solidFill>
                <a:schemeClr val="tx1"/>
              </a:solidFill>
              <a:round/>
              <a:headEnd/>
              <a:tailEnd/>
            </a:ln>
          </p:spPr>
        </p:cxnSp>
      </p:grpSp>
      <p:sp>
        <p:nvSpPr>
          <p:cNvPr id="20" name="Oval 1059"/>
          <p:cNvSpPr>
            <a:spLocks noChangeArrowheads="1"/>
          </p:cNvSpPr>
          <p:nvPr/>
        </p:nvSpPr>
        <p:spPr bwMode="auto">
          <a:xfrm rot="2655235">
            <a:off x="1937289" y="3657600"/>
            <a:ext cx="285740" cy="262132"/>
          </a:xfrm>
          <a:prstGeom prst="plus">
            <a:avLst>
              <a:gd name="adj" fmla="val 34854"/>
            </a:avLst>
          </a:prstGeom>
          <a:solidFill>
            <a:srgbClr val="000000"/>
          </a:solidFill>
          <a:ln w="19050">
            <a:solidFill>
              <a:srgbClr val="FFFFFF"/>
            </a:solidFill>
            <a:round/>
            <a:headEnd/>
            <a:tailEnd/>
          </a:ln>
        </p:spPr>
        <p:txBody>
          <a:bodyPr wrap="none" lIns="0" tIns="0" rIns="0" bIns="0" anchor="ctr"/>
          <a:lstStyle/>
          <a:p>
            <a:endParaRPr lang="en-US" dirty="0"/>
          </a:p>
        </p:txBody>
      </p:sp>
      <p:cxnSp>
        <p:nvCxnSpPr>
          <p:cNvPr id="22" name="Straight Connector 40"/>
          <p:cNvCxnSpPr>
            <a:cxnSpLocks noChangeShapeType="1"/>
          </p:cNvCxnSpPr>
          <p:nvPr/>
        </p:nvCxnSpPr>
        <p:spPr bwMode="auto">
          <a:xfrm rot="16200000" flipH="1">
            <a:off x="1636398" y="3160138"/>
            <a:ext cx="881062" cy="0"/>
          </a:xfrm>
          <a:prstGeom prst="line">
            <a:avLst/>
          </a:prstGeom>
          <a:noFill/>
          <a:ln w="6350" algn="ctr">
            <a:solidFill>
              <a:schemeClr val="tx1"/>
            </a:solidFill>
            <a:round/>
            <a:headEnd/>
            <a:tailEnd/>
          </a:ln>
        </p:spPr>
      </p:cxnSp>
      <p:sp>
        <p:nvSpPr>
          <p:cNvPr id="23" name="TextBox 22"/>
          <p:cNvSpPr txBox="1"/>
          <p:nvPr/>
        </p:nvSpPr>
        <p:spPr>
          <a:xfrm>
            <a:off x="2063491" y="2488314"/>
            <a:ext cx="2995400" cy="646331"/>
          </a:xfrm>
          <a:prstGeom prst="rect">
            <a:avLst/>
          </a:prstGeom>
          <a:noFill/>
        </p:spPr>
        <p:txBody>
          <a:bodyPr wrap="square" rtlCol="0">
            <a:spAutoFit/>
          </a:bodyPr>
          <a:lstStyle/>
          <a:p>
            <a:r>
              <a:rPr lang="en-US" dirty="0" smtClean="0"/>
              <a:t>Vulnerability Disclosed or</a:t>
            </a:r>
            <a:br>
              <a:rPr lang="en-US" dirty="0" smtClean="0"/>
            </a:br>
            <a:r>
              <a:rPr lang="en-US" dirty="0" smtClean="0"/>
              <a:t>Exploit Available</a:t>
            </a:r>
            <a:endParaRPr lang="en-US" dirty="0"/>
          </a:p>
        </p:txBody>
      </p:sp>
      <p:sp>
        <p:nvSpPr>
          <p:cNvPr id="24" name="TextBox 23"/>
          <p:cNvSpPr txBox="1"/>
          <p:nvPr/>
        </p:nvSpPr>
        <p:spPr>
          <a:xfrm>
            <a:off x="2182678" y="4466098"/>
            <a:ext cx="2092271" cy="646331"/>
          </a:xfrm>
          <a:prstGeom prst="rect">
            <a:avLst/>
          </a:prstGeom>
          <a:noFill/>
        </p:spPr>
        <p:txBody>
          <a:bodyPr wrap="square" rtlCol="0">
            <a:spAutoFit/>
          </a:bodyPr>
          <a:lstStyle/>
          <a:p>
            <a:r>
              <a:rPr lang="en-US" dirty="0" smtClean="0"/>
              <a:t>Patch </a:t>
            </a:r>
            <a:br>
              <a:rPr lang="en-US" dirty="0" smtClean="0"/>
            </a:br>
            <a:r>
              <a:rPr lang="en-US" dirty="0" smtClean="0"/>
              <a:t>Available</a:t>
            </a:r>
            <a:endParaRPr lang="en-US" dirty="0"/>
          </a:p>
        </p:txBody>
      </p:sp>
      <p:sp>
        <p:nvSpPr>
          <p:cNvPr id="25" name="TextBox 24"/>
          <p:cNvSpPr txBox="1"/>
          <p:nvPr/>
        </p:nvSpPr>
        <p:spPr>
          <a:xfrm>
            <a:off x="5605154" y="4706330"/>
            <a:ext cx="1493066" cy="646331"/>
          </a:xfrm>
          <a:prstGeom prst="rect">
            <a:avLst/>
          </a:prstGeom>
          <a:noFill/>
        </p:spPr>
        <p:txBody>
          <a:bodyPr wrap="square" rtlCol="0">
            <a:spAutoFit/>
          </a:bodyPr>
          <a:lstStyle/>
          <a:p>
            <a:pPr algn="ctr"/>
            <a:r>
              <a:rPr lang="en-US" dirty="0" smtClean="0"/>
              <a:t>Complete</a:t>
            </a:r>
            <a:br>
              <a:rPr lang="en-US" dirty="0" smtClean="0"/>
            </a:br>
            <a:r>
              <a:rPr lang="en-US" dirty="0" smtClean="0"/>
              <a:t>Deployment</a:t>
            </a:r>
            <a:endParaRPr lang="en-US" dirty="0"/>
          </a:p>
        </p:txBody>
      </p:sp>
      <p:sp>
        <p:nvSpPr>
          <p:cNvPr id="26" name="TextBox 25"/>
          <p:cNvSpPr txBox="1"/>
          <p:nvPr/>
        </p:nvSpPr>
        <p:spPr>
          <a:xfrm>
            <a:off x="3332106" y="4716660"/>
            <a:ext cx="1327721" cy="369332"/>
          </a:xfrm>
          <a:prstGeom prst="rect">
            <a:avLst/>
          </a:prstGeom>
          <a:noFill/>
        </p:spPr>
        <p:txBody>
          <a:bodyPr wrap="square" rtlCol="0">
            <a:spAutoFit/>
          </a:bodyPr>
          <a:lstStyle/>
          <a:p>
            <a:pPr algn="ctr"/>
            <a:r>
              <a:rPr lang="en-US" dirty="0" smtClean="0"/>
              <a:t>Test</a:t>
            </a:r>
            <a:endParaRPr lang="en-US" dirty="0"/>
          </a:p>
        </p:txBody>
      </p:sp>
      <p:sp>
        <p:nvSpPr>
          <p:cNvPr id="28" name="Pentagon 27"/>
          <p:cNvSpPr/>
          <p:nvPr/>
        </p:nvSpPr>
        <p:spPr bwMode="auto">
          <a:xfrm>
            <a:off x="4024404" y="3629183"/>
            <a:ext cx="831732" cy="309966"/>
          </a:xfrm>
          <a:prstGeom prst="homePlate">
            <a:avLst>
              <a:gd name="adj" fmla="val 30943"/>
            </a:avLst>
          </a:prstGeom>
          <a:solidFill>
            <a:srgbClr val="C00000"/>
          </a:solidFill>
          <a:ln w="12700">
            <a:noFill/>
            <a:headEnd type="none" w="med" len="med"/>
            <a:tailEnd type="none" w="med" len="med"/>
          </a:ln>
          <a:effectLst>
            <a:outerShdw blurRad="38100" dist="25400" dir="5400000" algn="t" rotWithShape="0">
              <a:prstClr val="black">
                <a:alpha val="40000"/>
              </a:prstClr>
            </a:outerShdw>
          </a:effectLst>
          <a:scene3d>
            <a:camera prst="orthographicFront"/>
            <a:lightRig rig="threePt" dir="t"/>
          </a:scene3d>
          <a:sp3d>
            <a:bevelT w="44450" h="38100"/>
          </a:sp3d>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smtClean="0">
                <a:solidFill>
                  <a:schemeClr val="bg1"/>
                </a:solidFill>
                <a:ea typeface="MS PGothic" pitchFamily="34" charset="-128"/>
                <a:cs typeface="MS PGothic" pitchFamily="34" charset="-128"/>
              </a:rPr>
              <a:t>Soak</a:t>
            </a:r>
            <a:endParaRPr lang="en-US" dirty="0">
              <a:solidFill>
                <a:schemeClr val="bg1"/>
              </a:solidFill>
              <a:ea typeface="MS PGothic" pitchFamily="34" charset="-128"/>
              <a:cs typeface="MS PGothic" pitchFamily="34" charset="-128"/>
            </a:endParaRPr>
          </a:p>
        </p:txBody>
      </p:sp>
      <p:grpSp>
        <p:nvGrpSpPr>
          <p:cNvPr id="10" name="Group 12"/>
          <p:cNvGrpSpPr/>
          <p:nvPr/>
        </p:nvGrpSpPr>
        <p:grpSpPr>
          <a:xfrm>
            <a:off x="4699447" y="3672082"/>
            <a:ext cx="246063" cy="1127125"/>
            <a:chOff x="1962150" y="3676650"/>
            <a:chExt cx="246063" cy="1127125"/>
          </a:xfrm>
        </p:grpSpPr>
        <p:sp>
          <p:nvSpPr>
            <p:cNvPr id="14" name="Oval 1059"/>
            <p:cNvSpPr>
              <a:spLocks noChangeArrowheads="1"/>
            </p:cNvSpPr>
            <p:nvPr/>
          </p:nvSpPr>
          <p:spPr bwMode="auto">
            <a:xfrm>
              <a:off x="1962150" y="3676650"/>
              <a:ext cx="246063"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15" name="Straight Connector 40"/>
            <p:cNvCxnSpPr>
              <a:cxnSpLocks noChangeShapeType="1"/>
            </p:cNvCxnSpPr>
            <p:nvPr/>
          </p:nvCxnSpPr>
          <p:spPr bwMode="auto">
            <a:xfrm rot="16200000" flipH="1">
              <a:off x="1642269" y="4363244"/>
              <a:ext cx="881062" cy="0"/>
            </a:xfrm>
            <a:prstGeom prst="line">
              <a:avLst/>
            </a:prstGeom>
            <a:noFill/>
            <a:ln w="6350" algn="ctr">
              <a:solidFill>
                <a:schemeClr val="tx1"/>
              </a:solidFill>
              <a:round/>
              <a:headEnd/>
              <a:tailEnd/>
            </a:ln>
          </p:spPr>
        </p:cxnSp>
      </p:grpSp>
      <p:grpSp>
        <p:nvGrpSpPr>
          <p:cNvPr id="11" name="Group 15"/>
          <p:cNvGrpSpPr/>
          <p:nvPr/>
        </p:nvGrpSpPr>
        <p:grpSpPr>
          <a:xfrm>
            <a:off x="5740399" y="3669502"/>
            <a:ext cx="246063" cy="1127125"/>
            <a:chOff x="1962150" y="3676650"/>
            <a:chExt cx="246063" cy="1127125"/>
          </a:xfrm>
        </p:grpSpPr>
        <p:sp>
          <p:nvSpPr>
            <p:cNvPr id="17" name="Oval 1059"/>
            <p:cNvSpPr>
              <a:spLocks noChangeArrowheads="1"/>
            </p:cNvSpPr>
            <p:nvPr/>
          </p:nvSpPr>
          <p:spPr bwMode="auto">
            <a:xfrm>
              <a:off x="1962150" y="3676650"/>
              <a:ext cx="246063"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18" name="Straight Connector 40"/>
            <p:cNvCxnSpPr>
              <a:cxnSpLocks noChangeShapeType="1"/>
            </p:cNvCxnSpPr>
            <p:nvPr/>
          </p:nvCxnSpPr>
          <p:spPr bwMode="auto">
            <a:xfrm rot="16200000" flipH="1">
              <a:off x="1642269" y="4363244"/>
              <a:ext cx="881062" cy="0"/>
            </a:xfrm>
            <a:prstGeom prst="line">
              <a:avLst/>
            </a:prstGeom>
            <a:noFill/>
            <a:ln w="6350" algn="ctr">
              <a:solidFill>
                <a:schemeClr val="tx1"/>
              </a:solidFill>
              <a:round/>
              <a:headEnd/>
              <a:tailEnd/>
            </a:ln>
          </p:spPr>
        </p:cxnSp>
      </p:grpSp>
      <p:sp>
        <p:nvSpPr>
          <p:cNvPr id="27" name="Pentagon 26"/>
          <p:cNvSpPr/>
          <p:nvPr/>
        </p:nvSpPr>
        <p:spPr bwMode="auto">
          <a:xfrm>
            <a:off x="2076692" y="3301139"/>
            <a:ext cx="5096003" cy="309966"/>
          </a:xfrm>
          <a:prstGeom prst="homePlate">
            <a:avLst>
              <a:gd name="adj" fmla="val 30943"/>
            </a:avLst>
          </a:prstGeom>
          <a:solidFill>
            <a:srgbClr val="000000"/>
          </a:solidFill>
          <a:ln w="12700">
            <a:noFill/>
            <a:headEnd type="none" w="med" len="med"/>
            <a:tailEnd type="none" w="med" len="med"/>
          </a:ln>
          <a:effectLst>
            <a:outerShdw blurRad="38100" dist="25400" dir="5400000" algn="t" rotWithShape="0">
              <a:prstClr val="black">
                <a:alpha val="40000"/>
              </a:prstClr>
            </a:outerShdw>
          </a:effectLst>
          <a:scene3d>
            <a:camera prst="orthographicFront"/>
            <a:lightRig rig="threePt" dir="t"/>
          </a:scene3d>
          <a:sp3d>
            <a:bevelT w="44450" h="38100"/>
          </a:sp3d>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smtClean="0">
                <a:solidFill>
                  <a:schemeClr val="bg1"/>
                </a:solidFill>
                <a:ea typeface="MS PGothic" pitchFamily="34" charset="-128"/>
                <a:cs typeface="MS PGothic" pitchFamily="34" charset="-128"/>
              </a:rPr>
              <a:t>Exposure</a:t>
            </a:r>
            <a:endParaRPr lang="en-US" dirty="0">
              <a:solidFill>
                <a:schemeClr val="bg1"/>
              </a:solidFill>
              <a:ea typeface="MS PGothic" pitchFamily="34" charset="-128"/>
              <a:cs typeface="MS PGothic" pitchFamily="34" charset="-128"/>
            </a:endParaRPr>
          </a:p>
        </p:txBody>
      </p:sp>
      <p:grpSp>
        <p:nvGrpSpPr>
          <p:cNvPr id="12" name="Group 32"/>
          <p:cNvGrpSpPr/>
          <p:nvPr/>
        </p:nvGrpSpPr>
        <p:grpSpPr>
          <a:xfrm>
            <a:off x="3893551" y="3672082"/>
            <a:ext cx="246063" cy="1127125"/>
            <a:chOff x="1962150" y="3676650"/>
            <a:chExt cx="246063" cy="1127125"/>
          </a:xfrm>
        </p:grpSpPr>
        <p:sp>
          <p:nvSpPr>
            <p:cNvPr id="34" name="Oval 1059"/>
            <p:cNvSpPr>
              <a:spLocks noChangeArrowheads="1"/>
            </p:cNvSpPr>
            <p:nvPr/>
          </p:nvSpPr>
          <p:spPr bwMode="auto">
            <a:xfrm>
              <a:off x="1962150" y="3676650"/>
              <a:ext cx="246063" cy="247650"/>
            </a:xfrm>
            <a:prstGeom prst="ellipse">
              <a:avLst/>
            </a:prstGeom>
            <a:solidFill>
              <a:srgbClr val="C00000"/>
            </a:solidFill>
            <a:ln w="19050">
              <a:solidFill>
                <a:srgbClr val="FFFFFF"/>
              </a:solidFill>
              <a:round/>
              <a:headEnd/>
              <a:tailEnd/>
            </a:ln>
          </p:spPr>
          <p:txBody>
            <a:bodyPr wrap="none" lIns="0" tIns="0" rIns="0" bIns="0" anchor="ctr"/>
            <a:lstStyle/>
            <a:p>
              <a:endParaRPr lang="en-US"/>
            </a:p>
          </p:txBody>
        </p:sp>
        <p:cxnSp>
          <p:nvCxnSpPr>
            <p:cNvPr id="35" name="Straight Connector 40"/>
            <p:cNvCxnSpPr>
              <a:cxnSpLocks noChangeShapeType="1"/>
            </p:cNvCxnSpPr>
            <p:nvPr/>
          </p:nvCxnSpPr>
          <p:spPr bwMode="auto">
            <a:xfrm rot="16200000" flipH="1">
              <a:off x="1642269" y="4363244"/>
              <a:ext cx="881062" cy="0"/>
            </a:xfrm>
            <a:prstGeom prst="line">
              <a:avLst/>
            </a:prstGeom>
            <a:noFill/>
            <a:ln w="6350" algn="ctr">
              <a:solidFill>
                <a:schemeClr val="tx1"/>
              </a:solidFill>
              <a:round/>
              <a:headEnd/>
              <a:tailEnd/>
            </a:ln>
          </p:spPr>
        </p:cxnSp>
      </p:grpSp>
      <p:sp>
        <p:nvSpPr>
          <p:cNvPr id="36" name="TextBox 35"/>
          <p:cNvSpPr txBox="1"/>
          <p:nvPr/>
        </p:nvSpPr>
        <p:spPr>
          <a:xfrm>
            <a:off x="4109604" y="4708912"/>
            <a:ext cx="1423291" cy="646331"/>
          </a:xfrm>
          <a:prstGeom prst="rect">
            <a:avLst/>
          </a:prstGeom>
          <a:noFill/>
        </p:spPr>
        <p:txBody>
          <a:bodyPr wrap="square" rtlCol="0">
            <a:spAutoFit/>
          </a:bodyPr>
          <a:lstStyle/>
          <a:p>
            <a:pPr algn="ctr"/>
            <a:r>
              <a:rPr lang="en-US" dirty="0" smtClean="0"/>
              <a:t>Begin Deployment</a:t>
            </a:r>
            <a:endParaRPr lang="en-US" dirty="0"/>
          </a:p>
        </p:txBody>
      </p:sp>
      <p:sp>
        <p:nvSpPr>
          <p:cNvPr id="29" name="Pentagon 28"/>
          <p:cNvSpPr/>
          <p:nvPr/>
        </p:nvSpPr>
        <p:spPr bwMode="auto">
          <a:xfrm>
            <a:off x="5837695" y="3298559"/>
            <a:ext cx="1338020" cy="309966"/>
          </a:xfrm>
          <a:prstGeom prst="homePlate">
            <a:avLst>
              <a:gd name="adj" fmla="val 35000"/>
            </a:avLst>
          </a:prstGeom>
          <a:solidFill>
            <a:srgbClr val="92D050"/>
          </a:solidFill>
          <a:ln w="12700">
            <a:noFill/>
            <a:headEnd type="none" w="med" len="med"/>
            <a:tailEnd type="none" w="med" len="med"/>
          </a:ln>
          <a:effectLst>
            <a:outerShdw blurRad="38100" dist="25400" dir="5400000" algn="t" rotWithShape="0">
              <a:prstClr val="black">
                <a:alpha val="40000"/>
              </a:prstClr>
            </a:outerShdw>
          </a:effectLst>
          <a:scene3d>
            <a:camera prst="orthographicFront"/>
            <a:lightRig rig="threePt" dir="t"/>
          </a:scene3d>
          <a:sp3d>
            <a:bevelT w="44450" h="38100"/>
          </a:sp3d>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smtClean="0">
                <a:solidFill>
                  <a:schemeClr val="bg1"/>
                </a:solidFill>
                <a:ea typeface="MS PGothic" pitchFamily="34" charset="-128"/>
                <a:cs typeface="MS PGothic" pitchFamily="34" charset="-128"/>
              </a:rPr>
              <a:t>Patched</a:t>
            </a:r>
            <a:endParaRPr lang="en-US" dirty="0">
              <a:solidFill>
                <a:schemeClr val="bg1"/>
              </a:solidFill>
              <a:ea typeface="MS PGothic" pitchFamily="34" charset="-128"/>
              <a:cs typeface="MS PGothic" pitchFamily="34" charset="-128"/>
            </a:endParaRPr>
          </a:p>
        </p:txBody>
      </p:sp>
      <p:sp>
        <p:nvSpPr>
          <p:cNvPr id="30" name="Pentagon 29"/>
          <p:cNvSpPr/>
          <p:nvPr/>
        </p:nvSpPr>
        <p:spPr bwMode="auto">
          <a:xfrm>
            <a:off x="2169268" y="3295329"/>
            <a:ext cx="5012932" cy="309966"/>
          </a:xfrm>
          <a:prstGeom prst="homePlate">
            <a:avLst>
              <a:gd name="adj" fmla="val 35000"/>
            </a:avLst>
          </a:prstGeom>
          <a:solidFill>
            <a:schemeClr val="accent5">
              <a:lumMod val="75000"/>
            </a:schemeClr>
          </a:solidFill>
          <a:ln w="12700">
            <a:noFill/>
            <a:headEnd type="none" w="med" len="med"/>
            <a:tailEnd type="none" w="med" len="med"/>
          </a:ln>
          <a:effectLst>
            <a:outerShdw blurRad="38100" dist="25400" dir="5400000" algn="t" rotWithShape="0">
              <a:prstClr val="black">
                <a:alpha val="40000"/>
              </a:prstClr>
            </a:outerShdw>
          </a:effectLst>
          <a:scene3d>
            <a:camera prst="orthographicFront"/>
            <a:lightRig rig="threePt" dir="t"/>
          </a:scene3d>
          <a:sp3d>
            <a:bevelT w="44450" h="38100"/>
          </a:sp3d>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smtClean="0">
                <a:solidFill>
                  <a:schemeClr val="bg1"/>
                </a:solidFill>
                <a:ea typeface="MS PGothic" pitchFamily="34" charset="-128"/>
                <a:cs typeface="MS PGothic" pitchFamily="34" charset="-128"/>
              </a:rPr>
              <a:t>Trend Micro Virtual Patching</a:t>
            </a:r>
            <a:endParaRPr lang="en-US" dirty="0">
              <a:solidFill>
                <a:schemeClr val="bg1"/>
              </a:solidFill>
              <a:ea typeface="MS PGothic" pitchFamily="34" charset="-128"/>
              <a:cs typeface="MS PGothic" pitchFamily="34" charset="-128"/>
            </a:endParaRPr>
          </a:p>
        </p:txBody>
      </p:sp>
    </p:spTree>
    <p:extLst>
      <p:ext uri="{BB962C8B-B14F-4D97-AF65-F5344CB8AC3E}">
        <p14:creationId xmlns:p14="http://schemas.microsoft.com/office/powerpoint/2010/main" val="39640617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Rounded Rectangular Callout 124"/>
          <p:cNvSpPr/>
          <p:nvPr/>
        </p:nvSpPr>
        <p:spPr bwMode="auto">
          <a:xfrm>
            <a:off x="7440700" y="2066768"/>
            <a:ext cx="546848" cy="399851"/>
          </a:xfrm>
          <a:prstGeom prst="wedgeRoundRectCallout">
            <a:avLst>
              <a:gd name="adj1" fmla="val 31287"/>
              <a:gd name="adj2" fmla="val 83600"/>
              <a:gd name="adj3" fmla="val 16667"/>
            </a:avLst>
          </a:prstGeom>
          <a:solidFill>
            <a:srgbClr val="C00000"/>
          </a:solidFill>
          <a:ln w="635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R="0" algn="ctr" defTabSz="914400" rtl="0" eaLnBrk="1" fontAlgn="base" latinLnBrk="0" hangingPunct="1">
              <a:lnSpc>
                <a:spcPct val="100000"/>
              </a:lnSpc>
              <a:spcBef>
                <a:spcPct val="0"/>
              </a:spcBef>
              <a:spcAft>
                <a:spcPct val="0"/>
              </a:spcAft>
              <a:buClrTx/>
              <a:buSzTx/>
              <a:tabLst/>
            </a:pPr>
            <a:r>
              <a:rPr kumimoji="0" lang="en-US" sz="1000" b="0" i="0" u="none" strike="noStrike" cap="none" normalizeH="0" baseline="0" dirty="0" smtClean="0">
                <a:ln>
                  <a:noFill/>
                </a:ln>
                <a:solidFill>
                  <a:schemeClr val="bg1"/>
                </a:solidFill>
                <a:effectLst/>
                <a:latin typeface="Arial" charset="0"/>
                <a:cs typeface="Arial" charset="0"/>
              </a:rPr>
              <a:t>73</a:t>
            </a:r>
          </a:p>
          <a:p>
            <a:pPr marR="0" algn="ctr" defTabSz="914400" rtl="0" eaLnBrk="1" fontAlgn="base" latinLnBrk="0" hangingPunct="1">
              <a:lnSpc>
                <a:spcPct val="100000"/>
              </a:lnSpc>
              <a:spcBef>
                <a:spcPct val="0"/>
              </a:spcBef>
              <a:spcAft>
                <a:spcPct val="0"/>
              </a:spcAft>
              <a:buClrTx/>
              <a:buSzTx/>
              <a:tabLst/>
            </a:pPr>
            <a:r>
              <a:rPr lang="en-US" sz="1000" dirty="0" smtClean="0">
                <a:solidFill>
                  <a:schemeClr val="bg1"/>
                </a:solidFill>
                <a:latin typeface="Arial" charset="0"/>
                <a:cs typeface="Arial" charset="0"/>
              </a:rPr>
              <a:t>controls</a:t>
            </a:r>
            <a:endParaRPr kumimoji="0" lang="en-US" sz="1000" b="0" i="0" u="none" strike="noStrike" cap="none" normalizeH="0" baseline="0" dirty="0" smtClean="0">
              <a:ln>
                <a:noFill/>
              </a:ln>
              <a:solidFill>
                <a:schemeClr val="bg1"/>
              </a:solidFill>
              <a:effectLst/>
              <a:latin typeface="Arial" charset="0"/>
              <a:cs typeface="Arial" charset="0"/>
            </a:endParaRPr>
          </a:p>
        </p:txBody>
      </p:sp>
      <p:sp>
        <p:nvSpPr>
          <p:cNvPr id="131" name="Rounded Rectangular Callout 130"/>
          <p:cNvSpPr/>
          <p:nvPr/>
        </p:nvSpPr>
        <p:spPr bwMode="auto">
          <a:xfrm>
            <a:off x="6544229" y="2568792"/>
            <a:ext cx="546848" cy="399851"/>
          </a:xfrm>
          <a:prstGeom prst="wedgeRoundRectCallout">
            <a:avLst>
              <a:gd name="adj1" fmla="val 64074"/>
              <a:gd name="adj2" fmla="val 90326"/>
              <a:gd name="adj3" fmla="val 16667"/>
            </a:avLst>
          </a:prstGeom>
          <a:solidFill>
            <a:srgbClr val="C00000"/>
          </a:solidFill>
          <a:ln w="635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R="0" algn="ctr" defTabSz="914400" rtl="0" eaLnBrk="1" fontAlgn="base" latinLnBrk="0" hangingPunct="1">
              <a:lnSpc>
                <a:spcPct val="100000"/>
              </a:lnSpc>
              <a:spcBef>
                <a:spcPct val="0"/>
              </a:spcBef>
              <a:spcAft>
                <a:spcPct val="0"/>
              </a:spcAft>
              <a:buClrTx/>
              <a:buSzTx/>
              <a:tabLst/>
            </a:pPr>
            <a:r>
              <a:rPr kumimoji="0" lang="en-US" sz="1000" b="0" i="0" u="none" strike="noStrike" cap="none" normalizeH="0" baseline="0" dirty="0" smtClean="0">
                <a:ln>
                  <a:noFill/>
                </a:ln>
                <a:solidFill>
                  <a:schemeClr val="bg1"/>
                </a:solidFill>
                <a:effectLst/>
                <a:latin typeface="Arial" charset="0"/>
                <a:cs typeface="Arial" charset="0"/>
              </a:rPr>
              <a:t>8</a:t>
            </a:r>
          </a:p>
          <a:p>
            <a:pPr marR="0" algn="ctr" defTabSz="914400" rtl="0" eaLnBrk="1" fontAlgn="base" latinLnBrk="0" hangingPunct="1">
              <a:lnSpc>
                <a:spcPct val="100000"/>
              </a:lnSpc>
              <a:spcBef>
                <a:spcPct val="0"/>
              </a:spcBef>
              <a:spcAft>
                <a:spcPct val="0"/>
              </a:spcAft>
              <a:buClrTx/>
              <a:buSzTx/>
              <a:tabLst/>
            </a:pPr>
            <a:r>
              <a:rPr lang="en-US" sz="1000" dirty="0" smtClean="0">
                <a:solidFill>
                  <a:schemeClr val="bg1"/>
                </a:solidFill>
                <a:latin typeface="Arial" charset="0"/>
                <a:cs typeface="Arial" charset="0"/>
              </a:rPr>
              <a:t>controls</a:t>
            </a:r>
            <a:endParaRPr kumimoji="0" lang="en-US" sz="1000" b="0" i="0" u="none" strike="noStrike" cap="none" normalizeH="0" baseline="0" dirty="0" smtClean="0">
              <a:ln>
                <a:noFill/>
              </a:ln>
              <a:solidFill>
                <a:schemeClr val="bg1"/>
              </a:solidFill>
              <a:effectLst/>
              <a:latin typeface="Arial" charset="0"/>
              <a:cs typeface="Arial" charset="0"/>
            </a:endParaRPr>
          </a:p>
        </p:txBody>
      </p:sp>
      <p:sp>
        <p:nvSpPr>
          <p:cNvPr id="132" name="Rounded Rectangular Callout 131"/>
          <p:cNvSpPr/>
          <p:nvPr/>
        </p:nvSpPr>
        <p:spPr bwMode="auto">
          <a:xfrm>
            <a:off x="8462676" y="1977121"/>
            <a:ext cx="546848" cy="399851"/>
          </a:xfrm>
          <a:prstGeom prst="wedgeRoundRectCallout">
            <a:avLst>
              <a:gd name="adj1" fmla="val -49041"/>
              <a:gd name="adj2" fmla="val 110504"/>
              <a:gd name="adj3" fmla="val 16667"/>
            </a:avLst>
          </a:prstGeom>
          <a:solidFill>
            <a:srgbClr val="C00000"/>
          </a:solidFill>
          <a:ln w="635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R="0" algn="ctr" defTabSz="914400" rtl="0" eaLnBrk="1" fontAlgn="base" latinLnBrk="0" hangingPunct="1">
              <a:lnSpc>
                <a:spcPct val="100000"/>
              </a:lnSpc>
              <a:spcBef>
                <a:spcPct val="0"/>
              </a:spcBef>
              <a:spcAft>
                <a:spcPct val="0"/>
              </a:spcAft>
              <a:buClrTx/>
              <a:buSzTx/>
              <a:tabLst/>
            </a:pPr>
            <a:r>
              <a:rPr kumimoji="0" lang="en-US" sz="1000" b="0" i="0" u="none" strike="noStrike" cap="none" normalizeH="0" baseline="0" dirty="0" smtClean="0">
                <a:ln>
                  <a:noFill/>
                </a:ln>
                <a:solidFill>
                  <a:schemeClr val="bg1"/>
                </a:solidFill>
                <a:effectLst/>
                <a:latin typeface="Arial" charset="0"/>
                <a:cs typeface="Arial" charset="0"/>
              </a:rPr>
              <a:t>28</a:t>
            </a:r>
          </a:p>
          <a:p>
            <a:pPr marR="0" algn="ctr" defTabSz="914400" rtl="0" eaLnBrk="1" fontAlgn="base" latinLnBrk="0" hangingPunct="1">
              <a:lnSpc>
                <a:spcPct val="100000"/>
              </a:lnSpc>
              <a:spcBef>
                <a:spcPct val="0"/>
              </a:spcBef>
              <a:spcAft>
                <a:spcPct val="0"/>
              </a:spcAft>
              <a:buClrTx/>
              <a:buSzTx/>
              <a:tabLst/>
            </a:pPr>
            <a:r>
              <a:rPr lang="en-US" sz="1000" dirty="0" smtClean="0">
                <a:solidFill>
                  <a:schemeClr val="bg1"/>
                </a:solidFill>
                <a:latin typeface="Arial" charset="0"/>
                <a:cs typeface="Arial" charset="0"/>
              </a:rPr>
              <a:t>controls</a:t>
            </a:r>
            <a:endParaRPr kumimoji="0" lang="en-US" sz="1000" b="0" i="0" u="none" strike="noStrike" cap="none" normalizeH="0" baseline="0" dirty="0" smtClean="0">
              <a:ln>
                <a:noFill/>
              </a:ln>
              <a:solidFill>
                <a:schemeClr val="bg1"/>
              </a:solidFill>
              <a:effectLst/>
              <a:latin typeface="Arial" charset="0"/>
              <a:cs typeface="Arial" charset="0"/>
            </a:endParaRPr>
          </a:p>
        </p:txBody>
      </p:sp>
      <p:sp>
        <p:nvSpPr>
          <p:cNvPr id="133" name="Rounded Rectangular Callout 132"/>
          <p:cNvSpPr/>
          <p:nvPr/>
        </p:nvSpPr>
        <p:spPr bwMode="auto">
          <a:xfrm>
            <a:off x="8597147" y="381404"/>
            <a:ext cx="546848" cy="399851"/>
          </a:xfrm>
          <a:prstGeom prst="wedgeRoundRectCallout">
            <a:avLst>
              <a:gd name="adj1" fmla="val -49041"/>
              <a:gd name="adj2" fmla="val 110504"/>
              <a:gd name="adj3" fmla="val 16667"/>
            </a:avLst>
          </a:prstGeom>
          <a:solidFill>
            <a:srgbClr val="C00000"/>
          </a:solidFill>
          <a:ln w="635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R="0" algn="ctr" defTabSz="914400" rtl="0" eaLnBrk="1" fontAlgn="base" latinLnBrk="0" hangingPunct="1">
              <a:lnSpc>
                <a:spcPct val="100000"/>
              </a:lnSpc>
              <a:spcBef>
                <a:spcPct val="0"/>
              </a:spcBef>
              <a:spcAft>
                <a:spcPct val="0"/>
              </a:spcAft>
              <a:buClrTx/>
              <a:buSzTx/>
              <a:tabLst/>
            </a:pPr>
            <a:r>
              <a:rPr kumimoji="0" lang="en-US" sz="1000" b="0" i="0" u="none" strike="noStrike" cap="none" normalizeH="0" baseline="0" dirty="0" smtClean="0">
                <a:ln>
                  <a:noFill/>
                </a:ln>
                <a:solidFill>
                  <a:schemeClr val="bg1"/>
                </a:solidFill>
                <a:effectLst/>
                <a:latin typeface="Arial" charset="0"/>
                <a:cs typeface="Arial" charset="0"/>
              </a:rPr>
              <a:t>19</a:t>
            </a:r>
          </a:p>
          <a:p>
            <a:pPr marR="0" algn="ctr" defTabSz="914400" rtl="0" eaLnBrk="1" fontAlgn="base" latinLnBrk="0" hangingPunct="1">
              <a:lnSpc>
                <a:spcPct val="100000"/>
              </a:lnSpc>
              <a:spcBef>
                <a:spcPct val="0"/>
              </a:spcBef>
              <a:spcAft>
                <a:spcPct val="0"/>
              </a:spcAft>
              <a:buClrTx/>
              <a:buSzTx/>
              <a:tabLst/>
            </a:pPr>
            <a:r>
              <a:rPr lang="en-US" sz="1000" dirty="0" smtClean="0">
                <a:solidFill>
                  <a:schemeClr val="bg1"/>
                </a:solidFill>
                <a:latin typeface="Arial" charset="0"/>
                <a:cs typeface="Arial" charset="0"/>
              </a:rPr>
              <a:t>controls</a:t>
            </a:r>
            <a:endParaRPr kumimoji="0" lang="en-US" sz="1000" b="0" i="0" u="none" strike="noStrike" cap="none" normalizeH="0" baseline="0" dirty="0" smtClean="0">
              <a:ln>
                <a:noFill/>
              </a:ln>
              <a:solidFill>
                <a:schemeClr val="bg1"/>
              </a:solidFill>
              <a:effectLst/>
              <a:latin typeface="Arial" charset="0"/>
              <a:cs typeface="Arial" charset="0"/>
            </a:endParaRPr>
          </a:p>
        </p:txBody>
      </p:sp>
      <p:sp>
        <p:nvSpPr>
          <p:cNvPr id="142" name="Rounded Rectangular Callout 141"/>
          <p:cNvSpPr/>
          <p:nvPr/>
        </p:nvSpPr>
        <p:spPr bwMode="auto">
          <a:xfrm>
            <a:off x="6678699" y="865498"/>
            <a:ext cx="546848" cy="399851"/>
          </a:xfrm>
          <a:prstGeom prst="wedgeRoundRectCallout">
            <a:avLst>
              <a:gd name="adj1" fmla="val 64073"/>
              <a:gd name="adj2" fmla="val 67906"/>
              <a:gd name="adj3" fmla="val 16667"/>
            </a:avLst>
          </a:prstGeom>
          <a:solidFill>
            <a:srgbClr val="C00000"/>
          </a:solidFill>
          <a:ln w="635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R="0" algn="ctr" defTabSz="914400" rtl="0" eaLnBrk="1" fontAlgn="base" latinLnBrk="0" hangingPunct="1">
              <a:lnSpc>
                <a:spcPct val="100000"/>
              </a:lnSpc>
              <a:spcBef>
                <a:spcPct val="0"/>
              </a:spcBef>
              <a:spcAft>
                <a:spcPct val="0"/>
              </a:spcAft>
              <a:buClrTx/>
              <a:buSzTx/>
              <a:tabLst/>
            </a:pPr>
            <a:r>
              <a:rPr kumimoji="0" lang="en-US" sz="1000" b="0" i="0" u="none" strike="noStrike" cap="none" normalizeH="0" baseline="0" dirty="0" smtClean="0">
                <a:ln>
                  <a:noFill/>
                </a:ln>
                <a:solidFill>
                  <a:schemeClr val="bg1"/>
                </a:solidFill>
                <a:effectLst/>
                <a:latin typeface="Arial" charset="0"/>
                <a:cs typeface="Arial" charset="0"/>
              </a:rPr>
              <a:t>15</a:t>
            </a:r>
          </a:p>
          <a:p>
            <a:pPr marR="0" algn="ctr" defTabSz="914400" rtl="0" eaLnBrk="1" fontAlgn="base" latinLnBrk="0" hangingPunct="1">
              <a:lnSpc>
                <a:spcPct val="100000"/>
              </a:lnSpc>
              <a:spcBef>
                <a:spcPct val="0"/>
              </a:spcBef>
              <a:spcAft>
                <a:spcPct val="0"/>
              </a:spcAft>
              <a:buClrTx/>
              <a:buSzTx/>
              <a:tabLst/>
            </a:pPr>
            <a:r>
              <a:rPr lang="en-US" sz="1000" dirty="0" smtClean="0">
                <a:solidFill>
                  <a:schemeClr val="bg1"/>
                </a:solidFill>
                <a:latin typeface="Arial" charset="0"/>
                <a:cs typeface="Arial" charset="0"/>
              </a:rPr>
              <a:t>controls</a:t>
            </a:r>
            <a:endParaRPr kumimoji="0" lang="en-US" sz="1000" b="0" i="0" u="none" strike="noStrike" cap="none" normalizeH="0" baseline="0" dirty="0" smtClean="0">
              <a:ln>
                <a:noFill/>
              </a:ln>
              <a:solidFill>
                <a:schemeClr val="bg1"/>
              </a:solidFill>
              <a:effectLst/>
              <a:latin typeface="Arial" charset="0"/>
              <a:cs typeface="Arial" charset="0"/>
            </a:endParaRPr>
          </a:p>
        </p:txBody>
      </p:sp>
      <p:sp>
        <p:nvSpPr>
          <p:cNvPr id="117" name="TextBox 81"/>
          <p:cNvSpPr txBox="1">
            <a:spLocks noChangeArrowheads="1"/>
          </p:cNvSpPr>
          <p:nvPr/>
        </p:nvSpPr>
        <p:spPr bwMode="auto">
          <a:xfrm>
            <a:off x="7180037" y="998961"/>
            <a:ext cx="1023938" cy="400110"/>
          </a:xfrm>
          <a:prstGeom prst="rect">
            <a:avLst/>
          </a:prstGeom>
          <a:noFill/>
          <a:ln w="9525">
            <a:noFill/>
            <a:miter lim="800000"/>
            <a:headEnd/>
            <a:tailEnd/>
          </a:ln>
        </p:spPr>
        <p:txBody>
          <a:bodyPr>
            <a:spAutoFit/>
          </a:bodyPr>
          <a:lstStyle/>
          <a:p>
            <a:pPr>
              <a:lnSpc>
                <a:spcPts val="1200"/>
              </a:lnSpc>
              <a:spcBef>
                <a:spcPct val="50000"/>
              </a:spcBef>
            </a:pPr>
            <a:r>
              <a:rPr lang="en-US" sz="1200" b="1" dirty="0" smtClean="0">
                <a:solidFill>
                  <a:schemeClr val="tx1"/>
                </a:solidFill>
              </a:rPr>
              <a:t>Web </a:t>
            </a:r>
            <a:br>
              <a:rPr lang="en-US" sz="1200" b="1" dirty="0" smtClean="0">
                <a:solidFill>
                  <a:schemeClr val="tx1"/>
                </a:solidFill>
              </a:rPr>
            </a:br>
            <a:r>
              <a:rPr lang="en-US" sz="1200" b="1" dirty="0" smtClean="0">
                <a:solidFill>
                  <a:schemeClr val="tx1"/>
                </a:solidFill>
              </a:rPr>
              <a:t>Server</a:t>
            </a:r>
          </a:p>
        </p:txBody>
      </p:sp>
      <p:sp>
        <p:nvSpPr>
          <p:cNvPr id="102" name="Can 101"/>
          <p:cNvSpPr/>
          <p:nvPr/>
        </p:nvSpPr>
        <p:spPr bwMode="auto">
          <a:xfrm>
            <a:off x="7805107" y="4500391"/>
            <a:ext cx="450850" cy="471488"/>
          </a:xfrm>
          <a:prstGeom prst="can">
            <a:avLst/>
          </a:prstGeom>
          <a:solidFill>
            <a:schemeClr val="bg2">
              <a:lumMod val="60000"/>
              <a:lumOff val="40000"/>
            </a:schemeClr>
          </a:solidFill>
          <a:ln w="6350" cap="flat" cmpd="sng" algn="ctr">
            <a:solidFill>
              <a:schemeClr val="tx1"/>
            </a:solidFill>
            <a:prstDash val="solid"/>
            <a:round/>
            <a:headEnd type="none" w="med" len="med"/>
            <a:tailEnd type="none" w="med" len="med"/>
          </a:ln>
          <a:effectLst/>
        </p:spPr>
        <p:txBody>
          <a:bodyPr anchor="ctr"/>
          <a:lstStyle/>
          <a:p>
            <a:pPr algn="ctr">
              <a:defRPr/>
            </a:pPr>
            <a:endParaRPr lang="en-US" b="1">
              <a:solidFill>
                <a:schemeClr val="tx1"/>
              </a:solidFill>
              <a:latin typeface="Arial" charset="0"/>
              <a:ea typeface="ＭＳ Ｐゴシック" charset="0"/>
            </a:endParaRPr>
          </a:p>
        </p:txBody>
      </p:sp>
      <p:cxnSp>
        <p:nvCxnSpPr>
          <p:cNvPr id="104" name="Shape 53"/>
          <p:cNvCxnSpPr>
            <a:cxnSpLocks noChangeShapeType="1"/>
          </p:cNvCxnSpPr>
          <p:nvPr/>
        </p:nvCxnSpPr>
        <p:spPr bwMode="auto">
          <a:xfrm>
            <a:off x="5129002" y="3872728"/>
            <a:ext cx="1085681" cy="551606"/>
          </a:xfrm>
          <a:prstGeom prst="bentConnector3">
            <a:avLst>
              <a:gd name="adj1" fmla="val 65652"/>
            </a:avLst>
          </a:prstGeom>
          <a:noFill/>
          <a:ln w="6350" algn="ctr">
            <a:solidFill>
              <a:schemeClr val="tx1"/>
            </a:solidFill>
            <a:round/>
            <a:headEnd/>
            <a:tailEnd/>
          </a:ln>
        </p:spPr>
      </p:cxnSp>
      <p:sp>
        <p:nvSpPr>
          <p:cNvPr id="2" name="Title 1"/>
          <p:cNvSpPr>
            <a:spLocks noGrp="1"/>
          </p:cNvSpPr>
          <p:nvPr>
            <p:ph type="title"/>
          </p:nvPr>
        </p:nvSpPr>
        <p:spPr/>
        <p:txBody>
          <a:bodyPr/>
          <a:lstStyle/>
          <a:p>
            <a:pPr algn="l"/>
            <a:r>
              <a:rPr lang="en-US" sz="4200" b="1" dirty="0" smtClean="0"/>
              <a:t>Automatic Updates</a:t>
            </a:r>
            <a:endParaRPr lang="en-US" sz="4200" b="1" dirty="0"/>
          </a:p>
        </p:txBody>
      </p:sp>
      <p:sp>
        <p:nvSpPr>
          <p:cNvPr id="3" name="Content Placeholder 2"/>
          <p:cNvSpPr>
            <a:spLocks noGrp="1"/>
          </p:cNvSpPr>
          <p:nvPr>
            <p:ph sz="half" idx="1"/>
          </p:nvPr>
        </p:nvSpPr>
        <p:spPr>
          <a:xfrm>
            <a:off x="457200" y="1371600"/>
            <a:ext cx="4373592" cy="4754563"/>
          </a:xfrm>
        </p:spPr>
        <p:txBody>
          <a:bodyPr/>
          <a:lstStyle/>
          <a:p>
            <a:pPr>
              <a:buNone/>
            </a:pPr>
            <a:r>
              <a:rPr lang="en-US" dirty="0" smtClean="0"/>
              <a:t>And when you do patch…</a:t>
            </a:r>
          </a:p>
          <a:p>
            <a:r>
              <a:rPr lang="en-US" dirty="0" smtClean="0"/>
              <a:t>Automatically refresh security profiles to remove unnecessary security controls</a:t>
            </a:r>
          </a:p>
          <a:p>
            <a:r>
              <a:rPr lang="en-US" dirty="0" smtClean="0"/>
              <a:t>Example, SAP now requires only 5 controls</a:t>
            </a:r>
          </a:p>
        </p:txBody>
      </p:sp>
      <p:sp>
        <p:nvSpPr>
          <p:cNvPr id="14" name="Rounded Rectangle 63"/>
          <p:cNvSpPr>
            <a:spLocks noChangeArrowheads="1"/>
          </p:cNvSpPr>
          <p:nvPr/>
        </p:nvSpPr>
        <p:spPr bwMode="auto">
          <a:xfrm>
            <a:off x="4813539" y="749030"/>
            <a:ext cx="4085133" cy="4492599"/>
          </a:xfrm>
          <a:prstGeom prst="roundRect">
            <a:avLst>
              <a:gd name="adj" fmla="val 8852"/>
            </a:avLst>
          </a:prstGeom>
          <a:noFill/>
          <a:ln w="28575" algn="ctr">
            <a:solidFill>
              <a:srgbClr val="6B95C7"/>
            </a:solidFill>
            <a:prstDash val="sysDot"/>
            <a:round/>
            <a:headEnd/>
            <a:tailEnd/>
          </a:ln>
        </p:spPr>
        <p:txBody>
          <a:bodyPr anchor="ctr"/>
          <a:lstStyle/>
          <a:p>
            <a:pPr algn="ctr"/>
            <a:endParaRPr lang="en-US" b="1">
              <a:solidFill>
                <a:schemeClr val="tx1"/>
              </a:solidFill>
            </a:endParaRPr>
          </a:p>
        </p:txBody>
      </p:sp>
      <p:cxnSp>
        <p:nvCxnSpPr>
          <p:cNvPr id="15" name="Shape 55"/>
          <p:cNvCxnSpPr>
            <a:cxnSpLocks noChangeShapeType="1"/>
          </p:cNvCxnSpPr>
          <p:nvPr/>
        </p:nvCxnSpPr>
        <p:spPr bwMode="auto">
          <a:xfrm flipV="1">
            <a:off x="5801989" y="3577101"/>
            <a:ext cx="1636081" cy="143226"/>
          </a:xfrm>
          <a:prstGeom prst="bentConnector3">
            <a:avLst>
              <a:gd name="adj1" fmla="val 99460"/>
            </a:avLst>
          </a:prstGeom>
          <a:noFill/>
          <a:ln w="6350" algn="ctr">
            <a:solidFill>
              <a:schemeClr val="tx1"/>
            </a:solidFill>
            <a:round/>
            <a:headEnd/>
            <a:tailEnd/>
          </a:ln>
        </p:spPr>
      </p:cxnSp>
      <p:pic>
        <p:nvPicPr>
          <p:cNvPr id="16" name="Picture 4"/>
          <p:cNvPicPr>
            <a:picLocks noChangeAspect="1" noChangeArrowheads="1"/>
          </p:cNvPicPr>
          <p:nvPr/>
        </p:nvPicPr>
        <p:blipFill>
          <a:blip r:embed="rId3"/>
          <a:srcRect/>
          <a:stretch>
            <a:fillRect/>
          </a:stretch>
        </p:blipFill>
        <p:spPr bwMode="auto">
          <a:xfrm>
            <a:off x="6423503" y="1527792"/>
            <a:ext cx="341313" cy="523875"/>
          </a:xfrm>
          <a:prstGeom prst="rect">
            <a:avLst/>
          </a:prstGeom>
          <a:noFill/>
          <a:ln w="6350">
            <a:noFill/>
            <a:miter lim="800000"/>
            <a:headEnd/>
            <a:tailEnd/>
          </a:ln>
        </p:spPr>
      </p:pic>
      <p:pic>
        <p:nvPicPr>
          <p:cNvPr id="17" name="Picture 4"/>
          <p:cNvPicPr>
            <a:picLocks noChangeAspect="1" noChangeArrowheads="1"/>
          </p:cNvPicPr>
          <p:nvPr/>
        </p:nvPicPr>
        <p:blipFill>
          <a:blip r:embed="rId3"/>
          <a:srcRect/>
          <a:stretch>
            <a:fillRect/>
          </a:stretch>
        </p:blipFill>
        <p:spPr bwMode="auto">
          <a:xfrm>
            <a:off x="6429853" y="3061317"/>
            <a:ext cx="342900" cy="523875"/>
          </a:xfrm>
          <a:prstGeom prst="rect">
            <a:avLst/>
          </a:prstGeom>
          <a:noFill/>
          <a:ln w="6350">
            <a:noFill/>
            <a:miter lim="800000"/>
            <a:headEnd/>
            <a:tailEnd/>
          </a:ln>
        </p:spPr>
      </p:pic>
      <p:cxnSp>
        <p:nvCxnSpPr>
          <p:cNvPr id="18" name="Straight Connector 30"/>
          <p:cNvCxnSpPr>
            <a:cxnSpLocks noChangeShapeType="1"/>
          </p:cNvCxnSpPr>
          <p:nvPr/>
        </p:nvCxnSpPr>
        <p:spPr bwMode="auto">
          <a:xfrm rot="16200000" flipH="1">
            <a:off x="4190684" y="3817761"/>
            <a:ext cx="3292475" cy="11112"/>
          </a:xfrm>
          <a:prstGeom prst="line">
            <a:avLst/>
          </a:prstGeom>
          <a:noFill/>
          <a:ln w="6350" algn="ctr">
            <a:solidFill>
              <a:schemeClr val="tx1"/>
            </a:solidFill>
            <a:round/>
            <a:headEnd/>
            <a:tailEnd/>
          </a:ln>
        </p:spPr>
      </p:cxnSp>
      <p:cxnSp>
        <p:nvCxnSpPr>
          <p:cNvPr id="19" name="Shape 34"/>
          <p:cNvCxnSpPr>
            <a:cxnSpLocks noChangeShapeType="1"/>
          </p:cNvCxnSpPr>
          <p:nvPr/>
        </p:nvCxnSpPr>
        <p:spPr bwMode="auto">
          <a:xfrm flipV="1">
            <a:off x="5842478" y="2051667"/>
            <a:ext cx="2452688" cy="130175"/>
          </a:xfrm>
          <a:prstGeom prst="bentConnector2">
            <a:avLst/>
          </a:prstGeom>
          <a:noFill/>
          <a:ln w="6350" algn="ctr">
            <a:solidFill>
              <a:schemeClr val="tx1"/>
            </a:solidFill>
            <a:round/>
            <a:headEnd/>
            <a:tailEnd/>
          </a:ln>
        </p:spPr>
      </p:cxnSp>
      <p:cxnSp>
        <p:nvCxnSpPr>
          <p:cNvPr id="20" name="Shape 38"/>
          <p:cNvCxnSpPr>
            <a:cxnSpLocks noChangeShapeType="1"/>
          </p:cNvCxnSpPr>
          <p:nvPr/>
        </p:nvCxnSpPr>
        <p:spPr bwMode="auto">
          <a:xfrm flipV="1">
            <a:off x="5831366" y="2051667"/>
            <a:ext cx="1597025" cy="130175"/>
          </a:xfrm>
          <a:prstGeom prst="bentConnector2">
            <a:avLst/>
          </a:prstGeom>
          <a:noFill/>
          <a:ln w="6350" algn="ctr">
            <a:solidFill>
              <a:schemeClr val="tx1"/>
            </a:solidFill>
            <a:round/>
            <a:headEnd/>
            <a:tailEnd/>
          </a:ln>
        </p:spPr>
      </p:cxnSp>
      <p:cxnSp>
        <p:nvCxnSpPr>
          <p:cNvPr id="21" name="Shape 40"/>
          <p:cNvCxnSpPr>
            <a:cxnSpLocks noChangeShapeType="1"/>
          </p:cNvCxnSpPr>
          <p:nvPr/>
        </p:nvCxnSpPr>
        <p:spPr bwMode="auto">
          <a:xfrm flipV="1">
            <a:off x="5842478" y="2056429"/>
            <a:ext cx="752475" cy="125413"/>
          </a:xfrm>
          <a:prstGeom prst="bentConnector2">
            <a:avLst/>
          </a:prstGeom>
          <a:noFill/>
          <a:ln w="6350" algn="ctr">
            <a:solidFill>
              <a:schemeClr val="tx1"/>
            </a:solidFill>
            <a:round/>
            <a:headEnd/>
            <a:tailEnd/>
          </a:ln>
        </p:spPr>
      </p:cxnSp>
      <p:cxnSp>
        <p:nvCxnSpPr>
          <p:cNvPr id="22" name="Shape 42"/>
          <p:cNvCxnSpPr>
            <a:cxnSpLocks noChangeShapeType="1"/>
          </p:cNvCxnSpPr>
          <p:nvPr/>
        </p:nvCxnSpPr>
        <p:spPr bwMode="auto">
          <a:xfrm flipV="1">
            <a:off x="5793897" y="3577100"/>
            <a:ext cx="2482219" cy="143227"/>
          </a:xfrm>
          <a:prstGeom prst="bentConnector3">
            <a:avLst>
              <a:gd name="adj1" fmla="val 99878"/>
            </a:avLst>
          </a:prstGeom>
          <a:noFill/>
          <a:ln w="6350" algn="ctr">
            <a:solidFill>
              <a:schemeClr val="tx1"/>
            </a:solidFill>
            <a:round/>
            <a:headEnd/>
            <a:tailEnd/>
          </a:ln>
        </p:spPr>
      </p:cxnSp>
      <p:cxnSp>
        <p:nvCxnSpPr>
          <p:cNvPr id="23" name="Shape 53"/>
          <p:cNvCxnSpPr>
            <a:cxnSpLocks noChangeShapeType="1"/>
          </p:cNvCxnSpPr>
          <p:nvPr/>
        </p:nvCxnSpPr>
        <p:spPr bwMode="auto">
          <a:xfrm flipV="1">
            <a:off x="4968510" y="3577100"/>
            <a:ext cx="1632793" cy="143227"/>
          </a:xfrm>
          <a:prstGeom prst="bentConnector3">
            <a:avLst>
              <a:gd name="adj1" fmla="val 99560"/>
            </a:avLst>
          </a:prstGeom>
          <a:noFill/>
          <a:ln w="6350" algn="ctr">
            <a:solidFill>
              <a:schemeClr val="tx1"/>
            </a:solidFill>
            <a:round/>
            <a:headEnd/>
            <a:tailEnd/>
          </a:ln>
        </p:spPr>
      </p:cxnSp>
      <p:pic>
        <p:nvPicPr>
          <p:cNvPr id="24" name="Picture 37" descr="agent_high.png"/>
          <p:cNvPicPr>
            <a:picLocks noChangeAspect="1"/>
          </p:cNvPicPr>
          <p:nvPr/>
        </p:nvPicPr>
        <p:blipFill>
          <a:blip r:embed="rId4"/>
          <a:srcRect/>
          <a:stretch>
            <a:fillRect/>
          </a:stretch>
        </p:blipFill>
        <p:spPr bwMode="auto">
          <a:xfrm>
            <a:off x="6334603" y="3031154"/>
            <a:ext cx="271463" cy="263525"/>
          </a:xfrm>
          <a:prstGeom prst="rect">
            <a:avLst/>
          </a:prstGeom>
          <a:noFill/>
          <a:ln w="9525">
            <a:noFill/>
            <a:miter lim="800000"/>
            <a:headEnd/>
            <a:tailEnd/>
          </a:ln>
        </p:spPr>
      </p:pic>
      <p:pic>
        <p:nvPicPr>
          <p:cNvPr id="25" name="Picture 37" descr="agent_high.png"/>
          <p:cNvPicPr>
            <a:picLocks noChangeAspect="1"/>
          </p:cNvPicPr>
          <p:nvPr/>
        </p:nvPicPr>
        <p:blipFill>
          <a:blip r:embed="rId4"/>
          <a:srcRect/>
          <a:stretch>
            <a:fillRect/>
          </a:stretch>
        </p:blipFill>
        <p:spPr bwMode="auto">
          <a:xfrm>
            <a:off x="6336191" y="1489692"/>
            <a:ext cx="271462" cy="263525"/>
          </a:xfrm>
          <a:prstGeom prst="rect">
            <a:avLst/>
          </a:prstGeom>
          <a:noFill/>
          <a:ln w="9525">
            <a:noFill/>
            <a:miter lim="800000"/>
            <a:headEnd/>
            <a:tailEnd/>
          </a:ln>
        </p:spPr>
      </p:pic>
      <p:grpSp>
        <p:nvGrpSpPr>
          <p:cNvPr id="4" name="Group 90"/>
          <p:cNvGrpSpPr>
            <a:grpSpLocks/>
          </p:cNvGrpSpPr>
          <p:nvPr/>
        </p:nvGrpSpPr>
        <p:grpSpPr bwMode="auto">
          <a:xfrm>
            <a:off x="5224941" y="1842117"/>
            <a:ext cx="254000" cy="209550"/>
            <a:chOff x="6445209" y="1304779"/>
            <a:chExt cx="252957" cy="210312"/>
          </a:xfrm>
        </p:grpSpPr>
        <p:sp>
          <p:nvSpPr>
            <p:cNvPr id="27" name="Rounded Rectangle 91"/>
            <p:cNvSpPr>
              <a:spLocks noChangeArrowheads="1"/>
            </p:cNvSpPr>
            <p:nvPr/>
          </p:nvSpPr>
          <p:spPr bwMode="auto">
            <a:xfrm>
              <a:off x="6445209" y="1304779"/>
              <a:ext cx="252957" cy="210312"/>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28" name="Picture 37" descr="agent_high.png"/>
            <p:cNvPicPr>
              <a:picLocks noChangeAspect="1"/>
            </p:cNvPicPr>
            <p:nvPr/>
          </p:nvPicPr>
          <p:blipFill>
            <a:blip r:embed="rId5"/>
            <a:srcRect/>
            <a:stretch>
              <a:fillRect/>
            </a:stretch>
          </p:blipFill>
          <p:spPr bwMode="auto">
            <a:xfrm>
              <a:off x="6481160" y="1322055"/>
              <a:ext cx="181054" cy="175760"/>
            </a:xfrm>
            <a:prstGeom prst="rect">
              <a:avLst/>
            </a:prstGeom>
            <a:noFill/>
            <a:ln w="9525">
              <a:noFill/>
              <a:miter lim="800000"/>
              <a:headEnd/>
              <a:tailEnd/>
            </a:ln>
          </p:spPr>
        </p:pic>
      </p:grpSp>
      <p:grpSp>
        <p:nvGrpSpPr>
          <p:cNvPr id="8" name="Group 97"/>
          <p:cNvGrpSpPr>
            <a:grpSpLocks/>
          </p:cNvGrpSpPr>
          <p:nvPr/>
        </p:nvGrpSpPr>
        <p:grpSpPr bwMode="auto">
          <a:xfrm>
            <a:off x="5224941" y="1843704"/>
            <a:ext cx="254000" cy="211138"/>
            <a:chOff x="6445209" y="1304779"/>
            <a:chExt cx="252957" cy="210312"/>
          </a:xfrm>
        </p:grpSpPr>
        <p:sp>
          <p:nvSpPr>
            <p:cNvPr id="30" name="Rounded Rectangle 98"/>
            <p:cNvSpPr>
              <a:spLocks noChangeArrowheads="1"/>
            </p:cNvSpPr>
            <p:nvPr/>
          </p:nvSpPr>
          <p:spPr bwMode="auto">
            <a:xfrm>
              <a:off x="6445209" y="1304779"/>
              <a:ext cx="252957" cy="210312"/>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31" name="Picture 37" descr="agent_high.png"/>
            <p:cNvPicPr>
              <a:picLocks noChangeAspect="1"/>
            </p:cNvPicPr>
            <p:nvPr/>
          </p:nvPicPr>
          <p:blipFill>
            <a:blip r:embed="rId5"/>
            <a:srcRect/>
            <a:stretch>
              <a:fillRect/>
            </a:stretch>
          </p:blipFill>
          <p:spPr bwMode="auto">
            <a:xfrm>
              <a:off x="6481160" y="1322055"/>
              <a:ext cx="181054" cy="175760"/>
            </a:xfrm>
            <a:prstGeom prst="rect">
              <a:avLst/>
            </a:prstGeom>
            <a:noFill/>
            <a:ln w="9525">
              <a:noFill/>
              <a:miter lim="800000"/>
              <a:headEnd/>
              <a:tailEnd/>
            </a:ln>
          </p:spPr>
        </p:pic>
      </p:grpSp>
      <p:grpSp>
        <p:nvGrpSpPr>
          <p:cNvPr id="9" name="Group 100"/>
          <p:cNvGrpSpPr>
            <a:grpSpLocks/>
          </p:cNvGrpSpPr>
          <p:nvPr/>
        </p:nvGrpSpPr>
        <p:grpSpPr bwMode="auto">
          <a:xfrm>
            <a:off x="5224941" y="1843704"/>
            <a:ext cx="254000" cy="211138"/>
            <a:chOff x="6445209" y="1304779"/>
            <a:chExt cx="252957" cy="210312"/>
          </a:xfrm>
        </p:grpSpPr>
        <p:sp>
          <p:nvSpPr>
            <p:cNvPr id="33" name="Rounded Rectangle 101"/>
            <p:cNvSpPr>
              <a:spLocks noChangeArrowheads="1"/>
            </p:cNvSpPr>
            <p:nvPr/>
          </p:nvSpPr>
          <p:spPr bwMode="auto">
            <a:xfrm>
              <a:off x="6445209" y="1304779"/>
              <a:ext cx="252957" cy="210312"/>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34" name="Picture 37" descr="agent_high.png"/>
            <p:cNvPicPr>
              <a:picLocks noChangeAspect="1"/>
            </p:cNvPicPr>
            <p:nvPr/>
          </p:nvPicPr>
          <p:blipFill>
            <a:blip r:embed="rId5"/>
            <a:srcRect/>
            <a:stretch>
              <a:fillRect/>
            </a:stretch>
          </p:blipFill>
          <p:spPr bwMode="auto">
            <a:xfrm>
              <a:off x="6481160" y="1322055"/>
              <a:ext cx="181054" cy="175760"/>
            </a:xfrm>
            <a:prstGeom prst="rect">
              <a:avLst/>
            </a:prstGeom>
            <a:noFill/>
            <a:ln w="9525">
              <a:noFill/>
              <a:miter lim="800000"/>
              <a:headEnd/>
              <a:tailEnd/>
            </a:ln>
          </p:spPr>
        </p:pic>
      </p:grpSp>
      <p:grpSp>
        <p:nvGrpSpPr>
          <p:cNvPr id="10" name="Group 113"/>
          <p:cNvGrpSpPr>
            <a:grpSpLocks/>
          </p:cNvGrpSpPr>
          <p:nvPr/>
        </p:nvGrpSpPr>
        <p:grpSpPr bwMode="auto">
          <a:xfrm>
            <a:off x="5224941" y="1842117"/>
            <a:ext cx="254000" cy="209550"/>
            <a:chOff x="6445209" y="1304779"/>
            <a:chExt cx="252957" cy="210312"/>
          </a:xfrm>
        </p:grpSpPr>
        <p:sp>
          <p:nvSpPr>
            <p:cNvPr id="36" name="Rounded Rectangle 114"/>
            <p:cNvSpPr>
              <a:spLocks noChangeArrowheads="1"/>
            </p:cNvSpPr>
            <p:nvPr/>
          </p:nvSpPr>
          <p:spPr bwMode="auto">
            <a:xfrm>
              <a:off x="6445209" y="1304779"/>
              <a:ext cx="252957" cy="210312"/>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37" name="Picture 37" descr="agent_high.png"/>
            <p:cNvPicPr>
              <a:picLocks noChangeAspect="1"/>
            </p:cNvPicPr>
            <p:nvPr/>
          </p:nvPicPr>
          <p:blipFill>
            <a:blip r:embed="rId5"/>
            <a:srcRect/>
            <a:stretch>
              <a:fillRect/>
            </a:stretch>
          </p:blipFill>
          <p:spPr bwMode="auto">
            <a:xfrm>
              <a:off x="6481160" y="1322055"/>
              <a:ext cx="181054" cy="175760"/>
            </a:xfrm>
            <a:prstGeom prst="rect">
              <a:avLst/>
            </a:prstGeom>
            <a:noFill/>
            <a:ln w="9525">
              <a:noFill/>
              <a:miter lim="800000"/>
              <a:headEnd/>
              <a:tailEnd/>
            </a:ln>
          </p:spPr>
        </p:pic>
      </p:grpSp>
      <p:grpSp>
        <p:nvGrpSpPr>
          <p:cNvPr id="11" name="Group 116"/>
          <p:cNvGrpSpPr>
            <a:grpSpLocks/>
          </p:cNvGrpSpPr>
          <p:nvPr/>
        </p:nvGrpSpPr>
        <p:grpSpPr bwMode="auto">
          <a:xfrm>
            <a:off x="5224941" y="1842117"/>
            <a:ext cx="254000" cy="211137"/>
            <a:chOff x="6445209" y="1304779"/>
            <a:chExt cx="252957" cy="210312"/>
          </a:xfrm>
        </p:grpSpPr>
        <p:sp>
          <p:nvSpPr>
            <p:cNvPr id="39" name="Rounded Rectangle 117"/>
            <p:cNvSpPr>
              <a:spLocks noChangeArrowheads="1"/>
            </p:cNvSpPr>
            <p:nvPr/>
          </p:nvSpPr>
          <p:spPr bwMode="auto">
            <a:xfrm>
              <a:off x="6445209" y="1304779"/>
              <a:ext cx="252957" cy="210312"/>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40" name="Picture 37" descr="agent_high.png"/>
            <p:cNvPicPr>
              <a:picLocks noChangeAspect="1"/>
            </p:cNvPicPr>
            <p:nvPr/>
          </p:nvPicPr>
          <p:blipFill>
            <a:blip r:embed="rId5"/>
            <a:srcRect/>
            <a:stretch>
              <a:fillRect/>
            </a:stretch>
          </p:blipFill>
          <p:spPr bwMode="auto">
            <a:xfrm>
              <a:off x="6481160" y="1322055"/>
              <a:ext cx="181054" cy="175760"/>
            </a:xfrm>
            <a:prstGeom prst="rect">
              <a:avLst/>
            </a:prstGeom>
            <a:noFill/>
            <a:ln w="9525">
              <a:noFill/>
              <a:miter lim="800000"/>
              <a:headEnd/>
              <a:tailEnd/>
            </a:ln>
          </p:spPr>
        </p:pic>
      </p:grpSp>
      <p:sp>
        <p:nvSpPr>
          <p:cNvPr id="41" name="Rectangle 119"/>
          <p:cNvSpPr>
            <a:spLocks noChangeArrowheads="1"/>
          </p:cNvSpPr>
          <p:nvPr/>
        </p:nvSpPr>
        <p:spPr bwMode="auto">
          <a:xfrm>
            <a:off x="5180491" y="1800842"/>
            <a:ext cx="411162" cy="327025"/>
          </a:xfrm>
          <a:prstGeom prst="rect">
            <a:avLst/>
          </a:prstGeom>
          <a:solidFill>
            <a:schemeClr val="bg1"/>
          </a:solidFill>
          <a:ln w="6350" algn="ctr">
            <a:noFill/>
            <a:round/>
            <a:headEnd/>
            <a:tailEnd/>
          </a:ln>
        </p:spPr>
        <p:txBody>
          <a:bodyPr anchor="ctr"/>
          <a:lstStyle/>
          <a:p>
            <a:pPr algn="ctr"/>
            <a:endParaRPr lang="en-US" b="1">
              <a:solidFill>
                <a:schemeClr val="tx1"/>
              </a:solidFill>
            </a:endParaRPr>
          </a:p>
        </p:txBody>
      </p:sp>
      <p:pic>
        <p:nvPicPr>
          <p:cNvPr id="42" name="Picture 4" descr="ICON_VirtTriangle_flat_Q408.png"/>
          <p:cNvPicPr>
            <a:picLocks noChangeAspect="1"/>
          </p:cNvPicPr>
          <p:nvPr/>
        </p:nvPicPr>
        <p:blipFill>
          <a:blip r:embed="rId6"/>
          <a:srcRect/>
          <a:stretch>
            <a:fillRect/>
          </a:stretch>
        </p:blipFill>
        <p:spPr bwMode="auto">
          <a:xfrm>
            <a:off x="7009291" y="1675429"/>
            <a:ext cx="766762" cy="153988"/>
          </a:xfrm>
          <a:prstGeom prst="rect">
            <a:avLst/>
          </a:prstGeom>
          <a:noFill/>
          <a:ln w="9525">
            <a:noFill/>
            <a:miter lim="800000"/>
            <a:headEnd/>
            <a:tailEnd/>
          </a:ln>
        </p:spPr>
      </p:pic>
      <p:pic>
        <p:nvPicPr>
          <p:cNvPr id="43" name="Picture 16" descr="ICON_Server_flat_Q408.png"/>
          <p:cNvPicPr>
            <a:picLocks noChangeAspect="1"/>
          </p:cNvPicPr>
          <p:nvPr/>
        </p:nvPicPr>
        <p:blipFill>
          <a:blip r:embed="rId7"/>
          <a:srcRect/>
          <a:stretch>
            <a:fillRect/>
          </a:stretch>
        </p:blipFill>
        <p:spPr bwMode="auto">
          <a:xfrm>
            <a:off x="7299803" y="1757979"/>
            <a:ext cx="201613" cy="311150"/>
          </a:xfrm>
          <a:prstGeom prst="rect">
            <a:avLst/>
          </a:prstGeom>
          <a:noFill/>
          <a:ln w="9525">
            <a:noFill/>
            <a:miter lim="800000"/>
            <a:headEnd/>
            <a:tailEnd/>
          </a:ln>
        </p:spPr>
      </p:pic>
      <p:grpSp>
        <p:nvGrpSpPr>
          <p:cNvPr id="12" name="Group 19"/>
          <p:cNvGrpSpPr>
            <a:grpSpLocks/>
          </p:cNvGrpSpPr>
          <p:nvPr/>
        </p:nvGrpSpPr>
        <p:grpSpPr bwMode="auto">
          <a:xfrm>
            <a:off x="7017228" y="1557954"/>
            <a:ext cx="795338" cy="103188"/>
            <a:chOff x="7086600" y="685800"/>
            <a:chExt cx="1600200" cy="849341"/>
          </a:xfrm>
        </p:grpSpPr>
        <p:sp>
          <p:nvSpPr>
            <p:cNvPr id="45" name="Rounded Rectangle 44"/>
            <p:cNvSpPr/>
            <p:nvPr/>
          </p:nvSpPr>
          <p:spPr bwMode="auto">
            <a:xfrm>
              <a:off x="7086600" y="870443"/>
              <a:ext cx="1600200" cy="664698"/>
            </a:xfrm>
            <a:prstGeom prst="roundRect">
              <a:avLst/>
            </a:prstGeom>
            <a:gradFill>
              <a:gsLst>
                <a:gs pos="0">
                  <a:srgbClr val="2F97D9"/>
                </a:gs>
                <a:gs pos="100000">
                  <a:srgbClr val="8FD1F0"/>
                </a:gs>
              </a:gsLst>
            </a:gradFill>
            <a:ln w="12700">
              <a:solidFill>
                <a:srgbClr val="39A5E5"/>
              </a:solidFill>
              <a:headEnd type="none" w="med" len="med"/>
              <a:tailEnd type="none" w="med" len="med"/>
            </a:ln>
            <a:effectLst/>
            <a:scene3d>
              <a:camera prst="orthographicFront"/>
              <a:lightRig rig="threePt" dir="t"/>
            </a:scene3d>
            <a:sp3d>
              <a:bevelT w="25400" h="6350"/>
            </a:sp3d>
          </p:spPr>
          <p:style>
            <a:lnRef idx="1">
              <a:schemeClr val="accent4"/>
            </a:lnRef>
            <a:fillRef idx="3">
              <a:schemeClr val="accent4"/>
            </a:fillRef>
            <a:effectRef idx="2">
              <a:schemeClr val="accent4"/>
            </a:effectRef>
            <a:fontRef idx="minor">
              <a:schemeClr val="lt1"/>
            </a:fontRef>
          </p:style>
          <p:txBody>
            <a:bodyPr anchor="ctr"/>
            <a:lstStyle/>
            <a:p>
              <a:pPr>
                <a:defRPr/>
              </a:pPr>
              <a:endParaRPr lang="en-US" sz="1800" dirty="0">
                <a:solidFill>
                  <a:srgbClr val="FFFFFF"/>
                </a:solidFill>
              </a:endParaRPr>
            </a:p>
          </p:txBody>
        </p:sp>
        <p:sp>
          <p:nvSpPr>
            <p:cNvPr id="46" name="Freeform 45"/>
            <p:cNvSpPr/>
            <p:nvPr/>
          </p:nvSpPr>
          <p:spPr bwMode="auto">
            <a:xfrm>
              <a:off x="7086600" y="685800"/>
              <a:ext cx="1583448" cy="387586"/>
            </a:xfrm>
            <a:custGeom>
              <a:avLst/>
              <a:gdLst>
                <a:gd name="connsiteX0" fmla="*/ 1583448 w 1583448"/>
                <a:gd name="connsiteY0" fmla="*/ 387586 h 387586"/>
                <a:gd name="connsiteX1" fmla="*/ 1583448 w 1583448"/>
                <a:gd name="connsiteY1" fmla="*/ 140191 h 387586"/>
                <a:gd name="connsiteX2" fmla="*/ 1575200 w 1583448"/>
                <a:gd name="connsiteY2" fmla="*/ 82465 h 387586"/>
                <a:gd name="connsiteX3" fmla="*/ 1575200 w 1583448"/>
                <a:gd name="connsiteY3" fmla="*/ 82465 h 387586"/>
                <a:gd name="connsiteX4" fmla="*/ 1525718 w 1583448"/>
                <a:gd name="connsiteY4" fmla="*/ 8246 h 387586"/>
                <a:gd name="connsiteX5" fmla="*/ 1467988 w 1583448"/>
                <a:gd name="connsiteY5" fmla="*/ 0 h 387586"/>
                <a:gd name="connsiteX6" fmla="*/ 115459 w 1583448"/>
                <a:gd name="connsiteY6" fmla="*/ 0 h 387586"/>
                <a:gd name="connsiteX7" fmla="*/ 57729 w 1583448"/>
                <a:gd name="connsiteY7" fmla="*/ 16493 h 387586"/>
                <a:gd name="connsiteX8" fmla="*/ 57729 w 1583448"/>
                <a:gd name="connsiteY8" fmla="*/ 16493 h 387586"/>
                <a:gd name="connsiteX9" fmla="*/ 8247 w 1583448"/>
                <a:gd name="connsiteY9" fmla="*/ 74218 h 387586"/>
                <a:gd name="connsiteX10" fmla="*/ 8247 w 1583448"/>
                <a:gd name="connsiteY10" fmla="*/ 74218 h 387586"/>
                <a:gd name="connsiteX11" fmla="*/ 0 w 1583448"/>
                <a:gd name="connsiteY11" fmla="*/ 156684 h 387586"/>
                <a:gd name="connsiteX12" fmla="*/ 0 w 1583448"/>
                <a:gd name="connsiteY12" fmla="*/ 156684 h 38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83448" h="387586">
                  <a:moveTo>
                    <a:pt x="1583448" y="387586"/>
                  </a:moveTo>
                  <a:lnTo>
                    <a:pt x="1583448" y="140191"/>
                  </a:lnTo>
                  <a:lnTo>
                    <a:pt x="1575200" y="82465"/>
                  </a:lnTo>
                  <a:lnTo>
                    <a:pt x="1575200" y="82465"/>
                  </a:lnTo>
                  <a:lnTo>
                    <a:pt x="1525718" y="8246"/>
                  </a:lnTo>
                  <a:lnTo>
                    <a:pt x="1467988" y="0"/>
                  </a:lnTo>
                  <a:lnTo>
                    <a:pt x="115459" y="0"/>
                  </a:lnTo>
                  <a:lnTo>
                    <a:pt x="57729" y="16493"/>
                  </a:lnTo>
                  <a:lnTo>
                    <a:pt x="57729" y="16493"/>
                  </a:lnTo>
                  <a:lnTo>
                    <a:pt x="8247" y="74218"/>
                  </a:lnTo>
                  <a:lnTo>
                    <a:pt x="8247" y="74218"/>
                  </a:lnTo>
                  <a:lnTo>
                    <a:pt x="0" y="156684"/>
                  </a:lnTo>
                  <a:lnTo>
                    <a:pt x="0" y="156684"/>
                  </a:lnTo>
                </a:path>
              </a:pathLst>
            </a:custGeom>
            <a:gradFill flip="none" rotWithShape="1">
              <a:gsLst>
                <a:gs pos="1000">
                  <a:schemeClr val="bg1">
                    <a:alpha val="19000"/>
                  </a:schemeClr>
                </a:gs>
                <a:gs pos="100000">
                  <a:schemeClr val="bg1">
                    <a:alpha val="0"/>
                  </a:schemeClr>
                </a:gs>
              </a:gsLst>
              <a:lin ang="18000000" scaled="0"/>
              <a:tileRect/>
            </a:gradFill>
            <a:ln w="9525" cap="flat" cmpd="sng" algn="ctr">
              <a:noFill/>
              <a:prstDash val="solid"/>
              <a:round/>
              <a:headEnd type="none" w="med" len="med"/>
              <a:tailEnd type="none" w="med" len="med"/>
            </a:ln>
            <a:effectLst/>
          </p:spPr>
          <p:txBody>
            <a:bodyPr anchor="ctr"/>
            <a:lstStyle/>
            <a:p>
              <a:pPr>
                <a:defRPr/>
              </a:pPr>
              <a:endParaRPr lang="en-US">
                <a:latin typeface="Arial" charset="0"/>
                <a:cs typeface="Arial" charset="0"/>
              </a:endParaRPr>
            </a:p>
          </p:txBody>
        </p:sp>
      </p:grpSp>
      <p:pic>
        <p:nvPicPr>
          <p:cNvPr id="47" name="Picture 10" descr="ICON_VM_basic_flat_R2_Q408.png"/>
          <p:cNvPicPr>
            <a:picLocks noChangeAspect="1"/>
          </p:cNvPicPr>
          <p:nvPr/>
        </p:nvPicPr>
        <p:blipFill>
          <a:blip r:embed="rId8"/>
          <a:srcRect/>
          <a:stretch>
            <a:fillRect/>
          </a:stretch>
        </p:blipFill>
        <p:spPr bwMode="auto">
          <a:xfrm>
            <a:off x="7009291" y="1345229"/>
            <a:ext cx="252412" cy="211138"/>
          </a:xfrm>
          <a:prstGeom prst="rect">
            <a:avLst/>
          </a:prstGeom>
          <a:noFill/>
          <a:ln w="9525">
            <a:noFill/>
            <a:miter lim="800000"/>
            <a:headEnd/>
            <a:tailEnd/>
          </a:ln>
        </p:spPr>
      </p:pic>
      <p:pic>
        <p:nvPicPr>
          <p:cNvPr id="48" name="Picture 10" descr="ICON_VM_basic_flat_R2_Q408.png"/>
          <p:cNvPicPr>
            <a:picLocks noChangeAspect="1"/>
          </p:cNvPicPr>
          <p:nvPr/>
        </p:nvPicPr>
        <p:blipFill>
          <a:blip r:embed="rId8"/>
          <a:srcRect/>
          <a:stretch>
            <a:fillRect/>
          </a:stretch>
        </p:blipFill>
        <p:spPr bwMode="auto">
          <a:xfrm>
            <a:off x="7288691" y="1345229"/>
            <a:ext cx="252412" cy="211138"/>
          </a:xfrm>
          <a:prstGeom prst="rect">
            <a:avLst/>
          </a:prstGeom>
          <a:noFill/>
          <a:ln w="9525">
            <a:noFill/>
            <a:miter lim="800000"/>
            <a:headEnd/>
            <a:tailEnd/>
          </a:ln>
        </p:spPr>
      </p:pic>
      <p:pic>
        <p:nvPicPr>
          <p:cNvPr id="49" name="Picture 10" descr="ICON_VM_basic_flat_R2_Q408.png"/>
          <p:cNvPicPr>
            <a:picLocks noChangeAspect="1"/>
          </p:cNvPicPr>
          <p:nvPr/>
        </p:nvPicPr>
        <p:blipFill>
          <a:blip r:embed="rId8"/>
          <a:srcRect/>
          <a:stretch>
            <a:fillRect/>
          </a:stretch>
        </p:blipFill>
        <p:spPr bwMode="auto">
          <a:xfrm>
            <a:off x="7560153" y="1345229"/>
            <a:ext cx="252413" cy="211138"/>
          </a:xfrm>
          <a:prstGeom prst="rect">
            <a:avLst/>
          </a:prstGeom>
          <a:noFill/>
          <a:ln w="9525">
            <a:noFill/>
            <a:miter lim="800000"/>
            <a:headEnd/>
            <a:tailEnd/>
          </a:ln>
        </p:spPr>
      </p:pic>
      <p:pic>
        <p:nvPicPr>
          <p:cNvPr id="50" name="Picture 4" descr="ICON_VirtTriangle_flat_Q408.png"/>
          <p:cNvPicPr>
            <a:picLocks noChangeAspect="1"/>
          </p:cNvPicPr>
          <p:nvPr/>
        </p:nvPicPr>
        <p:blipFill>
          <a:blip r:embed="rId6"/>
          <a:srcRect/>
          <a:stretch>
            <a:fillRect/>
          </a:stretch>
        </p:blipFill>
        <p:spPr bwMode="auto">
          <a:xfrm>
            <a:off x="7876066" y="1675429"/>
            <a:ext cx="768350" cy="153988"/>
          </a:xfrm>
          <a:prstGeom prst="rect">
            <a:avLst/>
          </a:prstGeom>
          <a:noFill/>
          <a:ln w="9525">
            <a:noFill/>
            <a:miter lim="800000"/>
            <a:headEnd/>
            <a:tailEnd/>
          </a:ln>
        </p:spPr>
      </p:pic>
      <p:pic>
        <p:nvPicPr>
          <p:cNvPr id="51" name="Picture 16" descr="ICON_Server_flat_Q408.png"/>
          <p:cNvPicPr>
            <a:picLocks noChangeAspect="1"/>
          </p:cNvPicPr>
          <p:nvPr/>
        </p:nvPicPr>
        <p:blipFill>
          <a:blip r:embed="rId7"/>
          <a:srcRect/>
          <a:stretch>
            <a:fillRect/>
          </a:stretch>
        </p:blipFill>
        <p:spPr bwMode="auto">
          <a:xfrm>
            <a:off x="8166578" y="1757979"/>
            <a:ext cx="203200" cy="311150"/>
          </a:xfrm>
          <a:prstGeom prst="rect">
            <a:avLst/>
          </a:prstGeom>
          <a:noFill/>
          <a:ln w="9525">
            <a:noFill/>
            <a:miter lim="800000"/>
            <a:headEnd/>
            <a:tailEnd/>
          </a:ln>
        </p:spPr>
      </p:pic>
      <p:grpSp>
        <p:nvGrpSpPr>
          <p:cNvPr id="13" name="Group 19"/>
          <p:cNvGrpSpPr>
            <a:grpSpLocks/>
          </p:cNvGrpSpPr>
          <p:nvPr/>
        </p:nvGrpSpPr>
        <p:grpSpPr bwMode="auto">
          <a:xfrm>
            <a:off x="7885591" y="1557954"/>
            <a:ext cx="793750" cy="103188"/>
            <a:chOff x="7086600" y="685800"/>
            <a:chExt cx="1600200" cy="849341"/>
          </a:xfrm>
        </p:grpSpPr>
        <p:sp>
          <p:nvSpPr>
            <p:cNvPr id="53" name="Rounded Rectangle 52"/>
            <p:cNvSpPr/>
            <p:nvPr/>
          </p:nvSpPr>
          <p:spPr bwMode="auto">
            <a:xfrm>
              <a:off x="7086600" y="870443"/>
              <a:ext cx="1600200" cy="664698"/>
            </a:xfrm>
            <a:prstGeom prst="roundRect">
              <a:avLst/>
            </a:prstGeom>
            <a:gradFill>
              <a:gsLst>
                <a:gs pos="0">
                  <a:srgbClr val="2F97D9"/>
                </a:gs>
                <a:gs pos="100000">
                  <a:srgbClr val="8FD1F0"/>
                </a:gs>
              </a:gsLst>
            </a:gradFill>
            <a:ln w="12700">
              <a:solidFill>
                <a:srgbClr val="39A5E5"/>
              </a:solidFill>
              <a:headEnd type="none" w="med" len="med"/>
              <a:tailEnd type="none" w="med" len="med"/>
            </a:ln>
            <a:effectLst/>
            <a:scene3d>
              <a:camera prst="orthographicFront"/>
              <a:lightRig rig="threePt" dir="t"/>
            </a:scene3d>
            <a:sp3d>
              <a:bevelT w="25400" h="6350"/>
            </a:sp3d>
          </p:spPr>
          <p:style>
            <a:lnRef idx="1">
              <a:schemeClr val="accent4"/>
            </a:lnRef>
            <a:fillRef idx="3">
              <a:schemeClr val="accent4"/>
            </a:fillRef>
            <a:effectRef idx="2">
              <a:schemeClr val="accent4"/>
            </a:effectRef>
            <a:fontRef idx="minor">
              <a:schemeClr val="lt1"/>
            </a:fontRef>
          </p:style>
          <p:txBody>
            <a:bodyPr anchor="ctr"/>
            <a:lstStyle/>
            <a:p>
              <a:pPr>
                <a:defRPr/>
              </a:pPr>
              <a:endParaRPr lang="en-US" sz="1800" dirty="0">
                <a:solidFill>
                  <a:srgbClr val="FFFFFF"/>
                </a:solidFill>
              </a:endParaRPr>
            </a:p>
          </p:txBody>
        </p:sp>
        <p:sp>
          <p:nvSpPr>
            <p:cNvPr id="54" name="Freeform 53"/>
            <p:cNvSpPr/>
            <p:nvPr/>
          </p:nvSpPr>
          <p:spPr bwMode="auto">
            <a:xfrm>
              <a:off x="7086600" y="685800"/>
              <a:ext cx="1583448" cy="387586"/>
            </a:xfrm>
            <a:custGeom>
              <a:avLst/>
              <a:gdLst>
                <a:gd name="connsiteX0" fmla="*/ 1583448 w 1583448"/>
                <a:gd name="connsiteY0" fmla="*/ 387586 h 387586"/>
                <a:gd name="connsiteX1" fmla="*/ 1583448 w 1583448"/>
                <a:gd name="connsiteY1" fmla="*/ 140191 h 387586"/>
                <a:gd name="connsiteX2" fmla="*/ 1575200 w 1583448"/>
                <a:gd name="connsiteY2" fmla="*/ 82465 h 387586"/>
                <a:gd name="connsiteX3" fmla="*/ 1575200 w 1583448"/>
                <a:gd name="connsiteY3" fmla="*/ 82465 h 387586"/>
                <a:gd name="connsiteX4" fmla="*/ 1525718 w 1583448"/>
                <a:gd name="connsiteY4" fmla="*/ 8246 h 387586"/>
                <a:gd name="connsiteX5" fmla="*/ 1467988 w 1583448"/>
                <a:gd name="connsiteY5" fmla="*/ 0 h 387586"/>
                <a:gd name="connsiteX6" fmla="*/ 115459 w 1583448"/>
                <a:gd name="connsiteY6" fmla="*/ 0 h 387586"/>
                <a:gd name="connsiteX7" fmla="*/ 57729 w 1583448"/>
                <a:gd name="connsiteY7" fmla="*/ 16493 h 387586"/>
                <a:gd name="connsiteX8" fmla="*/ 57729 w 1583448"/>
                <a:gd name="connsiteY8" fmla="*/ 16493 h 387586"/>
                <a:gd name="connsiteX9" fmla="*/ 8247 w 1583448"/>
                <a:gd name="connsiteY9" fmla="*/ 74218 h 387586"/>
                <a:gd name="connsiteX10" fmla="*/ 8247 w 1583448"/>
                <a:gd name="connsiteY10" fmla="*/ 74218 h 387586"/>
                <a:gd name="connsiteX11" fmla="*/ 0 w 1583448"/>
                <a:gd name="connsiteY11" fmla="*/ 156684 h 387586"/>
                <a:gd name="connsiteX12" fmla="*/ 0 w 1583448"/>
                <a:gd name="connsiteY12" fmla="*/ 156684 h 38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83448" h="387586">
                  <a:moveTo>
                    <a:pt x="1583448" y="387586"/>
                  </a:moveTo>
                  <a:lnTo>
                    <a:pt x="1583448" y="140191"/>
                  </a:lnTo>
                  <a:lnTo>
                    <a:pt x="1575200" y="82465"/>
                  </a:lnTo>
                  <a:lnTo>
                    <a:pt x="1575200" y="82465"/>
                  </a:lnTo>
                  <a:lnTo>
                    <a:pt x="1525718" y="8246"/>
                  </a:lnTo>
                  <a:lnTo>
                    <a:pt x="1467988" y="0"/>
                  </a:lnTo>
                  <a:lnTo>
                    <a:pt x="115459" y="0"/>
                  </a:lnTo>
                  <a:lnTo>
                    <a:pt x="57729" y="16493"/>
                  </a:lnTo>
                  <a:lnTo>
                    <a:pt x="57729" y="16493"/>
                  </a:lnTo>
                  <a:lnTo>
                    <a:pt x="8247" y="74218"/>
                  </a:lnTo>
                  <a:lnTo>
                    <a:pt x="8247" y="74218"/>
                  </a:lnTo>
                  <a:lnTo>
                    <a:pt x="0" y="156684"/>
                  </a:lnTo>
                  <a:lnTo>
                    <a:pt x="0" y="156684"/>
                  </a:lnTo>
                </a:path>
              </a:pathLst>
            </a:custGeom>
            <a:gradFill flip="none" rotWithShape="1">
              <a:gsLst>
                <a:gs pos="1000">
                  <a:schemeClr val="bg1">
                    <a:alpha val="19000"/>
                  </a:schemeClr>
                </a:gs>
                <a:gs pos="100000">
                  <a:schemeClr val="bg1">
                    <a:alpha val="0"/>
                  </a:schemeClr>
                </a:gs>
              </a:gsLst>
              <a:lin ang="18000000" scaled="0"/>
              <a:tileRect/>
            </a:gradFill>
            <a:ln w="9525" cap="flat" cmpd="sng" algn="ctr">
              <a:noFill/>
              <a:prstDash val="solid"/>
              <a:round/>
              <a:headEnd type="none" w="med" len="med"/>
              <a:tailEnd type="none" w="med" len="med"/>
            </a:ln>
            <a:effectLst/>
          </p:spPr>
          <p:txBody>
            <a:bodyPr anchor="ctr"/>
            <a:lstStyle/>
            <a:p>
              <a:pPr>
                <a:defRPr/>
              </a:pPr>
              <a:endParaRPr lang="en-US">
                <a:latin typeface="Arial" charset="0"/>
                <a:cs typeface="Arial" charset="0"/>
              </a:endParaRPr>
            </a:p>
          </p:txBody>
        </p:sp>
      </p:grpSp>
      <p:pic>
        <p:nvPicPr>
          <p:cNvPr id="55" name="Picture 10" descr="ICON_VM_basic_flat_R2_Q408.png"/>
          <p:cNvPicPr>
            <a:picLocks noChangeAspect="1"/>
          </p:cNvPicPr>
          <p:nvPr/>
        </p:nvPicPr>
        <p:blipFill>
          <a:blip r:embed="rId8"/>
          <a:srcRect/>
          <a:stretch>
            <a:fillRect/>
          </a:stretch>
        </p:blipFill>
        <p:spPr bwMode="auto">
          <a:xfrm>
            <a:off x="8155466" y="1345229"/>
            <a:ext cx="252412" cy="211138"/>
          </a:xfrm>
          <a:prstGeom prst="rect">
            <a:avLst/>
          </a:prstGeom>
          <a:noFill/>
          <a:ln w="9525">
            <a:noFill/>
            <a:miter lim="800000"/>
            <a:headEnd/>
            <a:tailEnd/>
          </a:ln>
        </p:spPr>
      </p:pic>
      <p:pic>
        <p:nvPicPr>
          <p:cNvPr id="56" name="Picture 10" descr="ICON_VM_basic_flat_R2_Q408.png"/>
          <p:cNvPicPr>
            <a:picLocks noChangeAspect="1"/>
          </p:cNvPicPr>
          <p:nvPr/>
        </p:nvPicPr>
        <p:blipFill>
          <a:blip r:embed="rId8"/>
          <a:srcRect/>
          <a:stretch>
            <a:fillRect/>
          </a:stretch>
        </p:blipFill>
        <p:spPr bwMode="auto">
          <a:xfrm>
            <a:off x="8426928" y="1345229"/>
            <a:ext cx="252413" cy="211138"/>
          </a:xfrm>
          <a:prstGeom prst="rect">
            <a:avLst/>
          </a:prstGeom>
          <a:noFill/>
          <a:ln w="9525">
            <a:noFill/>
            <a:miter lim="800000"/>
            <a:headEnd/>
            <a:tailEnd/>
          </a:ln>
        </p:spPr>
      </p:pic>
      <p:grpSp>
        <p:nvGrpSpPr>
          <p:cNvPr id="26" name="Group 60"/>
          <p:cNvGrpSpPr>
            <a:grpSpLocks/>
          </p:cNvGrpSpPr>
          <p:nvPr/>
        </p:nvGrpSpPr>
        <p:grpSpPr bwMode="auto">
          <a:xfrm>
            <a:off x="4891177" y="3031154"/>
            <a:ext cx="1262366" cy="1150938"/>
            <a:chOff x="1604948" y="3044597"/>
            <a:chExt cx="1193551" cy="998827"/>
          </a:xfrm>
        </p:grpSpPr>
        <p:sp>
          <p:nvSpPr>
            <p:cNvPr id="58" name="Rectangle 57"/>
            <p:cNvSpPr/>
            <p:nvPr/>
          </p:nvSpPr>
          <p:spPr bwMode="auto">
            <a:xfrm>
              <a:off x="1604948" y="3044597"/>
              <a:ext cx="1193551" cy="998827"/>
            </a:xfrm>
            <a:prstGeom prst="rect">
              <a:avLst/>
            </a:prstGeom>
            <a:solidFill>
              <a:schemeClr val="accent1">
                <a:lumMod val="40000"/>
                <a:lumOff val="60000"/>
              </a:schemeClr>
            </a:solidFill>
            <a:ln w="6350" cap="flat" cmpd="sng" algn="ctr">
              <a:noFill/>
              <a:prstDash val="solid"/>
              <a:round/>
              <a:headEnd type="none" w="med" len="med"/>
              <a:tailEnd type="none" w="med" len="med"/>
            </a:ln>
            <a:effectLst/>
          </p:spPr>
          <p:txBody>
            <a:bodyPr anchor="ctr"/>
            <a:lstStyle/>
            <a:p>
              <a:pPr algn="ctr">
                <a:defRPr/>
              </a:pPr>
              <a:endParaRPr lang="en-US" b="1">
                <a:solidFill>
                  <a:schemeClr val="tx1"/>
                </a:solidFill>
                <a:latin typeface="Arial" charset="0"/>
                <a:cs typeface="Arial" charset="0"/>
              </a:endParaRPr>
            </a:p>
          </p:txBody>
        </p:sp>
        <p:sp>
          <p:nvSpPr>
            <p:cNvPr id="59" name="Rectangle 62"/>
            <p:cNvSpPr>
              <a:spLocks noChangeArrowheads="1"/>
            </p:cNvSpPr>
            <p:nvPr/>
          </p:nvSpPr>
          <p:spPr bwMode="auto">
            <a:xfrm>
              <a:off x="1662525" y="3131310"/>
              <a:ext cx="1056885" cy="827952"/>
            </a:xfrm>
            <a:prstGeom prst="rect">
              <a:avLst/>
            </a:prstGeom>
            <a:solidFill>
              <a:schemeClr val="bg1"/>
            </a:solidFill>
            <a:ln w="6350" algn="ctr">
              <a:solidFill>
                <a:schemeClr val="tx1"/>
              </a:solidFill>
              <a:round/>
              <a:headEnd/>
              <a:tailEnd/>
            </a:ln>
          </p:spPr>
          <p:txBody>
            <a:bodyPr anchor="ctr"/>
            <a:lstStyle/>
            <a:p>
              <a:pPr algn="ctr"/>
              <a:r>
                <a:rPr lang="en-US" sz="1100" b="1" dirty="0" smtClean="0"/>
                <a:t>Provisioning Infrastructure</a:t>
              </a:r>
              <a:endParaRPr lang="en-US" sz="1100" b="1" dirty="0" smtClean="0">
                <a:solidFill>
                  <a:schemeClr val="tx1"/>
                </a:solidFill>
              </a:endParaRPr>
            </a:p>
            <a:p>
              <a:pPr algn="ctr"/>
              <a:r>
                <a:rPr lang="en-US" sz="1100" b="1" dirty="0" err="1" smtClean="0"/>
                <a:t>vCenter</a:t>
              </a:r>
              <a:r>
                <a:rPr lang="en-US" sz="1100" b="1" dirty="0" smtClean="0"/>
                <a:t>, AD, </a:t>
              </a:r>
              <a:r>
                <a:rPr lang="en-US" sz="1100" b="1" dirty="0" err="1" smtClean="0"/>
                <a:t>vCloud</a:t>
              </a:r>
              <a:r>
                <a:rPr lang="en-US" sz="1100" b="1" dirty="0" smtClean="0"/>
                <a:t> and AWS</a:t>
              </a:r>
              <a:endParaRPr lang="en-US" sz="1100" b="1" dirty="0">
                <a:solidFill>
                  <a:schemeClr val="tx1"/>
                </a:solidFill>
              </a:endParaRPr>
            </a:p>
          </p:txBody>
        </p:sp>
      </p:grpSp>
      <p:pic>
        <p:nvPicPr>
          <p:cNvPr id="60" name="Picture 4" descr="ICON_VirtTriangle_flat_Q408.png"/>
          <p:cNvPicPr>
            <a:picLocks noChangeAspect="1"/>
          </p:cNvPicPr>
          <p:nvPr/>
        </p:nvPicPr>
        <p:blipFill>
          <a:blip r:embed="rId6"/>
          <a:srcRect/>
          <a:stretch>
            <a:fillRect/>
          </a:stretch>
        </p:blipFill>
        <p:spPr bwMode="auto">
          <a:xfrm>
            <a:off x="7868128" y="3191492"/>
            <a:ext cx="766763" cy="153987"/>
          </a:xfrm>
          <a:prstGeom prst="rect">
            <a:avLst/>
          </a:prstGeom>
          <a:noFill/>
          <a:ln w="9525">
            <a:noFill/>
            <a:miter lim="800000"/>
            <a:headEnd/>
            <a:tailEnd/>
          </a:ln>
        </p:spPr>
      </p:pic>
      <p:pic>
        <p:nvPicPr>
          <p:cNvPr id="61" name="Picture 16" descr="ICON_Server_flat_Q408.png"/>
          <p:cNvPicPr>
            <a:picLocks noChangeAspect="1"/>
          </p:cNvPicPr>
          <p:nvPr/>
        </p:nvPicPr>
        <p:blipFill>
          <a:blip r:embed="rId7"/>
          <a:srcRect/>
          <a:stretch>
            <a:fillRect/>
          </a:stretch>
        </p:blipFill>
        <p:spPr bwMode="auto">
          <a:xfrm>
            <a:off x="8158641" y="3274042"/>
            <a:ext cx="201612" cy="311150"/>
          </a:xfrm>
          <a:prstGeom prst="rect">
            <a:avLst/>
          </a:prstGeom>
          <a:noFill/>
          <a:ln w="9525">
            <a:noFill/>
            <a:miter lim="800000"/>
            <a:headEnd/>
            <a:tailEnd/>
          </a:ln>
        </p:spPr>
      </p:pic>
      <p:grpSp>
        <p:nvGrpSpPr>
          <p:cNvPr id="29" name="Group 19"/>
          <p:cNvGrpSpPr>
            <a:grpSpLocks/>
          </p:cNvGrpSpPr>
          <p:nvPr/>
        </p:nvGrpSpPr>
        <p:grpSpPr bwMode="auto">
          <a:xfrm>
            <a:off x="7876066" y="3075604"/>
            <a:ext cx="795337" cy="101600"/>
            <a:chOff x="7086600" y="685800"/>
            <a:chExt cx="1600200" cy="849341"/>
          </a:xfrm>
        </p:grpSpPr>
        <p:sp>
          <p:nvSpPr>
            <p:cNvPr id="63" name="Rounded Rectangle 62"/>
            <p:cNvSpPr/>
            <p:nvPr/>
          </p:nvSpPr>
          <p:spPr bwMode="auto">
            <a:xfrm>
              <a:off x="7086600" y="870443"/>
              <a:ext cx="1600200" cy="664698"/>
            </a:xfrm>
            <a:prstGeom prst="roundRect">
              <a:avLst/>
            </a:prstGeom>
            <a:gradFill>
              <a:gsLst>
                <a:gs pos="0">
                  <a:srgbClr val="2F97D9"/>
                </a:gs>
                <a:gs pos="100000">
                  <a:srgbClr val="8FD1F0"/>
                </a:gs>
              </a:gsLst>
            </a:gradFill>
            <a:ln w="12700">
              <a:solidFill>
                <a:srgbClr val="39A5E5"/>
              </a:solidFill>
              <a:headEnd type="none" w="med" len="med"/>
              <a:tailEnd type="none" w="med" len="med"/>
            </a:ln>
            <a:effectLst/>
            <a:scene3d>
              <a:camera prst="orthographicFront"/>
              <a:lightRig rig="threePt" dir="t"/>
            </a:scene3d>
            <a:sp3d>
              <a:bevelT w="25400" h="6350"/>
            </a:sp3d>
          </p:spPr>
          <p:style>
            <a:lnRef idx="1">
              <a:schemeClr val="accent4"/>
            </a:lnRef>
            <a:fillRef idx="3">
              <a:schemeClr val="accent4"/>
            </a:fillRef>
            <a:effectRef idx="2">
              <a:schemeClr val="accent4"/>
            </a:effectRef>
            <a:fontRef idx="minor">
              <a:schemeClr val="lt1"/>
            </a:fontRef>
          </p:style>
          <p:txBody>
            <a:bodyPr anchor="ctr"/>
            <a:lstStyle/>
            <a:p>
              <a:pPr>
                <a:defRPr/>
              </a:pPr>
              <a:endParaRPr lang="en-US" sz="1800" dirty="0">
                <a:solidFill>
                  <a:srgbClr val="FFFFFF"/>
                </a:solidFill>
              </a:endParaRPr>
            </a:p>
          </p:txBody>
        </p:sp>
        <p:sp>
          <p:nvSpPr>
            <p:cNvPr id="64" name="Freeform 63"/>
            <p:cNvSpPr/>
            <p:nvPr/>
          </p:nvSpPr>
          <p:spPr bwMode="auto">
            <a:xfrm>
              <a:off x="7086600" y="685800"/>
              <a:ext cx="1583448" cy="387586"/>
            </a:xfrm>
            <a:custGeom>
              <a:avLst/>
              <a:gdLst>
                <a:gd name="connsiteX0" fmla="*/ 1583448 w 1583448"/>
                <a:gd name="connsiteY0" fmla="*/ 387586 h 387586"/>
                <a:gd name="connsiteX1" fmla="*/ 1583448 w 1583448"/>
                <a:gd name="connsiteY1" fmla="*/ 140191 h 387586"/>
                <a:gd name="connsiteX2" fmla="*/ 1575200 w 1583448"/>
                <a:gd name="connsiteY2" fmla="*/ 82465 h 387586"/>
                <a:gd name="connsiteX3" fmla="*/ 1575200 w 1583448"/>
                <a:gd name="connsiteY3" fmla="*/ 82465 h 387586"/>
                <a:gd name="connsiteX4" fmla="*/ 1525718 w 1583448"/>
                <a:gd name="connsiteY4" fmla="*/ 8246 h 387586"/>
                <a:gd name="connsiteX5" fmla="*/ 1467988 w 1583448"/>
                <a:gd name="connsiteY5" fmla="*/ 0 h 387586"/>
                <a:gd name="connsiteX6" fmla="*/ 115459 w 1583448"/>
                <a:gd name="connsiteY6" fmla="*/ 0 h 387586"/>
                <a:gd name="connsiteX7" fmla="*/ 57729 w 1583448"/>
                <a:gd name="connsiteY7" fmla="*/ 16493 h 387586"/>
                <a:gd name="connsiteX8" fmla="*/ 57729 w 1583448"/>
                <a:gd name="connsiteY8" fmla="*/ 16493 h 387586"/>
                <a:gd name="connsiteX9" fmla="*/ 8247 w 1583448"/>
                <a:gd name="connsiteY9" fmla="*/ 74218 h 387586"/>
                <a:gd name="connsiteX10" fmla="*/ 8247 w 1583448"/>
                <a:gd name="connsiteY10" fmla="*/ 74218 h 387586"/>
                <a:gd name="connsiteX11" fmla="*/ 0 w 1583448"/>
                <a:gd name="connsiteY11" fmla="*/ 156684 h 387586"/>
                <a:gd name="connsiteX12" fmla="*/ 0 w 1583448"/>
                <a:gd name="connsiteY12" fmla="*/ 156684 h 38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83448" h="387586">
                  <a:moveTo>
                    <a:pt x="1583448" y="387586"/>
                  </a:moveTo>
                  <a:lnTo>
                    <a:pt x="1583448" y="140191"/>
                  </a:lnTo>
                  <a:lnTo>
                    <a:pt x="1575200" y="82465"/>
                  </a:lnTo>
                  <a:lnTo>
                    <a:pt x="1575200" y="82465"/>
                  </a:lnTo>
                  <a:lnTo>
                    <a:pt x="1525718" y="8246"/>
                  </a:lnTo>
                  <a:lnTo>
                    <a:pt x="1467988" y="0"/>
                  </a:lnTo>
                  <a:lnTo>
                    <a:pt x="115459" y="0"/>
                  </a:lnTo>
                  <a:lnTo>
                    <a:pt x="57729" y="16493"/>
                  </a:lnTo>
                  <a:lnTo>
                    <a:pt x="57729" y="16493"/>
                  </a:lnTo>
                  <a:lnTo>
                    <a:pt x="8247" y="74218"/>
                  </a:lnTo>
                  <a:lnTo>
                    <a:pt x="8247" y="74218"/>
                  </a:lnTo>
                  <a:lnTo>
                    <a:pt x="0" y="156684"/>
                  </a:lnTo>
                  <a:lnTo>
                    <a:pt x="0" y="156684"/>
                  </a:lnTo>
                </a:path>
              </a:pathLst>
            </a:custGeom>
            <a:gradFill flip="none" rotWithShape="1">
              <a:gsLst>
                <a:gs pos="1000">
                  <a:schemeClr val="bg1">
                    <a:alpha val="19000"/>
                  </a:schemeClr>
                </a:gs>
                <a:gs pos="100000">
                  <a:schemeClr val="bg1">
                    <a:alpha val="0"/>
                  </a:schemeClr>
                </a:gs>
              </a:gsLst>
              <a:lin ang="18000000" scaled="0"/>
              <a:tileRect/>
            </a:gradFill>
            <a:ln w="9525" cap="flat" cmpd="sng" algn="ctr">
              <a:noFill/>
              <a:prstDash val="solid"/>
              <a:round/>
              <a:headEnd type="none" w="med" len="med"/>
              <a:tailEnd type="none" w="med" len="med"/>
            </a:ln>
            <a:effectLst/>
          </p:spPr>
          <p:txBody>
            <a:bodyPr anchor="ctr"/>
            <a:lstStyle/>
            <a:p>
              <a:pPr>
                <a:defRPr/>
              </a:pPr>
              <a:endParaRPr lang="en-US">
                <a:latin typeface="Arial" charset="0"/>
                <a:cs typeface="Arial" charset="0"/>
              </a:endParaRPr>
            </a:p>
          </p:txBody>
        </p:sp>
      </p:grpSp>
      <p:pic>
        <p:nvPicPr>
          <p:cNvPr id="65" name="Picture 10" descr="ICON_VM_basic_flat_R2_Q408.png"/>
          <p:cNvPicPr>
            <a:picLocks noChangeAspect="1"/>
          </p:cNvPicPr>
          <p:nvPr/>
        </p:nvPicPr>
        <p:blipFill>
          <a:blip r:embed="rId8"/>
          <a:srcRect/>
          <a:stretch>
            <a:fillRect/>
          </a:stretch>
        </p:blipFill>
        <p:spPr bwMode="auto">
          <a:xfrm>
            <a:off x="8147528" y="2862879"/>
            <a:ext cx="252413" cy="209550"/>
          </a:xfrm>
          <a:prstGeom prst="rect">
            <a:avLst/>
          </a:prstGeom>
          <a:noFill/>
          <a:ln w="9525">
            <a:noFill/>
            <a:miter lim="800000"/>
            <a:headEnd/>
            <a:tailEnd/>
          </a:ln>
        </p:spPr>
      </p:pic>
      <p:pic>
        <p:nvPicPr>
          <p:cNvPr id="66" name="Picture 10" descr="ICON_VM_basic_flat_R2_Q408.png"/>
          <p:cNvPicPr>
            <a:picLocks noChangeAspect="1"/>
          </p:cNvPicPr>
          <p:nvPr/>
        </p:nvPicPr>
        <p:blipFill>
          <a:blip r:embed="rId8"/>
          <a:srcRect/>
          <a:stretch>
            <a:fillRect/>
          </a:stretch>
        </p:blipFill>
        <p:spPr bwMode="auto">
          <a:xfrm>
            <a:off x="8418991" y="2862879"/>
            <a:ext cx="252412" cy="209550"/>
          </a:xfrm>
          <a:prstGeom prst="rect">
            <a:avLst/>
          </a:prstGeom>
          <a:noFill/>
          <a:ln w="9525">
            <a:noFill/>
            <a:miter lim="800000"/>
            <a:headEnd/>
            <a:tailEnd/>
          </a:ln>
        </p:spPr>
      </p:pic>
      <p:grpSp>
        <p:nvGrpSpPr>
          <p:cNvPr id="32" name="Group 179"/>
          <p:cNvGrpSpPr>
            <a:grpSpLocks/>
          </p:cNvGrpSpPr>
          <p:nvPr/>
        </p:nvGrpSpPr>
        <p:grpSpPr bwMode="auto">
          <a:xfrm>
            <a:off x="5224941" y="1840529"/>
            <a:ext cx="252412" cy="211138"/>
            <a:chOff x="1478520" y="2211478"/>
            <a:chExt cx="252887" cy="210101"/>
          </a:xfrm>
        </p:grpSpPr>
        <p:sp>
          <p:nvSpPr>
            <p:cNvPr id="68" name="Rounded Rectangle 83"/>
            <p:cNvSpPr>
              <a:spLocks noChangeArrowheads="1"/>
            </p:cNvSpPr>
            <p:nvPr/>
          </p:nvSpPr>
          <p:spPr bwMode="auto">
            <a:xfrm>
              <a:off x="1478520" y="2211478"/>
              <a:ext cx="252887" cy="210101"/>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69" name="Picture 37" descr="agent_high.png"/>
            <p:cNvPicPr>
              <a:picLocks noChangeAspect="1"/>
            </p:cNvPicPr>
            <p:nvPr/>
          </p:nvPicPr>
          <p:blipFill>
            <a:blip r:embed="rId5"/>
            <a:srcRect/>
            <a:stretch>
              <a:fillRect/>
            </a:stretch>
          </p:blipFill>
          <p:spPr bwMode="auto">
            <a:xfrm>
              <a:off x="1514461" y="2228737"/>
              <a:ext cx="181004" cy="175584"/>
            </a:xfrm>
            <a:prstGeom prst="rect">
              <a:avLst/>
            </a:prstGeom>
            <a:noFill/>
            <a:ln w="9525">
              <a:noFill/>
              <a:miter lim="800000"/>
              <a:headEnd/>
              <a:tailEnd/>
            </a:ln>
          </p:spPr>
        </p:pic>
      </p:grpSp>
      <p:grpSp>
        <p:nvGrpSpPr>
          <p:cNvPr id="35" name="Group 180"/>
          <p:cNvGrpSpPr>
            <a:grpSpLocks/>
          </p:cNvGrpSpPr>
          <p:nvPr/>
        </p:nvGrpSpPr>
        <p:grpSpPr bwMode="auto">
          <a:xfrm>
            <a:off x="5224941" y="1843704"/>
            <a:ext cx="252412" cy="209550"/>
            <a:chOff x="1478520" y="2211478"/>
            <a:chExt cx="252887" cy="210101"/>
          </a:xfrm>
        </p:grpSpPr>
        <p:sp>
          <p:nvSpPr>
            <p:cNvPr id="71" name="Rounded Rectangle 83"/>
            <p:cNvSpPr>
              <a:spLocks noChangeArrowheads="1"/>
            </p:cNvSpPr>
            <p:nvPr/>
          </p:nvSpPr>
          <p:spPr bwMode="auto">
            <a:xfrm>
              <a:off x="1478520" y="2211478"/>
              <a:ext cx="252887" cy="210101"/>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72" name="Picture 37" descr="agent_high.png"/>
            <p:cNvPicPr>
              <a:picLocks noChangeAspect="1"/>
            </p:cNvPicPr>
            <p:nvPr/>
          </p:nvPicPr>
          <p:blipFill>
            <a:blip r:embed="rId5"/>
            <a:srcRect/>
            <a:stretch>
              <a:fillRect/>
            </a:stretch>
          </p:blipFill>
          <p:spPr bwMode="auto">
            <a:xfrm>
              <a:off x="1514461" y="2228737"/>
              <a:ext cx="181004" cy="175584"/>
            </a:xfrm>
            <a:prstGeom prst="rect">
              <a:avLst/>
            </a:prstGeom>
            <a:noFill/>
            <a:ln w="9525">
              <a:noFill/>
              <a:miter lim="800000"/>
              <a:headEnd/>
              <a:tailEnd/>
            </a:ln>
          </p:spPr>
        </p:pic>
      </p:grpSp>
      <p:grpSp>
        <p:nvGrpSpPr>
          <p:cNvPr id="38" name="Group 183"/>
          <p:cNvGrpSpPr>
            <a:grpSpLocks/>
          </p:cNvGrpSpPr>
          <p:nvPr/>
        </p:nvGrpSpPr>
        <p:grpSpPr bwMode="auto">
          <a:xfrm>
            <a:off x="5226528" y="1845292"/>
            <a:ext cx="252413" cy="209550"/>
            <a:chOff x="1478520" y="2211478"/>
            <a:chExt cx="252887" cy="210101"/>
          </a:xfrm>
        </p:grpSpPr>
        <p:sp>
          <p:nvSpPr>
            <p:cNvPr id="74" name="Rounded Rectangle 83"/>
            <p:cNvSpPr>
              <a:spLocks noChangeArrowheads="1"/>
            </p:cNvSpPr>
            <p:nvPr/>
          </p:nvSpPr>
          <p:spPr bwMode="auto">
            <a:xfrm>
              <a:off x="1478520" y="2211478"/>
              <a:ext cx="252887" cy="210101"/>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75" name="Picture 37" descr="agent_high.png"/>
            <p:cNvPicPr>
              <a:picLocks noChangeAspect="1"/>
            </p:cNvPicPr>
            <p:nvPr/>
          </p:nvPicPr>
          <p:blipFill>
            <a:blip r:embed="rId5"/>
            <a:srcRect/>
            <a:stretch>
              <a:fillRect/>
            </a:stretch>
          </p:blipFill>
          <p:spPr bwMode="auto">
            <a:xfrm>
              <a:off x="1514461" y="2228737"/>
              <a:ext cx="181004" cy="175584"/>
            </a:xfrm>
            <a:prstGeom prst="rect">
              <a:avLst/>
            </a:prstGeom>
            <a:noFill/>
            <a:ln w="9525">
              <a:noFill/>
              <a:miter lim="800000"/>
              <a:headEnd/>
              <a:tailEnd/>
            </a:ln>
          </p:spPr>
        </p:pic>
      </p:grpSp>
      <p:grpSp>
        <p:nvGrpSpPr>
          <p:cNvPr id="44" name="Group 186"/>
          <p:cNvGrpSpPr>
            <a:grpSpLocks/>
          </p:cNvGrpSpPr>
          <p:nvPr/>
        </p:nvGrpSpPr>
        <p:grpSpPr bwMode="auto">
          <a:xfrm>
            <a:off x="5226528" y="1842117"/>
            <a:ext cx="252413" cy="209550"/>
            <a:chOff x="1478520" y="2211478"/>
            <a:chExt cx="252887" cy="210101"/>
          </a:xfrm>
        </p:grpSpPr>
        <p:sp>
          <p:nvSpPr>
            <p:cNvPr id="77" name="Rounded Rectangle 83"/>
            <p:cNvSpPr>
              <a:spLocks noChangeArrowheads="1"/>
            </p:cNvSpPr>
            <p:nvPr/>
          </p:nvSpPr>
          <p:spPr bwMode="auto">
            <a:xfrm>
              <a:off x="1478520" y="2211478"/>
              <a:ext cx="252887" cy="210101"/>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78" name="Picture 37" descr="agent_high.png"/>
            <p:cNvPicPr>
              <a:picLocks noChangeAspect="1"/>
            </p:cNvPicPr>
            <p:nvPr/>
          </p:nvPicPr>
          <p:blipFill>
            <a:blip r:embed="rId5"/>
            <a:srcRect/>
            <a:stretch>
              <a:fillRect/>
            </a:stretch>
          </p:blipFill>
          <p:spPr bwMode="auto">
            <a:xfrm>
              <a:off x="1514461" y="2228737"/>
              <a:ext cx="181004" cy="175584"/>
            </a:xfrm>
            <a:prstGeom prst="rect">
              <a:avLst/>
            </a:prstGeom>
            <a:noFill/>
            <a:ln w="9525">
              <a:noFill/>
              <a:miter lim="800000"/>
              <a:headEnd/>
              <a:tailEnd/>
            </a:ln>
          </p:spPr>
        </p:pic>
      </p:grpSp>
      <p:grpSp>
        <p:nvGrpSpPr>
          <p:cNvPr id="52" name="Group 189"/>
          <p:cNvGrpSpPr>
            <a:grpSpLocks/>
          </p:cNvGrpSpPr>
          <p:nvPr/>
        </p:nvGrpSpPr>
        <p:grpSpPr bwMode="auto">
          <a:xfrm>
            <a:off x="5224941" y="1843704"/>
            <a:ext cx="252412" cy="209550"/>
            <a:chOff x="1478520" y="2211478"/>
            <a:chExt cx="252887" cy="210101"/>
          </a:xfrm>
        </p:grpSpPr>
        <p:sp>
          <p:nvSpPr>
            <p:cNvPr id="80" name="Rounded Rectangle 83"/>
            <p:cNvSpPr>
              <a:spLocks noChangeArrowheads="1"/>
            </p:cNvSpPr>
            <p:nvPr/>
          </p:nvSpPr>
          <p:spPr bwMode="auto">
            <a:xfrm>
              <a:off x="1478520" y="2211478"/>
              <a:ext cx="252887" cy="210101"/>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81" name="Picture 37" descr="agent_high.png"/>
            <p:cNvPicPr>
              <a:picLocks noChangeAspect="1"/>
            </p:cNvPicPr>
            <p:nvPr/>
          </p:nvPicPr>
          <p:blipFill>
            <a:blip r:embed="rId5"/>
            <a:srcRect/>
            <a:stretch>
              <a:fillRect/>
            </a:stretch>
          </p:blipFill>
          <p:spPr bwMode="auto">
            <a:xfrm>
              <a:off x="1514461" y="2228737"/>
              <a:ext cx="181004" cy="175584"/>
            </a:xfrm>
            <a:prstGeom prst="rect">
              <a:avLst/>
            </a:prstGeom>
            <a:noFill/>
            <a:ln w="9525">
              <a:noFill/>
              <a:miter lim="800000"/>
              <a:headEnd/>
              <a:tailEnd/>
            </a:ln>
          </p:spPr>
        </p:pic>
      </p:grpSp>
      <p:sp>
        <p:nvSpPr>
          <p:cNvPr id="82" name="Rectangle 192"/>
          <p:cNvSpPr>
            <a:spLocks noChangeArrowheads="1"/>
          </p:cNvSpPr>
          <p:nvPr/>
        </p:nvSpPr>
        <p:spPr bwMode="auto">
          <a:xfrm>
            <a:off x="5180491" y="1813542"/>
            <a:ext cx="355600" cy="266700"/>
          </a:xfrm>
          <a:prstGeom prst="rect">
            <a:avLst/>
          </a:prstGeom>
          <a:solidFill>
            <a:schemeClr val="bg1"/>
          </a:solidFill>
          <a:ln w="6350" algn="ctr">
            <a:noFill/>
            <a:round/>
            <a:headEnd/>
            <a:tailEnd/>
          </a:ln>
        </p:spPr>
        <p:txBody>
          <a:bodyPr anchor="ctr"/>
          <a:lstStyle/>
          <a:p>
            <a:pPr algn="ctr"/>
            <a:endParaRPr lang="en-US" b="1">
              <a:solidFill>
                <a:schemeClr val="tx1"/>
              </a:solidFill>
            </a:endParaRPr>
          </a:p>
        </p:txBody>
      </p:sp>
      <p:grpSp>
        <p:nvGrpSpPr>
          <p:cNvPr id="57" name="Group 93"/>
          <p:cNvGrpSpPr>
            <a:grpSpLocks/>
          </p:cNvGrpSpPr>
          <p:nvPr/>
        </p:nvGrpSpPr>
        <p:grpSpPr bwMode="auto">
          <a:xfrm>
            <a:off x="5042378" y="1359517"/>
            <a:ext cx="1023938" cy="692149"/>
            <a:chOff x="1692254" y="1223986"/>
            <a:chExt cx="1023849" cy="692110"/>
          </a:xfrm>
        </p:grpSpPr>
        <p:sp>
          <p:nvSpPr>
            <p:cNvPr id="84" name="TextBox 81"/>
            <p:cNvSpPr txBox="1">
              <a:spLocks noChangeArrowheads="1"/>
            </p:cNvSpPr>
            <p:nvPr/>
          </p:nvSpPr>
          <p:spPr bwMode="auto">
            <a:xfrm>
              <a:off x="1692254" y="1223986"/>
              <a:ext cx="1023849" cy="461666"/>
            </a:xfrm>
            <a:prstGeom prst="rect">
              <a:avLst/>
            </a:prstGeom>
            <a:noFill/>
            <a:ln w="9525">
              <a:noFill/>
              <a:miter lim="800000"/>
              <a:headEnd/>
              <a:tailEnd/>
            </a:ln>
          </p:spPr>
          <p:txBody>
            <a:bodyPr>
              <a:spAutoFit/>
            </a:bodyPr>
            <a:lstStyle/>
            <a:p>
              <a:pPr>
                <a:spcBef>
                  <a:spcPct val="50000"/>
                </a:spcBef>
              </a:pPr>
              <a:r>
                <a:rPr lang="en-US" sz="1200" b="1" dirty="0">
                  <a:solidFill>
                    <a:schemeClr val="tx1"/>
                  </a:solidFill>
                </a:rPr>
                <a:t>Virtual Appliance</a:t>
              </a:r>
            </a:p>
          </p:txBody>
        </p:sp>
        <p:grpSp>
          <p:nvGrpSpPr>
            <p:cNvPr id="62" name="Group 79"/>
            <p:cNvGrpSpPr>
              <a:grpSpLocks/>
            </p:cNvGrpSpPr>
            <p:nvPr/>
          </p:nvGrpSpPr>
          <p:grpSpPr bwMode="auto">
            <a:xfrm>
              <a:off x="1875442" y="1705784"/>
              <a:ext cx="252957" cy="210312"/>
              <a:chOff x="6445209" y="1304779"/>
              <a:chExt cx="252957" cy="210312"/>
            </a:xfrm>
          </p:grpSpPr>
          <p:sp>
            <p:nvSpPr>
              <p:cNvPr id="86" name="Rounded Rectangle 83"/>
              <p:cNvSpPr>
                <a:spLocks noChangeArrowheads="1"/>
              </p:cNvSpPr>
              <p:nvPr/>
            </p:nvSpPr>
            <p:spPr bwMode="auto">
              <a:xfrm>
                <a:off x="6445209" y="1304779"/>
                <a:ext cx="252957" cy="210312"/>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87" name="Picture 37" descr="agent_high.png"/>
              <p:cNvPicPr>
                <a:picLocks noChangeAspect="1"/>
              </p:cNvPicPr>
              <p:nvPr/>
            </p:nvPicPr>
            <p:blipFill>
              <a:blip r:embed="rId5"/>
              <a:srcRect/>
              <a:stretch>
                <a:fillRect/>
              </a:stretch>
            </p:blipFill>
            <p:spPr bwMode="auto">
              <a:xfrm>
                <a:off x="6481160" y="1322055"/>
                <a:ext cx="181054" cy="175760"/>
              </a:xfrm>
              <a:prstGeom prst="rect">
                <a:avLst/>
              </a:prstGeom>
              <a:noFill/>
              <a:ln w="9525">
                <a:noFill/>
                <a:miter lim="800000"/>
                <a:headEnd/>
                <a:tailEnd/>
              </a:ln>
            </p:spPr>
          </p:pic>
        </p:grpSp>
      </p:grpSp>
      <p:pic>
        <p:nvPicPr>
          <p:cNvPr id="88" name="Picture 4"/>
          <p:cNvPicPr>
            <a:picLocks noChangeAspect="1" noChangeArrowheads="1"/>
          </p:cNvPicPr>
          <p:nvPr/>
        </p:nvPicPr>
        <p:blipFill>
          <a:blip r:embed="rId3"/>
          <a:srcRect/>
          <a:stretch>
            <a:fillRect/>
          </a:stretch>
        </p:blipFill>
        <p:spPr bwMode="auto">
          <a:xfrm>
            <a:off x="7255353" y="3061317"/>
            <a:ext cx="342900" cy="523875"/>
          </a:xfrm>
          <a:prstGeom prst="rect">
            <a:avLst/>
          </a:prstGeom>
          <a:noFill/>
          <a:ln w="6350">
            <a:noFill/>
            <a:miter lim="800000"/>
            <a:headEnd/>
            <a:tailEnd/>
          </a:ln>
        </p:spPr>
      </p:pic>
      <p:pic>
        <p:nvPicPr>
          <p:cNvPr id="89" name="Picture 10" descr="ICON_VM_basic_flat_R2_Q408.png"/>
          <p:cNvPicPr>
            <a:picLocks noChangeAspect="1"/>
          </p:cNvPicPr>
          <p:nvPr/>
        </p:nvPicPr>
        <p:blipFill>
          <a:blip r:embed="rId8"/>
          <a:srcRect/>
          <a:stretch>
            <a:fillRect/>
          </a:stretch>
        </p:blipFill>
        <p:spPr bwMode="auto">
          <a:xfrm>
            <a:off x="7874762" y="2862861"/>
            <a:ext cx="252413" cy="209550"/>
          </a:xfrm>
          <a:prstGeom prst="rect">
            <a:avLst/>
          </a:prstGeom>
          <a:noFill/>
          <a:ln w="9525">
            <a:noFill/>
            <a:miter lim="800000"/>
            <a:headEnd/>
            <a:tailEnd/>
          </a:ln>
        </p:spPr>
      </p:pic>
      <p:grpSp>
        <p:nvGrpSpPr>
          <p:cNvPr id="67" name="Group 26"/>
          <p:cNvGrpSpPr>
            <a:grpSpLocks/>
          </p:cNvGrpSpPr>
          <p:nvPr/>
        </p:nvGrpSpPr>
        <p:grpSpPr bwMode="auto">
          <a:xfrm>
            <a:off x="4950303" y="5317154"/>
            <a:ext cx="1622426" cy="855662"/>
            <a:chOff x="254000" y="1512887"/>
            <a:chExt cx="1622425" cy="855662"/>
          </a:xfrm>
        </p:grpSpPr>
        <p:pic>
          <p:nvPicPr>
            <p:cNvPr id="92" name="Picture 27" descr="ICON_Cloud_Q308"/>
            <p:cNvPicPr>
              <a:picLocks noChangeAspect="1" noChangeArrowheads="1"/>
            </p:cNvPicPr>
            <p:nvPr/>
          </p:nvPicPr>
          <p:blipFill>
            <a:blip r:embed="rId9"/>
            <a:srcRect/>
            <a:stretch>
              <a:fillRect/>
            </a:stretch>
          </p:blipFill>
          <p:spPr bwMode="auto">
            <a:xfrm>
              <a:off x="254000" y="1512887"/>
              <a:ext cx="1622425" cy="855662"/>
            </a:xfrm>
            <a:prstGeom prst="rect">
              <a:avLst/>
            </a:prstGeom>
            <a:noFill/>
            <a:ln w="9525">
              <a:noFill/>
              <a:miter lim="800000"/>
              <a:headEnd/>
              <a:tailEnd/>
            </a:ln>
          </p:spPr>
        </p:pic>
        <p:sp>
          <p:nvSpPr>
            <p:cNvPr id="93" name="Text Box 8"/>
            <p:cNvSpPr txBox="1">
              <a:spLocks noChangeArrowheads="1"/>
            </p:cNvSpPr>
            <p:nvPr/>
          </p:nvSpPr>
          <p:spPr bwMode="auto">
            <a:xfrm>
              <a:off x="525462" y="1674082"/>
              <a:ext cx="1063625" cy="461665"/>
            </a:xfrm>
            <a:prstGeom prst="rect">
              <a:avLst/>
            </a:prstGeom>
            <a:noFill/>
            <a:ln w="9525">
              <a:noFill/>
              <a:miter lim="800000"/>
              <a:headEnd/>
              <a:tailEnd/>
            </a:ln>
          </p:spPr>
          <p:txBody>
            <a:bodyPr>
              <a:spAutoFit/>
            </a:bodyPr>
            <a:lstStyle/>
            <a:p>
              <a:pPr algn="ctr">
                <a:spcBef>
                  <a:spcPct val="50000"/>
                </a:spcBef>
              </a:pPr>
              <a:r>
                <a:rPr lang="en-US" sz="1200" b="1" dirty="0" smtClean="0">
                  <a:solidFill>
                    <a:schemeClr val="tx1"/>
                  </a:solidFill>
                </a:rPr>
                <a:t>Public Cloud</a:t>
              </a:r>
              <a:endParaRPr lang="en-US" sz="1200" b="1" dirty="0">
                <a:solidFill>
                  <a:schemeClr val="tx1"/>
                </a:solidFill>
              </a:endParaRPr>
            </a:p>
          </p:txBody>
        </p:sp>
      </p:grpSp>
      <p:pic>
        <p:nvPicPr>
          <p:cNvPr id="9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90052" y="3938811"/>
            <a:ext cx="1370269" cy="120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52030" y="4004842"/>
            <a:ext cx="1218268" cy="787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0" name="Straight Connector 21"/>
          <p:cNvCxnSpPr>
            <a:cxnSpLocks noChangeShapeType="1"/>
            <a:stCxn id="98" idx="0"/>
            <a:endCxn id="98" idx="0"/>
          </p:cNvCxnSpPr>
          <p:nvPr/>
        </p:nvCxnSpPr>
        <p:spPr bwMode="auto">
          <a:xfrm rot="5400000" flipH="1" flipV="1">
            <a:off x="6875187" y="3938811"/>
            <a:ext cx="1588" cy="1588"/>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cxnSp>
      <p:sp>
        <p:nvSpPr>
          <p:cNvPr id="101" name="Can 100"/>
          <p:cNvSpPr/>
          <p:nvPr/>
        </p:nvSpPr>
        <p:spPr bwMode="auto">
          <a:xfrm>
            <a:off x="7579879" y="4590754"/>
            <a:ext cx="450850" cy="471488"/>
          </a:xfrm>
          <a:prstGeom prst="can">
            <a:avLst/>
          </a:prstGeom>
          <a:solidFill>
            <a:schemeClr val="bg2">
              <a:lumMod val="60000"/>
              <a:lumOff val="40000"/>
            </a:schemeClr>
          </a:solidFill>
          <a:ln w="6350" cap="flat" cmpd="sng" algn="ctr">
            <a:solidFill>
              <a:schemeClr val="tx1"/>
            </a:solidFill>
            <a:prstDash val="solid"/>
            <a:round/>
            <a:headEnd type="none" w="med" len="med"/>
            <a:tailEnd type="none" w="med" len="med"/>
          </a:ln>
          <a:effectLst/>
        </p:spPr>
        <p:txBody>
          <a:bodyPr anchor="ctr"/>
          <a:lstStyle/>
          <a:p>
            <a:pPr algn="ctr">
              <a:defRPr/>
            </a:pPr>
            <a:endParaRPr lang="en-US" b="1">
              <a:solidFill>
                <a:schemeClr val="tx1"/>
              </a:solidFill>
              <a:latin typeface="Arial" charset="0"/>
              <a:ea typeface="ＭＳ Ｐゴシック" charset="0"/>
            </a:endParaRPr>
          </a:p>
        </p:txBody>
      </p:sp>
      <p:sp>
        <p:nvSpPr>
          <p:cNvPr id="103" name="TextBox 43"/>
          <p:cNvSpPr txBox="1">
            <a:spLocks noChangeArrowheads="1"/>
          </p:cNvSpPr>
          <p:nvPr/>
        </p:nvSpPr>
        <p:spPr bwMode="auto">
          <a:xfrm>
            <a:off x="7526267" y="3810977"/>
            <a:ext cx="1447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bg2"/>
                </a:solidFill>
                <a:latin typeface="Arial" pitchFamily="34" charset="0"/>
                <a:ea typeface="MS PGothic" pitchFamily="34" charset="-128"/>
              </a:defRPr>
            </a:lvl1pPr>
            <a:lvl2pPr marL="742950" indent="-285750" eaLnBrk="0" hangingPunct="0">
              <a:defRPr sz="1600">
                <a:solidFill>
                  <a:schemeClr val="bg2"/>
                </a:solidFill>
                <a:latin typeface="Arial" pitchFamily="34" charset="0"/>
                <a:ea typeface="MS PGothic" pitchFamily="34" charset="-128"/>
              </a:defRPr>
            </a:lvl2pPr>
            <a:lvl3pPr marL="1143000" indent="-228600" eaLnBrk="0" hangingPunct="0">
              <a:defRPr sz="1600">
                <a:solidFill>
                  <a:schemeClr val="bg2"/>
                </a:solidFill>
                <a:latin typeface="Arial" pitchFamily="34" charset="0"/>
                <a:ea typeface="MS PGothic" pitchFamily="34" charset="-128"/>
              </a:defRPr>
            </a:lvl3pPr>
            <a:lvl4pPr marL="1600200" indent="-228600" eaLnBrk="0" hangingPunct="0">
              <a:defRPr sz="1600">
                <a:solidFill>
                  <a:schemeClr val="bg2"/>
                </a:solidFill>
                <a:latin typeface="Arial" pitchFamily="34" charset="0"/>
                <a:ea typeface="MS PGothic" pitchFamily="34" charset="-128"/>
              </a:defRPr>
            </a:lvl4pPr>
            <a:lvl5pPr marL="2057400" indent="-228600" eaLnBrk="0" hangingPunct="0">
              <a:defRPr sz="1600">
                <a:solidFill>
                  <a:schemeClr val="bg2"/>
                </a:solidFill>
                <a:latin typeface="Arial" pitchFamily="34" charset="0"/>
                <a:ea typeface="MS PGothic" pitchFamily="34" charset="-128"/>
              </a:defRPr>
            </a:lvl5pPr>
            <a:lvl6pPr marL="2514600" indent="-228600" eaLnBrk="0" fontAlgn="base" hangingPunct="0">
              <a:spcBef>
                <a:spcPct val="0"/>
              </a:spcBef>
              <a:spcAft>
                <a:spcPct val="0"/>
              </a:spcAft>
              <a:defRPr sz="1600">
                <a:solidFill>
                  <a:schemeClr val="bg2"/>
                </a:solidFill>
                <a:latin typeface="Arial" pitchFamily="34" charset="0"/>
                <a:ea typeface="MS PGothic" pitchFamily="34" charset="-128"/>
              </a:defRPr>
            </a:lvl6pPr>
            <a:lvl7pPr marL="2971800" indent="-228600" eaLnBrk="0" fontAlgn="base" hangingPunct="0">
              <a:spcBef>
                <a:spcPct val="0"/>
              </a:spcBef>
              <a:spcAft>
                <a:spcPct val="0"/>
              </a:spcAft>
              <a:defRPr sz="1600">
                <a:solidFill>
                  <a:schemeClr val="bg2"/>
                </a:solidFill>
                <a:latin typeface="Arial" pitchFamily="34" charset="0"/>
                <a:ea typeface="MS PGothic" pitchFamily="34" charset="-128"/>
              </a:defRPr>
            </a:lvl7pPr>
            <a:lvl8pPr marL="3429000" indent="-228600" eaLnBrk="0" fontAlgn="base" hangingPunct="0">
              <a:spcBef>
                <a:spcPct val="0"/>
              </a:spcBef>
              <a:spcAft>
                <a:spcPct val="0"/>
              </a:spcAft>
              <a:defRPr sz="1600">
                <a:solidFill>
                  <a:schemeClr val="bg2"/>
                </a:solidFill>
                <a:latin typeface="Arial" pitchFamily="34" charset="0"/>
                <a:ea typeface="MS PGothic" pitchFamily="34" charset="-128"/>
              </a:defRPr>
            </a:lvl8pPr>
            <a:lvl9pPr marL="3886200" indent="-228600" eaLnBrk="0" fontAlgn="base" hangingPunct="0">
              <a:spcBef>
                <a:spcPct val="0"/>
              </a:spcBef>
              <a:spcAft>
                <a:spcPct val="0"/>
              </a:spcAft>
              <a:defRPr sz="1600">
                <a:solidFill>
                  <a:schemeClr val="bg2"/>
                </a:solidFill>
                <a:latin typeface="Arial" pitchFamily="34" charset="0"/>
                <a:ea typeface="MS PGothic" pitchFamily="34" charset="-128"/>
              </a:defRPr>
            </a:lvl9pPr>
          </a:lstStyle>
          <a:p>
            <a:pPr marL="171450" indent="-171450" algn="l" eaLnBrk="1" hangingPunct="1"/>
            <a:r>
              <a:rPr lang="en-US" sz="1200" b="1" dirty="0" smtClean="0">
                <a:solidFill>
                  <a:schemeClr val="tx1"/>
                </a:solidFill>
              </a:rPr>
              <a:t>Deep Security</a:t>
            </a:r>
          </a:p>
          <a:p>
            <a:pPr marL="171450" indent="-171450" algn="l" eaLnBrk="1" hangingPunct="1">
              <a:buFont typeface="Arial"/>
              <a:buChar char="•"/>
            </a:pPr>
            <a:r>
              <a:rPr lang="en-US" sz="1200" b="1" dirty="0" smtClean="0">
                <a:solidFill>
                  <a:schemeClr val="tx1"/>
                </a:solidFill>
              </a:rPr>
              <a:t>Scalable </a:t>
            </a:r>
            <a:endParaRPr lang="en-US" sz="1200" b="1" dirty="0">
              <a:solidFill>
                <a:schemeClr val="tx1"/>
              </a:solidFill>
            </a:endParaRPr>
          </a:p>
          <a:p>
            <a:pPr marL="171450" indent="-171450" algn="l" eaLnBrk="1" hangingPunct="1">
              <a:buFont typeface="Arial"/>
              <a:buChar char="•"/>
            </a:pPr>
            <a:r>
              <a:rPr lang="en-US" sz="1200" b="1" dirty="0">
                <a:solidFill>
                  <a:schemeClr val="tx1"/>
                </a:solidFill>
              </a:rPr>
              <a:t>Redundant</a:t>
            </a:r>
          </a:p>
          <a:p>
            <a:pPr marL="171450" indent="-171450" algn="l" eaLnBrk="1" hangingPunct="1">
              <a:buFont typeface="Arial"/>
              <a:buChar char="•"/>
            </a:pPr>
            <a:endParaRPr lang="en-US" sz="1200" b="1" dirty="0">
              <a:solidFill>
                <a:schemeClr val="tx1"/>
              </a:solidFill>
            </a:endParaRPr>
          </a:p>
        </p:txBody>
      </p:sp>
      <p:pic>
        <p:nvPicPr>
          <p:cNvPr id="107" name="Picture 37" descr="agent_high.png"/>
          <p:cNvPicPr>
            <a:picLocks noChangeAspect="1"/>
          </p:cNvPicPr>
          <p:nvPr/>
        </p:nvPicPr>
        <p:blipFill>
          <a:blip r:embed="rId4">
            <a:duotone>
              <a:prstClr val="black"/>
              <a:srgbClr val="D9C3A5">
                <a:tint val="50000"/>
                <a:satMod val="180000"/>
              </a:srgbClr>
            </a:duotone>
          </a:blip>
          <a:srcRect/>
          <a:stretch>
            <a:fillRect/>
          </a:stretch>
        </p:blipFill>
        <p:spPr bwMode="auto">
          <a:xfrm>
            <a:off x="7210275" y="2968615"/>
            <a:ext cx="271463" cy="263525"/>
          </a:xfrm>
          <a:prstGeom prst="rect">
            <a:avLst/>
          </a:prstGeom>
          <a:noFill/>
          <a:ln w="9525">
            <a:noFill/>
            <a:miter lim="800000"/>
            <a:headEnd/>
            <a:tailEnd/>
          </a:ln>
        </p:spPr>
      </p:pic>
      <p:pic>
        <p:nvPicPr>
          <p:cNvPr id="108" name="Picture 37" descr="agent_high.png"/>
          <p:cNvPicPr>
            <a:picLocks noChangeAspect="1"/>
          </p:cNvPicPr>
          <p:nvPr/>
        </p:nvPicPr>
        <p:blipFill>
          <a:blip r:embed="rId4">
            <a:duotone>
              <a:prstClr val="black"/>
              <a:srgbClr val="D9C3A5">
                <a:tint val="50000"/>
                <a:satMod val="180000"/>
              </a:srgbClr>
            </a:duotone>
          </a:blip>
          <a:srcRect/>
          <a:stretch>
            <a:fillRect/>
          </a:stretch>
        </p:blipFill>
        <p:spPr bwMode="auto">
          <a:xfrm>
            <a:off x="8152613" y="1261188"/>
            <a:ext cx="271463" cy="263525"/>
          </a:xfrm>
          <a:prstGeom prst="rect">
            <a:avLst/>
          </a:prstGeom>
          <a:noFill/>
          <a:ln w="9525">
            <a:noFill/>
            <a:miter lim="800000"/>
            <a:headEnd/>
            <a:tailEnd/>
          </a:ln>
        </p:spPr>
      </p:pic>
      <p:pic>
        <p:nvPicPr>
          <p:cNvPr id="109" name="Picture 37" descr="agent_high.png"/>
          <p:cNvPicPr>
            <a:picLocks noChangeAspect="1"/>
          </p:cNvPicPr>
          <p:nvPr/>
        </p:nvPicPr>
        <p:blipFill>
          <a:blip r:embed="rId4">
            <a:duotone>
              <a:prstClr val="black"/>
              <a:srgbClr val="D9C3A5">
                <a:tint val="50000"/>
                <a:satMod val="180000"/>
              </a:srgbClr>
            </a:duotone>
          </a:blip>
          <a:srcRect/>
          <a:stretch>
            <a:fillRect/>
          </a:stretch>
        </p:blipFill>
        <p:spPr bwMode="auto">
          <a:xfrm>
            <a:off x="8382349" y="1253096"/>
            <a:ext cx="271463" cy="263525"/>
          </a:xfrm>
          <a:prstGeom prst="rect">
            <a:avLst/>
          </a:prstGeom>
          <a:noFill/>
          <a:ln w="9525">
            <a:noFill/>
            <a:miter lim="800000"/>
            <a:headEnd/>
            <a:tailEnd/>
          </a:ln>
        </p:spPr>
      </p:pic>
      <p:pic>
        <p:nvPicPr>
          <p:cNvPr id="110" name="Picture 37" descr="agent_high.png"/>
          <p:cNvPicPr>
            <a:picLocks noChangeAspect="1"/>
          </p:cNvPicPr>
          <p:nvPr/>
        </p:nvPicPr>
        <p:blipFill>
          <a:blip r:embed="rId4">
            <a:duotone>
              <a:prstClr val="black"/>
              <a:srgbClr val="D9C3A5">
                <a:tint val="50000"/>
                <a:satMod val="180000"/>
              </a:srgbClr>
            </a:duotone>
          </a:blip>
          <a:srcRect/>
          <a:stretch>
            <a:fillRect/>
          </a:stretch>
        </p:blipFill>
        <p:spPr bwMode="auto">
          <a:xfrm>
            <a:off x="7269233" y="1304665"/>
            <a:ext cx="271463" cy="263525"/>
          </a:xfrm>
          <a:prstGeom prst="rect">
            <a:avLst/>
          </a:prstGeom>
          <a:noFill/>
          <a:ln w="9525">
            <a:noFill/>
            <a:miter lim="800000"/>
            <a:headEnd/>
            <a:tailEnd/>
          </a:ln>
        </p:spPr>
      </p:pic>
      <p:pic>
        <p:nvPicPr>
          <p:cNvPr id="111" name="Picture 37" descr="agent_high.png"/>
          <p:cNvPicPr>
            <a:picLocks noChangeAspect="1"/>
          </p:cNvPicPr>
          <p:nvPr/>
        </p:nvPicPr>
        <p:blipFill>
          <a:blip r:embed="rId4"/>
          <a:srcRect/>
          <a:stretch>
            <a:fillRect/>
          </a:stretch>
        </p:blipFill>
        <p:spPr bwMode="auto">
          <a:xfrm>
            <a:off x="7560546" y="1303504"/>
            <a:ext cx="271463" cy="263525"/>
          </a:xfrm>
          <a:prstGeom prst="rect">
            <a:avLst/>
          </a:prstGeom>
          <a:noFill/>
          <a:ln w="9525">
            <a:noFill/>
            <a:miter lim="800000"/>
            <a:headEnd/>
            <a:tailEnd/>
          </a:ln>
        </p:spPr>
      </p:pic>
      <p:pic>
        <p:nvPicPr>
          <p:cNvPr id="112" name="Picture 37" descr="agent_high.png"/>
          <p:cNvPicPr>
            <a:picLocks noChangeAspect="1"/>
          </p:cNvPicPr>
          <p:nvPr/>
        </p:nvPicPr>
        <p:blipFill>
          <a:blip r:embed="rId4">
            <a:duotone>
              <a:prstClr val="black"/>
              <a:srgbClr val="D9C3A5">
                <a:tint val="50000"/>
                <a:satMod val="180000"/>
              </a:srgbClr>
            </a:duotone>
          </a:blip>
          <a:srcRect/>
          <a:stretch>
            <a:fillRect/>
          </a:stretch>
        </p:blipFill>
        <p:spPr bwMode="auto">
          <a:xfrm>
            <a:off x="8143172" y="2764958"/>
            <a:ext cx="271463" cy="263525"/>
          </a:xfrm>
          <a:prstGeom prst="rect">
            <a:avLst/>
          </a:prstGeom>
          <a:noFill/>
          <a:ln w="9525">
            <a:noFill/>
            <a:miter lim="800000"/>
            <a:headEnd/>
            <a:tailEnd/>
          </a:ln>
        </p:spPr>
      </p:pic>
      <p:pic>
        <p:nvPicPr>
          <p:cNvPr id="113" name="Picture 37" descr="agent_high.png"/>
          <p:cNvPicPr>
            <a:picLocks noChangeAspect="1"/>
          </p:cNvPicPr>
          <p:nvPr/>
        </p:nvPicPr>
        <p:blipFill>
          <a:blip r:embed="rId4">
            <a:duotone>
              <a:prstClr val="black"/>
              <a:srgbClr val="D9C3A5">
                <a:tint val="50000"/>
                <a:satMod val="180000"/>
              </a:srgbClr>
            </a:duotone>
          </a:blip>
          <a:srcRect/>
          <a:stretch>
            <a:fillRect/>
          </a:stretch>
        </p:blipFill>
        <p:spPr bwMode="auto">
          <a:xfrm>
            <a:off x="7868043" y="2764958"/>
            <a:ext cx="271463" cy="263525"/>
          </a:xfrm>
          <a:prstGeom prst="rect">
            <a:avLst/>
          </a:prstGeom>
          <a:noFill/>
          <a:ln w="9525">
            <a:noFill/>
            <a:miter lim="800000"/>
            <a:headEnd/>
            <a:tailEnd/>
          </a:ln>
        </p:spPr>
      </p:pic>
      <p:sp>
        <p:nvSpPr>
          <p:cNvPr id="106" name="TextBox 81"/>
          <p:cNvSpPr txBox="1">
            <a:spLocks noChangeArrowheads="1"/>
          </p:cNvSpPr>
          <p:nvPr/>
        </p:nvSpPr>
        <p:spPr bwMode="auto">
          <a:xfrm>
            <a:off x="7772467" y="998961"/>
            <a:ext cx="1023938" cy="400110"/>
          </a:xfrm>
          <a:prstGeom prst="rect">
            <a:avLst/>
          </a:prstGeom>
          <a:noFill/>
          <a:ln w="9525">
            <a:noFill/>
            <a:miter lim="800000"/>
            <a:headEnd/>
            <a:tailEnd/>
          </a:ln>
        </p:spPr>
        <p:txBody>
          <a:bodyPr>
            <a:spAutoFit/>
          </a:bodyPr>
          <a:lstStyle/>
          <a:p>
            <a:pPr algn="r">
              <a:lnSpc>
                <a:spcPts val="1200"/>
              </a:lnSpc>
              <a:spcBef>
                <a:spcPct val="50000"/>
              </a:spcBef>
            </a:pPr>
            <a:r>
              <a:rPr lang="en-US" sz="1200" b="1" dirty="0" smtClean="0">
                <a:solidFill>
                  <a:schemeClr val="tx1"/>
                </a:solidFill>
              </a:rPr>
              <a:t>Exchange</a:t>
            </a:r>
            <a:br>
              <a:rPr lang="en-US" sz="1200" b="1" dirty="0" smtClean="0">
                <a:solidFill>
                  <a:schemeClr val="tx1"/>
                </a:solidFill>
              </a:rPr>
            </a:br>
            <a:r>
              <a:rPr lang="en-US" sz="1200" b="1" dirty="0" smtClean="0"/>
              <a:t>Servers</a:t>
            </a:r>
            <a:endParaRPr lang="en-US" sz="1200" b="1" dirty="0" smtClean="0">
              <a:solidFill>
                <a:schemeClr val="tx1"/>
              </a:solidFill>
            </a:endParaRPr>
          </a:p>
        </p:txBody>
      </p:sp>
      <p:sp>
        <p:nvSpPr>
          <p:cNvPr id="118" name="TextBox 81"/>
          <p:cNvSpPr txBox="1">
            <a:spLocks noChangeArrowheads="1"/>
          </p:cNvSpPr>
          <p:nvPr/>
        </p:nvSpPr>
        <p:spPr bwMode="auto">
          <a:xfrm>
            <a:off x="7007875" y="2681776"/>
            <a:ext cx="1023938" cy="400110"/>
          </a:xfrm>
          <a:prstGeom prst="rect">
            <a:avLst/>
          </a:prstGeom>
          <a:noFill/>
          <a:ln w="9525">
            <a:noFill/>
            <a:miter lim="800000"/>
            <a:headEnd/>
            <a:tailEnd/>
          </a:ln>
        </p:spPr>
        <p:txBody>
          <a:bodyPr>
            <a:spAutoFit/>
          </a:bodyPr>
          <a:lstStyle/>
          <a:p>
            <a:pPr>
              <a:lnSpc>
                <a:spcPts val="1200"/>
              </a:lnSpc>
              <a:spcBef>
                <a:spcPct val="50000"/>
              </a:spcBef>
            </a:pPr>
            <a:r>
              <a:rPr lang="en-US" sz="1200" b="1" dirty="0" smtClean="0">
                <a:solidFill>
                  <a:schemeClr val="tx1"/>
                </a:solidFill>
              </a:rPr>
              <a:t>Web </a:t>
            </a:r>
            <a:br>
              <a:rPr lang="en-US" sz="1200" b="1" dirty="0" smtClean="0">
                <a:solidFill>
                  <a:schemeClr val="tx1"/>
                </a:solidFill>
              </a:rPr>
            </a:br>
            <a:r>
              <a:rPr lang="en-US" sz="1200" b="1" dirty="0" smtClean="0">
                <a:solidFill>
                  <a:schemeClr val="tx1"/>
                </a:solidFill>
              </a:rPr>
              <a:t>Server</a:t>
            </a:r>
          </a:p>
        </p:txBody>
      </p:sp>
      <p:sp>
        <p:nvSpPr>
          <p:cNvPr id="115" name="TextBox 81"/>
          <p:cNvSpPr txBox="1">
            <a:spLocks noChangeArrowheads="1"/>
          </p:cNvSpPr>
          <p:nvPr/>
        </p:nvSpPr>
        <p:spPr bwMode="auto">
          <a:xfrm>
            <a:off x="8108911" y="2548980"/>
            <a:ext cx="1023938" cy="276999"/>
          </a:xfrm>
          <a:prstGeom prst="rect">
            <a:avLst/>
          </a:prstGeom>
          <a:noFill/>
          <a:ln w="9525">
            <a:noFill/>
            <a:miter lim="800000"/>
            <a:headEnd/>
            <a:tailEnd/>
          </a:ln>
        </p:spPr>
        <p:txBody>
          <a:bodyPr>
            <a:spAutoFit/>
          </a:bodyPr>
          <a:lstStyle/>
          <a:p>
            <a:pPr>
              <a:spcBef>
                <a:spcPct val="50000"/>
              </a:spcBef>
            </a:pPr>
            <a:r>
              <a:rPr lang="en-US" sz="1200" b="1" dirty="0" smtClean="0">
                <a:solidFill>
                  <a:schemeClr val="tx1"/>
                </a:solidFill>
              </a:rPr>
              <a:t>SAP</a:t>
            </a:r>
          </a:p>
        </p:txBody>
      </p:sp>
      <p:sp>
        <p:nvSpPr>
          <p:cNvPr id="119" name="TextBox 81"/>
          <p:cNvSpPr txBox="1">
            <a:spLocks noChangeArrowheads="1"/>
          </p:cNvSpPr>
          <p:nvPr/>
        </p:nvSpPr>
        <p:spPr bwMode="auto">
          <a:xfrm>
            <a:off x="7154584" y="2548980"/>
            <a:ext cx="1023938" cy="276999"/>
          </a:xfrm>
          <a:prstGeom prst="rect">
            <a:avLst/>
          </a:prstGeom>
          <a:noFill/>
          <a:ln w="9525">
            <a:noFill/>
            <a:miter lim="800000"/>
            <a:headEnd/>
            <a:tailEnd/>
          </a:ln>
        </p:spPr>
        <p:txBody>
          <a:bodyPr>
            <a:spAutoFit/>
          </a:bodyPr>
          <a:lstStyle/>
          <a:p>
            <a:pPr algn="r">
              <a:spcBef>
                <a:spcPct val="50000"/>
              </a:spcBef>
            </a:pPr>
            <a:r>
              <a:rPr lang="en-US" sz="1200" b="1" dirty="0" smtClean="0">
                <a:solidFill>
                  <a:schemeClr val="tx1"/>
                </a:solidFill>
              </a:rPr>
              <a:t>Oracle</a:t>
            </a:r>
          </a:p>
        </p:txBody>
      </p:sp>
      <p:pic>
        <p:nvPicPr>
          <p:cNvPr id="114" name="Picture 37" descr="agent_high.png"/>
          <p:cNvPicPr>
            <a:picLocks noChangeAspect="1"/>
          </p:cNvPicPr>
          <p:nvPr/>
        </p:nvPicPr>
        <p:blipFill>
          <a:blip r:embed="rId4"/>
          <a:srcRect/>
          <a:stretch>
            <a:fillRect/>
          </a:stretch>
        </p:blipFill>
        <p:spPr bwMode="auto">
          <a:xfrm>
            <a:off x="7211423" y="2968668"/>
            <a:ext cx="271463" cy="263525"/>
          </a:xfrm>
          <a:prstGeom prst="rect">
            <a:avLst/>
          </a:prstGeom>
          <a:noFill/>
          <a:ln w="9525">
            <a:noFill/>
            <a:miter lim="800000"/>
            <a:headEnd/>
            <a:tailEnd/>
          </a:ln>
        </p:spPr>
      </p:pic>
      <p:pic>
        <p:nvPicPr>
          <p:cNvPr id="120" name="Picture 37" descr="agent_high.png"/>
          <p:cNvPicPr>
            <a:picLocks noChangeAspect="1"/>
          </p:cNvPicPr>
          <p:nvPr/>
        </p:nvPicPr>
        <p:blipFill>
          <a:blip r:embed="rId4"/>
          <a:srcRect/>
          <a:stretch>
            <a:fillRect/>
          </a:stretch>
        </p:blipFill>
        <p:spPr bwMode="auto">
          <a:xfrm>
            <a:off x="8149745" y="1258320"/>
            <a:ext cx="271463" cy="263525"/>
          </a:xfrm>
          <a:prstGeom prst="rect">
            <a:avLst/>
          </a:prstGeom>
          <a:noFill/>
          <a:ln w="9525">
            <a:noFill/>
            <a:miter lim="800000"/>
            <a:headEnd/>
            <a:tailEnd/>
          </a:ln>
        </p:spPr>
      </p:pic>
      <p:pic>
        <p:nvPicPr>
          <p:cNvPr id="121" name="Picture 37" descr="agent_high.png"/>
          <p:cNvPicPr>
            <a:picLocks noChangeAspect="1"/>
          </p:cNvPicPr>
          <p:nvPr/>
        </p:nvPicPr>
        <p:blipFill>
          <a:blip r:embed="rId4"/>
          <a:srcRect/>
          <a:stretch>
            <a:fillRect/>
          </a:stretch>
        </p:blipFill>
        <p:spPr bwMode="auto">
          <a:xfrm>
            <a:off x="8388244" y="1250228"/>
            <a:ext cx="271463" cy="263525"/>
          </a:xfrm>
          <a:prstGeom prst="rect">
            <a:avLst/>
          </a:prstGeom>
          <a:noFill/>
          <a:ln w="9525">
            <a:noFill/>
            <a:miter lim="800000"/>
            <a:headEnd/>
            <a:tailEnd/>
          </a:ln>
        </p:spPr>
      </p:pic>
      <p:pic>
        <p:nvPicPr>
          <p:cNvPr id="122" name="Picture 37" descr="agent_high.png"/>
          <p:cNvPicPr>
            <a:picLocks noChangeAspect="1"/>
          </p:cNvPicPr>
          <p:nvPr/>
        </p:nvPicPr>
        <p:blipFill>
          <a:blip r:embed="rId4"/>
          <a:srcRect/>
          <a:stretch>
            <a:fillRect/>
          </a:stretch>
        </p:blipFill>
        <p:spPr bwMode="auto">
          <a:xfrm>
            <a:off x="7266365" y="1301797"/>
            <a:ext cx="271463" cy="263525"/>
          </a:xfrm>
          <a:prstGeom prst="rect">
            <a:avLst/>
          </a:prstGeom>
          <a:noFill/>
          <a:ln w="9525">
            <a:noFill/>
            <a:miter lim="800000"/>
            <a:headEnd/>
            <a:tailEnd/>
          </a:ln>
        </p:spPr>
      </p:pic>
      <p:pic>
        <p:nvPicPr>
          <p:cNvPr id="123" name="Picture 37" descr="agent_high.png"/>
          <p:cNvPicPr>
            <a:picLocks noChangeAspect="1"/>
          </p:cNvPicPr>
          <p:nvPr/>
        </p:nvPicPr>
        <p:blipFill>
          <a:blip r:embed="rId4"/>
          <a:srcRect/>
          <a:stretch>
            <a:fillRect/>
          </a:stretch>
        </p:blipFill>
        <p:spPr bwMode="auto">
          <a:xfrm>
            <a:off x="8140304" y="2762090"/>
            <a:ext cx="271463" cy="263525"/>
          </a:xfrm>
          <a:prstGeom prst="rect">
            <a:avLst/>
          </a:prstGeom>
          <a:noFill/>
          <a:ln w="9525">
            <a:noFill/>
            <a:miter lim="800000"/>
            <a:headEnd/>
            <a:tailEnd/>
          </a:ln>
        </p:spPr>
      </p:pic>
      <p:pic>
        <p:nvPicPr>
          <p:cNvPr id="124" name="Picture 37" descr="agent_high.png"/>
          <p:cNvPicPr>
            <a:picLocks noChangeAspect="1"/>
          </p:cNvPicPr>
          <p:nvPr/>
        </p:nvPicPr>
        <p:blipFill>
          <a:blip r:embed="rId4"/>
          <a:srcRect/>
          <a:stretch>
            <a:fillRect/>
          </a:stretch>
        </p:blipFill>
        <p:spPr bwMode="auto">
          <a:xfrm>
            <a:off x="7865175" y="2762090"/>
            <a:ext cx="271463" cy="263525"/>
          </a:xfrm>
          <a:prstGeom prst="rect">
            <a:avLst/>
          </a:prstGeom>
          <a:noFill/>
          <a:ln w="9525">
            <a:noFill/>
            <a:miter lim="800000"/>
            <a:headEnd/>
            <a:tailEnd/>
          </a:ln>
        </p:spPr>
      </p:pic>
      <p:grpSp>
        <p:nvGrpSpPr>
          <p:cNvPr id="134" name="Group 79"/>
          <p:cNvGrpSpPr>
            <a:grpSpLocks/>
          </p:cNvGrpSpPr>
          <p:nvPr/>
        </p:nvGrpSpPr>
        <p:grpSpPr bwMode="auto">
          <a:xfrm>
            <a:off x="7017000" y="1338115"/>
            <a:ext cx="252979" cy="210324"/>
            <a:chOff x="6445209" y="1304779"/>
            <a:chExt cx="252957" cy="210312"/>
          </a:xfrm>
        </p:grpSpPr>
        <p:sp>
          <p:nvSpPr>
            <p:cNvPr id="135" name="Rounded Rectangle 83"/>
            <p:cNvSpPr>
              <a:spLocks noChangeArrowheads="1"/>
            </p:cNvSpPr>
            <p:nvPr/>
          </p:nvSpPr>
          <p:spPr bwMode="auto">
            <a:xfrm>
              <a:off x="6445209" y="1304779"/>
              <a:ext cx="252957" cy="210312"/>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136" name="Picture 37" descr="agent_high.png"/>
            <p:cNvPicPr>
              <a:picLocks noChangeAspect="1"/>
            </p:cNvPicPr>
            <p:nvPr/>
          </p:nvPicPr>
          <p:blipFill>
            <a:blip r:embed="rId5"/>
            <a:srcRect/>
            <a:stretch>
              <a:fillRect/>
            </a:stretch>
          </p:blipFill>
          <p:spPr bwMode="auto">
            <a:xfrm>
              <a:off x="6481160" y="1322055"/>
              <a:ext cx="181054" cy="175760"/>
            </a:xfrm>
            <a:prstGeom prst="rect">
              <a:avLst/>
            </a:prstGeom>
            <a:noFill/>
            <a:ln w="9525">
              <a:noFill/>
              <a:miter lim="800000"/>
              <a:headEnd/>
              <a:tailEnd/>
            </a:ln>
          </p:spPr>
        </p:pic>
      </p:grpSp>
      <p:grpSp>
        <p:nvGrpSpPr>
          <p:cNvPr id="137" name="Group 79"/>
          <p:cNvGrpSpPr>
            <a:grpSpLocks/>
          </p:cNvGrpSpPr>
          <p:nvPr/>
        </p:nvGrpSpPr>
        <p:grpSpPr bwMode="auto">
          <a:xfrm>
            <a:off x="8411604" y="2844862"/>
            <a:ext cx="252979" cy="210324"/>
            <a:chOff x="6445209" y="1304779"/>
            <a:chExt cx="252957" cy="210312"/>
          </a:xfrm>
        </p:grpSpPr>
        <p:sp>
          <p:nvSpPr>
            <p:cNvPr id="138" name="Rounded Rectangle 83"/>
            <p:cNvSpPr>
              <a:spLocks noChangeArrowheads="1"/>
            </p:cNvSpPr>
            <p:nvPr/>
          </p:nvSpPr>
          <p:spPr bwMode="auto">
            <a:xfrm>
              <a:off x="6445209" y="1304779"/>
              <a:ext cx="252957" cy="210312"/>
            </a:xfrm>
            <a:prstGeom prst="roundRect">
              <a:avLst>
                <a:gd name="adj" fmla="val 9611"/>
              </a:avLst>
            </a:prstGeom>
            <a:solidFill>
              <a:schemeClr val="bg1"/>
            </a:solidFill>
            <a:ln w="6350" algn="ctr">
              <a:solidFill>
                <a:srgbClr val="C00000"/>
              </a:solidFill>
              <a:round/>
              <a:headEnd/>
              <a:tailEnd/>
            </a:ln>
          </p:spPr>
          <p:txBody>
            <a:bodyPr anchor="ctr"/>
            <a:lstStyle/>
            <a:p>
              <a:pPr algn="ctr"/>
              <a:endParaRPr lang="en-US" b="1">
                <a:solidFill>
                  <a:schemeClr val="tx1"/>
                </a:solidFill>
              </a:endParaRPr>
            </a:p>
          </p:txBody>
        </p:sp>
        <p:pic>
          <p:nvPicPr>
            <p:cNvPr id="139" name="Picture 37" descr="agent_high.png"/>
            <p:cNvPicPr>
              <a:picLocks noChangeAspect="1"/>
            </p:cNvPicPr>
            <p:nvPr/>
          </p:nvPicPr>
          <p:blipFill>
            <a:blip r:embed="rId5"/>
            <a:srcRect/>
            <a:stretch>
              <a:fillRect/>
            </a:stretch>
          </p:blipFill>
          <p:spPr bwMode="auto">
            <a:xfrm>
              <a:off x="6481160" y="1322055"/>
              <a:ext cx="181054" cy="175760"/>
            </a:xfrm>
            <a:prstGeom prst="rect">
              <a:avLst/>
            </a:prstGeom>
            <a:noFill/>
            <a:ln w="9525">
              <a:noFill/>
              <a:miter lim="800000"/>
              <a:headEnd/>
              <a:tailEnd/>
            </a:ln>
          </p:spPr>
        </p:pic>
      </p:grpSp>
      <p:pic>
        <p:nvPicPr>
          <p:cNvPr id="140" name="Picture 37" descr="agent_high.png"/>
          <p:cNvPicPr>
            <a:picLocks noChangeAspect="1"/>
          </p:cNvPicPr>
          <p:nvPr/>
        </p:nvPicPr>
        <p:blipFill>
          <a:blip r:embed="rId4"/>
          <a:srcRect/>
          <a:stretch>
            <a:fillRect/>
          </a:stretch>
        </p:blipFill>
        <p:spPr bwMode="auto">
          <a:xfrm>
            <a:off x="7189119" y="2978980"/>
            <a:ext cx="271463" cy="263525"/>
          </a:xfrm>
          <a:prstGeom prst="rect">
            <a:avLst/>
          </a:prstGeom>
          <a:noFill/>
          <a:ln w="9525">
            <a:noFill/>
            <a:miter lim="800000"/>
            <a:headEnd/>
            <a:tailEnd/>
          </a:ln>
        </p:spPr>
      </p:pic>
      <p:pic>
        <p:nvPicPr>
          <p:cNvPr id="141" name="Picture 37" descr="agent_high.png"/>
          <p:cNvPicPr>
            <a:picLocks noChangeAspect="1"/>
          </p:cNvPicPr>
          <p:nvPr/>
        </p:nvPicPr>
        <p:blipFill>
          <a:blip r:embed="rId4"/>
          <a:srcRect/>
          <a:stretch>
            <a:fillRect/>
          </a:stretch>
        </p:blipFill>
        <p:spPr bwMode="auto">
          <a:xfrm>
            <a:off x="7030595" y="1314486"/>
            <a:ext cx="271463" cy="263525"/>
          </a:xfrm>
          <a:prstGeom prst="rect">
            <a:avLst/>
          </a:prstGeom>
          <a:noFill/>
          <a:ln w="9525">
            <a:noFill/>
            <a:miter lim="800000"/>
            <a:headEnd/>
            <a:tailEnd/>
          </a:ln>
        </p:spPr>
      </p:pic>
      <p:pic>
        <p:nvPicPr>
          <p:cNvPr id="90" name="Picture 37" descr="agent_high.png"/>
          <p:cNvPicPr>
            <a:picLocks noChangeAspect="1"/>
          </p:cNvPicPr>
          <p:nvPr/>
        </p:nvPicPr>
        <p:blipFill>
          <a:blip r:embed="rId4"/>
          <a:srcRect/>
          <a:stretch>
            <a:fillRect/>
          </a:stretch>
        </p:blipFill>
        <p:spPr bwMode="auto">
          <a:xfrm>
            <a:off x="6111312" y="4281215"/>
            <a:ext cx="271463" cy="263525"/>
          </a:xfrm>
          <a:prstGeom prst="rect">
            <a:avLst/>
          </a:prstGeom>
          <a:noFill/>
          <a:ln w="9525">
            <a:noFill/>
            <a:miter lim="800000"/>
            <a:headEnd/>
            <a:tailEnd/>
          </a:ln>
        </p:spPr>
      </p:pic>
      <p:sp>
        <p:nvSpPr>
          <p:cNvPr id="126" name="Rounded Rectangular Callout 125"/>
          <p:cNvSpPr/>
          <p:nvPr/>
        </p:nvSpPr>
        <p:spPr bwMode="auto">
          <a:xfrm>
            <a:off x="7440705" y="2052918"/>
            <a:ext cx="546848" cy="399851"/>
          </a:xfrm>
          <a:prstGeom prst="wedgeRoundRectCallout">
            <a:avLst>
              <a:gd name="adj1" fmla="val 31287"/>
              <a:gd name="adj2" fmla="val 83600"/>
              <a:gd name="adj3" fmla="val 16667"/>
            </a:avLst>
          </a:prstGeom>
          <a:solidFill>
            <a:srgbClr val="0070C0"/>
          </a:solidFill>
          <a:ln w="635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R="0" algn="ctr" defTabSz="914400" rtl="0" eaLnBrk="1" fontAlgn="base" latinLnBrk="0" hangingPunct="1">
              <a:lnSpc>
                <a:spcPct val="100000"/>
              </a:lnSpc>
              <a:spcBef>
                <a:spcPct val="0"/>
              </a:spcBef>
              <a:spcAft>
                <a:spcPct val="0"/>
              </a:spcAft>
              <a:buClrTx/>
              <a:buSzTx/>
              <a:tabLst/>
            </a:pPr>
            <a:r>
              <a:rPr kumimoji="0" lang="en-US" sz="1000" b="0" i="0" u="none" strike="sngStrike" cap="none" normalizeH="0" baseline="0" dirty="0" smtClean="0">
                <a:ln>
                  <a:noFill/>
                </a:ln>
                <a:solidFill>
                  <a:schemeClr val="bg1"/>
                </a:solidFill>
                <a:effectLst/>
                <a:latin typeface="Arial" charset="0"/>
                <a:cs typeface="Arial" charset="0"/>
              </a:rPr>
              <a:t>73</a:t>
            </a:r>
            <a:r>
              <a:rPr kumimoji="0" lang="en-US" sz="1000" b="0" i="0" u="none" strike="noStrike" cap="none" normalizeH="0" baseline="0" dirty="0" smtClean="0">
                <a:ln>
                  <a:noFill/>
                </a:ln>
                <a:solidFill>
                  <a:schemeClr val="bg1"/>
                </a:solidFill>
                <a:effectLst/>
                <a:latin typeface="Arial" charset="0"/>
                <a:cs typeface="Arial" charset="0"/>
              </a:rPr>
              <a:t> 24</a:t>
            </a:r>
          </a:p>
          <a:p>
            <a:pPr marR="0" algn="ctr" defTabSz="914400" rtl="0" eaLnBrk="1" fontAlgn="base" latinLnBrk="0" hangingPunct="1">
              <a:lnSpc>
                <a:spcPct val="100000"/>
              </a:lnSpc>
              <a:spcBef>
                <a:spcPct val="0"/>
              </a:spcBef>
              <a:spcAft>
                <a:spcPct val="0"/>
              </a:spcAft>
              <a:buClrTx/>
              <a:buSzTx/>
              <a:tabLst/>
            </a:pPr>
            <a:r>
              <a:rPr lang="en-US" sz="1000" dirty="0" smtClean="0">
                <a:solidFill>
                  <a:schemeClr val="bg1"/>
                </a:solidFill>
                <a:latin typeface="Arial" charset="0"/>
                <a:cs typeface="Arial" charset="0"/>
              </a:rPr>
              <a:t>controls</a:t>
            </a:r>
            <a:endParaRPr kumimoji="0" lang="en-US" sz="1000" b="0" i="0" u="none" strike="noStrike" cap="none" normalizeH="0" baseline="0" dirty="0" smtClean="0">
              <a:ln>
                <a:noFill/>
              </a:ln>
              <a:solidFill>
                <a:schemeClr val="bg1"/>
              </a:solidFill>
              <a:effectLst/>
              <a:latin typeface="Arial" charset="0"/>
              <a:cs typeface="Arial" charset="0"/>
            </a:endParaRPr>
          </a:p>
        </p:txBody>
      </p:sp>
      <p:sp>
        <p:nvSpPr>
          <p:cNvPr id="127" name="Rounded Rectangular Callout 126"/>
          <p:cNvSpPr/>
          <p:nvPr/>
        </p:nvSpPr>
        <p:spPr bwMode="auto">
          <a:xfrm>
            <a:off x="6544234" y="2554942"/>
            <a:ext cx="546848" cy="399851"/>
          </a:xfrm>
          <a:prstGeom prst="wedgeRoundRectCallout">
            <a:avLst>
              <a:gd name="adj1" fmla="val 64074"/>
              <a:gd name="adj2" fmla="val 90326"/>
              <a:gd name="adj3" fmla="val 16667"/>
            </a:avLst>
          </a:prstGeom>
          <a:solidFill>
            <a:srgbClr val="0070C0"/>
          </a:solidFill>
          <a:ln w="635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R="0" algn="ctr" defTabSz="914400" rtl="0" eaLnBrk="1" fontAlgn="base" latinLnBrk="0" hangingPunct="1">
              <a:lnSpc>
                <a:spcPct val="100000"/>
              </a:lnSpc>
              <a:spcBef>
                <a:spcPct val="0"/>
              </a:spcBef>
              <a:spcAft>
                <a:spcPct val="0"/>
              </a:spcAft>
              <a:buClrTx/>
              <a:buSzTx/>
              <a:tabLst/>
            </a:pPr>
            <a:r>
              <a:rPr kumimoji="0" lang="en-US" sz="1000" b="0" i="0" u="none" strike="sngStrike" cap="none" normalizeH="0" baseline="0" dirty="0" smtClean="0">
                <a:ln>
                  <a:noFill/>
                </a:ln>
                <a:solidFill>
                  <a:schemeClr val="bg1"/>
                </a:solidFill>
                <a:effectLst/>
                <a:latin typeface="Arial" charset="0"/>
                <a:cs typeface="Arial" charset="0"/>
              </a:rPr>
              <a:t>8</a:t>
            </a:r>
            <a:r>
              <a:rPr kumimoji="0" lang="en-US" sz="1000" b="0" i="0" u="none" strike="noStrike" cap="none" normalizeH="0" baseline="0" dirty="0" smtClean="0">
                <a:ln>
                  <a:noFill/>
                </a:ln>
                <a:solidFill>
                  <a:schemeClr val="bg1"/>
                </a:solidFill>
                <a:effectLst/>
                <a:latin typeface="Arial" charset="0"/>
                <a:cs typeface="Arial" charset="0"/>
              </a:rPr>
              <a:t> 7</a:t>
            </a:r>
          </a:p>
          <a:p>
            <a:pPr marR="0" algn="ctr" defTabSz="914400" rtl="0" eaLnBrk="1" fontAlgn="base" latinLnBrk="0" hangingPunct="1">
              <a:lnSpc>
                <a:spcPct val="100000"/>
              </a:lnSpc>
              <a:spcBef>
                <a:spcPct val="0"/>
              </a:spcBef>
              <a:spcAft>
                <a:spcPct val="0"/>
              </a:spcAft>
              <a:buClrTx/>
              <a:buSzTx/>
              <a:tabLst/>
            </a:pPr>
            <a:r>
              <a:rPr lang="en-US" sz="1000" dirty="0" smtClean="0">
                <a:solidFill>
                  <a:schemeClr val="bg1"/>
                </a:solidFill>
                <a:latin typeface="Arial" charset="0"/>
                <a:cs typeface="Arial" charset="0"/>
              </a:rPr>
              <a:t>controls</a:t>
            </a:r>
            <a:endParaRPr kumimoji="0" lang="en-US" sz="1000" b="0" i="0" u="none" strike="noStrike" cap="none" normalizeH="0" baseline="0" dirty="0" smtClean="0">
              <a:ln>
                <a:noFill/>
              </a:ln>
              <a:solidFill>
                <a:schemeClr val="bg1"/>
              </a:solidFill>
              <a:effectLst/>
              <a:latin typeface="Arial" charset="0"/>
              <a:cs typeface="Arial" charset="0"/>
            </a:endParaRPr>
          </a:p>
        </p:txBody>
      </p:sp>
      <p:sp>
        <p:nvSpPr>
          <p:cNvPr id="128" name="Rounded Rectangular Callout 127"/>
          <p:cNvSpPr/>
          <p:nvPr/>
        </p:nvSpPr>
        <p:spPr bwMode="auto">
          <a:xfrm>
            <a:off x="8462681" y="1963271"/>
            <a:ext cx="546848" cy="399851"/>
          </a:xfrm>
          <a:prstGeom prst="wedgeRoundRectCallout">
            <a:avLst>
              <a:gd name="adj1" fmla="val -49041"/>
              <a:gd name="adj2" fmla="val 110504"/>
              <a:gd name="adj3" fmla="val 16667"/>
            </a:avLst>
          </a:prstGeom>
          <a:solidFill>
            <a:srgbClr val="0070C0"/>
          </a:solidFill>
          <a:ln w="635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R="0" algn="ctr" defTabSz="914400" rtl="0" eaLnBrk="1" fontAlgn="base" latinLnBrk="0" hangingPunct="1">
              <a:lnSpc>
                <a:spcPct val="100000"/>
              </a:lnSpc>
              <a:spcBef>
                <a:spcPct val="0"/>
              </a:spcBef>
              <a:spcAft>
                <a:spcPct val="0"/>
              </a:spcAft>
              <a:buClrTx/>
              <a:buSzTx/>
              <a:tabLst/>
            </a:pPr>
            <a:r>
              <a:rPr kumimoji="0" lang="en-US" sz="1000" b="0" i="0" u="none" strike="sngStrike" cap="none" normalizeH="0" baseline="0" dirty="0" smtClean="0">
                <a:ln>
                  <a:noFill/>
                </a:ln>
                <a:solidFill>
                  <a:schemeClr val="bg1"/>
                </a:solidFill>
                <a:effectLst/>
                <a:latin typeface="Arial" charset="0"/>
                <a:cs typeface="Arial" charset="0"/>
              </a:rPr>
              <a:t>28</a:t>
            </a:r>
            <a:r>
              <a:rPr kumimoji="0" lang="en-US" sz="1000" b="0" i="0" u="none" strike="noStrike" cap="none" normalizeH="0" baseline="0" dirty="0" smtClean="0">
                <a:ln>
                  <a:noFill/>
                </a:ln>
                <a:solidFill>
                  <a:schemeClr val="bg1"/>
                </a:solidFill>
                <a:effectLst/>
                <a:latin typeface="Arial" charset="0"/>
                <a:cs typeface="Arial" charset="0"/>
              </a:rPr>
              <a:t>  5</a:t>
            </a:r>
          </a:p>
          <a:p>
            <a:pPr marR="0" algn="ctr" defTabSz="914400" rtl="0" eaLnBrk="1" fontAlgn="base" latinLnBrk="0" hangingPunct="1">
              <a:lnSpc>
                <a:spcPct val="100000"/>
              </a:lnSpc>
              <a:spcBef>
                <a:spcPct val="0"/>
              </a:spcBef>
              <a:spcAft>
                <a:spcPct val="0"/>
              </a:spcAft>
              <a:buClrTx/>
              <a:buSzTx/>
              <a:tabLst/>
            </a:pPr>
            <a:r>
              <a:rPr lang="en-US" sz="1000" dirty="0" smtClean="0">
                <a:solidFill>
                  <a:schemeClr val="bg1"/>
                </a:solidFill>
                <a:latin typeface="Arial" charset="0"/>
                <a:cs typeface="Arial" charset="0"/>
              </a:rPr>
              <a:t>controls</a:t>
            </a:r>
            <a:endParaRPr kumimoji="0" lang="en-US" sz="1000" b="0" i="0" u="none" strike="noStrike" cap="none" normalizeH="0" baseline="0" dirty="0" smtClean="0">
              <a:ln>
                <a:noFill/>
              </a:ln>
              <a:solidFill>
                <a:schemeClr val="bg1"/>
              </a:solidFill>
              <a:effectLst/>
              <a:latin typeface="Arial" charset="0"/>
              <a:cs typeface="Arial" charset="0"/>
            </a:endParaRPr>
          </a:p>
        </p:txBody>
      </p:sp>
      <p:sp>
        <p:nvSpPr>
          <p:cNvPr id="129" name="Rounded Rectangular Callout 128"/>
          <p:cNvSpPr/>
          <p:nvPr/>
        </p:nvSpPr>
        <p:spPr bwMode="auto">
          <a:xfrm>
            <a:off x="8597152" y="367554"/>
            <a:ext cx="546848" cy="399851"/>
          </a:xfrm>
          <a:prstGeom prst="wedgeRoundRectCallout">
            <a:avLst>
              <a:gd name="adj1" fmla="val -49041"/>
              <a:gd name="adj2" fmla="val 110504"/>
              <a:gd name="adj3" fmla="val 16667"/>
            </a:avLst>
          </a:prstGeom>
          <a:solidFill>
            <a:srgbClr val="0070C0"/>
          </a:solidFill>
          <a:ln w="635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R="0" algn="ctr" defTabSz="914400" rtl="0" eaLnBrk="1" fontAlgn="base" latinLnBrk="0" hangingPunct="1">
              <a:lnSpc>
                <a:spcPct val="100000"/>
              </a:lnSpc>
              <a:spcBef>
                <a:spcPct val="0"/>
              </a:spcBef>
              <a:spcAft>
                <a:spcPct val="0"/>
              </a:spcAft>
              <a:buClrTx/>
              <a:buSzTx/>
              <a:tabLst/>
            </a:pPr>
            <a:r>
              <a:rPr kumimoji="0" lang="en-US" sz="1000" b="0" i="0" u="none" strike="sngStrike" cap="none" normalizeH="0" dirty="0" smtClean="0">
                <a:ln>
                  <a:noFill/>
                </a:ln>
                <a:solidFill>
                  <a:schemeClr val="bg1"/>
                </a:solidFill>
                <a:effectLst/>
                <a:latin typeface="Arial" charset="0"/>
                <a:cs typeface="Arial" charset="0"/>
              </a:rPr>
              <a:t>19</a:t>
            </a:r>
            <a:r>
              <a:rPr kumimoji="0" lang="en-US" sz="1000" b="0" i="0" u="none" strike="noStrike" cap="none" normalizeH="0" dirty="0" smtClean="0">
                <a:ln>
                  <a:noFill/>
                </a:ln>
                <a:solidFill>
                  <a:schemeClr val="bg1"/>
                </a:solidFill>
                <a:effectLst/>
                <a:latin typeface="Arial" charset="0"/>
                <a:cs typeface="Arial" charset="0"/>
              </a:rPr>
              <a:t> </a:t>
            </a:r>
            <a:r>
              <a:rPr kumimoji="0" lang="en-US" sz="1000" b="0" i="0" u="none" strike="noStrike" cap="none" normalizeH="0" baseline="0" dirty="0" smtClean="0">
                <a:ln>
                  <a:noFill/>
                </a:ln>
                <a:solidFill>
                  <a:schemeClr val="bg1"/>
                </a:solidFill>
                <a:effectLst/>
                <a:latin typeface="Arial" charset="0"/>
                <a:cs typeface="Arial" charset="0"/>
              </a:rPr>
              <a:t>12</a:t>
            </a:r>
          </a:p>
          <a:p>
            <a:pPr marR="0" algn="ctr" defTabSz="914400" rtl="0" eaLnBrk="1" fontAlgn="base" latinLnBrk="0" hangingPunct="1">
              <a:lnSpc>
                <a:spcPct val="100000"/>
              </a:lnSpc>
              <a:spcBef>
                <a:spcPct val="0"/>
              </a:spcBef>
              <a:spcAft>
                <a:spcPct val="0"/>
              </a:spcAft>
              <a:buClrTx/>
              <a:buSzTx/>
              <a:tabLst/>
            </a:pPr>
            <a:r>
              <a:rPr lang="en-US" sz="1000" dirty="0" smtClean="0">
                <a:solidFill>
                  <a:schemeClr val="bg1"/>
                </a:solidFill>
                <a:latin typeface="Arial" charset="0"/>
                <a:cs typeface="Arial" charset="0"/>
              </a:rPr>
              <a:t>controls</a:t>
            </a:r>
            <a:endParaRPr kumimoji="0" lang="en-US" sz="1000" b="0" i="0" u="none" strike="noStrike" cap="none" normalizeH="0" baseline="0" dirty="0" smtClean="0">
              <a:ln>
                <a:noFill/>
              </a:ln>
              <a:solidFill>
                <a:schemeClr val="bg1"/>
              </a:solidFill>
              <a:effectLst/>
              <a:latin typeface="Arial" charset="0"/>
              <a:cs typeface="Arial" charset="0"/>
            </a:endParaRPr>
          </a:p>
        </p:txBody>
      </p:sp>
      <p:sp>
        <p:nvSpPr>
          <p:cNvPr id="130" name="Rounded Rectangular Callout 129"/>
          <p:cNvSpPr/>
          <p:nvPr/>
        </p:nvSpPr>
        <p:spPr bwMode="auto">
          <a:xfrm>
            <a:off x="6678704" y="851648"/>
            <a:ext cx="546848" cy="399851"/>
          </a:xfrm>
          <a:prstGeom prst="wedgeRoundRectCallout">
            <a:avLst>
              <a:gd name="adj1" fmla="val 64073"/>
              <a:gd name="adj2" fmla="val 67906"/>
              <a:gd name="adj3" fmla="val 16667"/>
            </a:avLst>
          </a:prstGeom>
          <a:solidFill>
            <a:srgbClr val="0070C0"/>
          </a:solidFill>
          <a:ln w="6350" cap="flat" cmpd="sng" algn="ctr">
            <a:solidFill>
              <a:schemeClr val="tx1"/>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R="0" algn="ctr" defTabSz="914400" rtl="0" eaLnBrk="1" fontAlgn="base" latinLnBrk="0" hangingPunct="1">
              <a:lnSpc>
                <a:spcPct val="100000"/>
              </a:lnSpc>
              <a:spcBef>
                <a:spcPct val="0"/>
              </a:spcBef>
              <a:spcAft>
                <a:spcPct val="0"/>
              </a:spcAft>
              <a:buClrTx/>
              <a:buSzTx/>
              <a:tabLst/>
            </a:pPr>
            <a:r>
              <a:rPr kumimoji="0" lang="en-US" sz="1000" b="0" i="0" u="none" strike="sngStrike" cap="none" normalizeH="0" baseline="0" dirty="0" smtClean="0">
                <a:ln>
                  <a:noFill/>
                </a:ln>
                <a:solidFill>
                  <a:schemeClr val="bg1"/>
                </a:solidFill>
                <a:effectLst/>
                <a:latin typeface="Arial" charset="0"/>
                <a:cs typeface="Arial" charset="0"/>
              </a:rPr>
              <a:t>15</a:t>
            </a:r>
            <a:r>
              <a:rPr kumimoji="0" lang="en-US" sz="1000" b="0" i="0" u="none" strike="noStrike" cap="none" normalizeH="0" baseline="0" dirty="0" smtClean="0">
                <a:ln>
                  <a:noFill/>
                </a:ln>
                <a:solidFill>
                  <a:schemeClr val="bg1"/>
                </a:solidFill>
                <a:effectLst/>
                <a:latin typeface="Arial" charset="0"/>
                <a:cs typeface="Arial" charset="0"/>
              </a:rPr>
              <a:t> 7</a:t>
            </a:r>
          </a:p>
          <a:p>
            <a:pPr marR="0" algn="ctr" defTabSz="914400" rtl="0" eaLnBrk="1" fontAlgn="base" latinLnBrk="0" hangingPunct="1">
              <a:lnSpc>
                <a:spcPct val="100000"/>
              </a:lnSpc>
              <a:spcBef>
                <a:spcPct val="0"/>
              </a:spcBef>
              <a:spcAft>
                <a:spcPct val="0"/>
              </a:spcAft>
              <a:buClrTx/>
              <a:buSzTx/>
              <a:tabLst/>
            </a:pPr>
            <a:r>
              <a:rPr lang="en-US" sz="1000" dirty="0" smtClean="0">
                <a:solidFill>
                  <a:schemeClr val="bg1"/>
                </a:solidFill>
                <a:latin typeface="Arial" charset="0"/>
                <a:cs typeface="Arial" charset="0"/>
              </a:rPr>
              <a:t>controls</a:t>
            </a:r>
            <a:endParaRPr kumimoji="0" lang="en-US" sz="1000" b="0" i="0" u="none" strike="noStrike" cap="none" normalizeH="0" baseline="0" dirty="0" smtClean="0">
              <a:ln>
                <a:noFill/>
              </a:ln>
              <a:solidFill>
                <a:schemeClr val="bg1"/>
              </a:solidFill>
              <a:effectLst/>
              <a:latin typeface="Arial" charset="0"/>
              <a:cs typeface="Arial" charset="0"/>
            </a:endParaRPr>
          </a:p>
        </p:txBody>
      </p:sp>
      <p:sp>
        <p:nvSpPr>
          <p:cNvPr id="143" name="Footer Placeholder 5"/>
          <p:cNvSpPr>
            <a:spLocks noGrp="1"/>
          </p:cNvSpPr>
          <p:nvPr>
            <p:ph type="ftr" sz="quarter" idx="4294967295"/>
          </p:nvPr>
        </p:nvSpPr>
        <p:spPr>
          <a:xfrm>
            <a:off x="0" y="6546850"/>
            <a:ext cx="2895600" cy="180975"/>
          </a:xfrm>
        </p:spPr>
        <p:txBody>
          <a:bodyPr/>
          <a:lstStyle/>
          <a:p>
            <a:r>
              <a:rPr lang="en-US" dirty="0" smtClean="0">
                <a:solidFill>
                  <a:srgbClr val="767779"/>
                </a:solidFill>
              </a:rPr>
              <a:t>Copyright 2013 Trend Micro Inc.</a:t>
            </a:r>
            <a:endParaRPr lang="en-US" dirty="0">
              <a:solidFill>
                <a:srgbClr val="767779"/>
              </a:solidFill>
            </a:endParaRPr>
          </a:p>
        </p:txBody>
      </p:sp>
    </p:spTree>
    <p:extLst>
      <p:ext uri="{BB962C8B-B14F-4D97-AF65-F5344CB8AC3E}">
        <p14:creationId xmlns:p14="http://schemas.microsoft.com/office/powerpoint/2010/main" val="22541733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129"/>
                                        </p:tgtEl>
                                        <p:attrNameLst>
                                          <p:attrName>style.visibility</p:attrName>
                                        </p:attrNameLst>
                                      </p:cBhvr>
                                      <p:to>
                                        <p:strVal val="visible"/>
                                      </p:to>
                                    </p:set>
                                    <p:animEffect transition="in" filter="wipe(down)">
                                      <p:cBhvr>
                                        <p:cTn id="16" dur="500"/>
                                        <p:tgtEl>
                                          <p:spTgt spid="129"/>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126"/>
                                        </p:tgtEl>
                                        <p:attrNameLst>
                                          <p:attrName>style.visibility</p:attrName>
                                        </p:attrNameLst>
                                      </p:cBhvr>
                                      <p:to>
                                        <p:strVal val="visible"/>
                                      </p:to>
                                    </p:set>
                                    <p:animEffect transition="in" filter="wipe(down)">
                                      <p:cBhvr>
                                        <p:cTn id="20" dur="500"/>
                                        <p:tgtEl>
                                          <p:spTgt spid="126"/>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128"/>
                                        </p:tgtEl>
                                        <p:attrNameLst>
                                          <p:attrName>style.visibility</p:attrName>
                                        </p:attrNameLst>
                                      </p:cBhvr>
                                      <p:to>
                                        <p:strVal val="visible"/>
                                      </p:to>
                                    </p:set>
                                    <p:animEffect transition="in" filter="wipe(down)">
                                      <p:cBhvr>
                                        <p:cTn id="24" dur="500"/>
                                        <p:tgtEl>
                                          <p:spTgt spid="128"/>
                                        </p:tgtEl>
                                      </p:cBhvr>
                                    </p:animEffect>
                                  </p:childTnLst>
                                </p:cTn>
                              </p:par>
                            </p:childTnLst>
                          </p:cTn>
                        </p:par>
                        <p:par>
                          <p:cTn id="25" fill="hold">
                            <p:stCondLst>
                              <p:cond delay="2000"/>
                            </p:stCondLst>
                            <p:childTnLst>
                              <p:par>
                                <p:cTn id="26" presetID="22" presetClass="entr" presetSubtype="4" fill="hold" grpId="0" nodeType="afterEffect">
                                  <p:stCondLst>
                                    <p:cond delay="0"/>
                                  </p:stCondLst>
                                  <p:childTnLst>
                                    <p:set>
                                      <p:cBhvr>
                                        <p:cTn id="27" dur="1" fill="hold">
                                          <p:stCondLst>
                                            <p:cond delay="0"/>
                                          </p:stCondLst>
                                        </p:cTn>
                                        <p:tgtEl>
                                          <p:spTgt spid="130"/>
                                        </p:tgtEl>
                                        <p:attrNameLst>
                                          <p:attrName>style.visibility</p:attrName>
                                        </p:attrNameLst>
                                      </p:cBhvr>
                                      <p:to>
                                        <p:strVal val="visible"/>
                                      </p:to>
                                    </p:set>
                                    <p:animEffect transition="in" filter="wipe(down)">
                                      <p:cBhvr>
                                        <p:cTn id="28" dur="500"/>
                                        <p:tgtEl>
                                          <p:spTgt spid="130"/>
                                        </p:tgtEl>
                                      </p:cBhvr>
                                    </p:animEffect>
                                  </p:childTnLst>
                                </p:cTn>
                              </p:par>
                            </p:childTnLst>
                          </p:cTn>
                        </p:par>
                        <p:par>
                          <p:cTn id="29" fill="hold">
                            <p:stCondLst>
                              <p:cond delay="2500"/>
                            </p:stCondLst>
                            <p:childTnLst>
                              <p:par>
                                <p:cTn id="30" presetID="22" presetClass="entr" presetSubtype="4" fill="hold" grpId="0" nodeType="afterEffect">
                                  <p:stCondLst>
                                    <p:cond delay="0"/>
                                  </p:stCondLst>
                                  <p:childTnLst>
                                    <p:set>
                                      <p:cBhvr>
                                        <p:cTn id="31" dur="1" fill="hold">
                                          <p:stCondLst>
                                            <p:cond delay="0"/>
                                          </p:stCondLst>
                                        </p:cTn>
                                        <p:tgtEl>
                                          <p:spTgt spid="127"/>
                                        </p:tgtEl>
                                        <p:attrNameLst>
                                          <p:attrName>style.visibility</p:attrName>
                                        </p:attrNameLst>
                                      </p:cBhvr>
                                      <p:to>
                                        <p:strVal val="visible"/>
                                      </p:to>
                                    </p:set>
                                    <p:animEffect transition="in" filter="wipe(down)">
                                      <p:cBhvr>
                                        <p:cTn id="32" dur="500"/>
                                        <p:tgtEl>
                                          <p:spTgt spid="127"/>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3">
                                            <p:txEl>
                                              <p:pRg st="2" end="2"/>
                                            </p:txEl>
                                          </p:spTgt>
                                        </p:tgtEl>
                                        <p:attrNameLst>
                                          <p:attrName>style.visibility</p:attrName>
                                        </p:attrNameLst>
                                      </p:cBhvr>
                                      <p:to>
                                        <p:strVal val="visible"/>
                                      </p:to>
                                    </p:set>
                                    <p:animEffect transition="in" filter="fade">
                                      <p:cBhvr>
                                        <p:cTn id="3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26" grpId="0" animBg="1"/>
      <p:bldP spid="127" grpId="0" animBg="1"/>
      <p:bldP spid="128" grpId="0" animBg="1"/>
      <p:bldP spid="129" grpId="0" animBg="1"/>
      <p:bldP spid="13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73914" y="269316"/>
            <a:ext cx="7408115" cy="714375"/>
          </a:xfrm>
        </p:spPr>
        <p:txBody>
          <a:bodyPr>
            <a:normAutofit fontScale="90000"/>
          </a:bodyPr>
          <a:lstStyle/>
          <a:p>
            <a:pPr algn="l"/>
            <a:r>
              <a:rPr lang="en-US" sz="4200" b="1" dirty="0" smtClean="0">
                <a:solidFill>
                  <a:srgbClr val="0D0D0D"/>
                </a:solidFill>
              </a:rPr>
              <a:t>Virtual Patching</a:t>
            </a:r>
            <a:endParaRPr lang="en-US" sz="4200" b="1" dirty="0">
              <a:solidFill>
                <a:srgbClr val="0D0D0D"/>
              </a:solidFill>
            </a:endParaRPr>
          </a:p>
        </p:txBody>
      </p:sp>
      <p:sp>
        <p:nvSpPr>
          <p:cNvPr id="11" name="Content Placeholder 10"/>
          <p:cNvSpPr>
            <a:spLocks noGrp="1"/>
          </p:cNvSpPr>
          <p:nvPr>
            <p:ph idx="1"/>
          </p:nvPr>
        </p:nvSpPr>
        <p:spPr>
          <a:xfrm>
            <a:off x="438150" y="1259262"/>
            <a:ext cx="7694173" cy="4463605"/>
          </a:xfrm>
        </p:spPr>
        <p:txBody>
          <a:bodyPr/>
          <a:lstStyle/>
          <a:p>
            <a:pPr lvl="0">
              <a:defRPr/>
            </a:pPr>
            <a:r>
              <a:rPr lang="en-US" dirty="0" smtClean="0"/>
              <a:t>Protect against vulnerability exploits before patches available</a:t>
            </a:r>
          </a:p>
          <a:p>
            <a:pPr lvl="0">
              <a:defRPr/>
            </a:pPr>
            <a:r>
              <a:rPr lang="en-US" dirty="0" smtClean="0"/>
              <a:t>Save money avoiding costly emergency patching</a:t>
            </a:r>
          </a:p>
          <a:p>
            <a:pPr lvl="0">
              <a:defRPr/>
            </a:pPr>
            <a:r>
              <a:rPr lang="en-US" dirty="0" smtClean="0"/>
              <a:t>Patch at </a:t>
            </a:r>
            <a:r>
              <a:rPr lang="en-US" b="1" dirty="0" smtClean="0">
                <a:solidFill>
                  <a:schemeClr val="tx2"/>
                </a:solidFill>
              </a:rPr>
              <a:t>your convenience</a:t>
            </a:r>
          </a:p>
        </p:txBody>
      </p:sp>
      <p:sp>
        <p:nvSpPr>
          <p:cNvPr id="14" name="Rectangle 13"/>
          <p:cNvSpPr/>
          <p:nvPr/>
        </p:nvSpPr>
        <p:spPr>
          <a:xfrm>
            <a:off x="755576" y="4293096"/>
            <a:ext cx="7704856" cy="2031325"/>
          </a:xfrm>
          <a:prstGeom prst="rect">
            <a:avLst/>
          </a:prstGeom>
        </p:spPr>
        <p:txBody>
          <a:bodyPr wrap="square">
            <a:spAutoFit/>
          </a:bodyPr>
          <a:lstStyle/>
          <a:p>
            <a:r>
              <a:rPr lang="en-US" sz="4200" b="1" dirty="0" smtClean="0">
                <a:solidFill>
                  <a:schemeClr val="tx2"/>
                </a:solidFill>
              </a:rPr>
              <a:t>Automatically </a:t>
            </a:r>
            <a:br>
              <a:rPr lang="en-US" sz="4200" b="1" dirty="0" smtClean="0">
                <a:solidFill>
                  <a:schemeClr val="tx2"/>
                </a:solidFill>
              </a:rPr>
            </a:br>
            <a:r>
              <a:rPr lang="en-US" sz="4200" dirty="0" smtClean="0"/>
              <a:t>helps relieve </a:t>
            </a:r>
          </a:p>
          <a:p>
            <a:r>
              <a:rPr lang="en-US" sz="4200" dirty="0" smtClean="0"/>
              <a:t>the pain of patching </a:t>
            </a:r>
            <a:endParaRPr lang="en-US" sz="4200" dirty="0" smtClean="0">
              <a:solidFill>
                <a:schemeClr val="tx2"/>
              </a:solidFill>
            </a:endParaRPr>
          </a:p>
        </p:txBody>
      </p:sp>
    </p:spTree>
    <p:extLst>
      <p:ext uri="{BB962C8B-B14F-4D97-AF65-F5344CB8AC3E}">
        <p14:creationId xmlns:p14="http://schemas.microsoft.com/office/powerpoint/2010/main" val="6621812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800" decel="100000"/>
                                        <p:tgtEl>
                                          <p:spTgt spid="14"/>
                                        </p:tgtEl>
                                      </p:cBhvr>
                                    </p:animEffect>
                                    <p:anim calcmode="lin" valueType="num">
                                      <p:cBhvr>
                                        <p:cTn id="8" dur="800" decel="100000" fill="hold"/>
                                        <p:tgtEl>
                                          <p:spTgt spid="14"/>
                                        </p:tgtEl>
                                        <p:attrNameLst>
                                          <p:attrName>style.rotation</p:attrName>
                                        </p:attrNameLst>
                                      </p:cBhvr>
                                      <p:tavLst>
                                        <p:tav tm="0">
                                          <p:val>
                                            <p:fltVal val="-90"/>
                                          </p:val>
                                        </p:tav>
                                        <p:tav tm="100000">
                                          <p:val>
                                            <p:fltVal val="0"/>
                                          </p:val>
                                        </p:tav>
                                      </p:tavLst>
                                    </p:anim>
                                    <p:anim calcmode="lin" valueType="num">
                                      <p:cBhvr>
                                        <p:cTn id="9" dur="800" decel="100000" fill="hold"/>
                                        <p:tgtEl>
                                          <p:spTgt spid="14"/>
                                        </p:tgtEl>
                                        <p:attrNameLst>
                                          <p:attrName>ppt_x</p:attrName>
                                        </p:attrNameLst>
                                      </p:cBhvr>
                                      <p:tavLst>
                                        <p:tav tm="0">
                                          <p:val>
                                            <p:strVal val="#ppt_x+0.4"/>
                                          </p:val>
                                        </p:tav>
                                        <p:tav tm="100000">
                                          <p:val>
                                            <p:strVal val="#ppt_x-0.05"/>
                                          </p:val>
                                        </p:tav>
                                      </p:tavLst>
                                    </p:anim>
                                    <p:anim calcmode="lin" valueType="num">
                                      <p:cBhvr>
                                        <p:cTn id="10" dur="800" decel="100000" fill="hold"/>
                                        <p:tgtEl>
                                          <p:spTgt spid="1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itle 14"/>
          <p:cNvSpPr>
            <a:spLocks noGrp="1"/>
          </p:cNvSpPr>
          <p:nvPr>
            <p:ph type="title"/>
          </p:nvPr>
        </p:nvSpPr>
        <p:spPr>
          <a:xfrm>
            <a:off x="246063" y="252413"/>
            <a:ext cx="7947025" cy="714375"/>
          </a:xfrm>
        </p:spPr>
        <p:txBody>
          <a:bodyPr lIns="274320">
            <a:normAutofit fontScale="90000"/>
          </a:bodyPr>
          <a:lstStyle/>
          <a:p>
            <a:pPr eaLnBrk="1" hangingPunct="1">
              <a:lnSpc>
                <a:spcPts val="3300"/>
              </a:lnSpc>
            </a:pPr>
            <a:r>
              <a:rPr lang="en-US" sz="2000" smtClean="0">
                <a:solidFill>
                  <a:schemeClr val="accent1"/>
                </a:solidFill>
                <a:ea typeface="ヒラギノ角ゴ Pro W3" pitchFamily="1" charset="-128"/>
              </a:rPr>
              <a:t>Virtualization &amp; Cloud</a:t>
            </a:r>
            <a:r>
              <a:rPr lang="en-US" sz="2400" smtClean="0">
                <a:ea typeface="ヒラギノ角ゴ Pro W3" pitchFamily="1" charset="-128"/>
              </a:rPr>
              <a:t/>
            </a:r>
            <a:br>
              <a:rPr lang="en-US" sz="2400" smtClean="0">
                <a:ea typeface="ヒラギノ角ゴ Pro W3" pitchFamily="1" charset="-128"/>
              </a:rPr>
            </a:br>
            <a:r>
              <a:rPr lang="en-US" smtClean="0">
                <a:ea typeface="ヒラギノ角ゴ Pro W3" pitchFamily="1" charset="-128"/>
              </a:rPr>
              <a:t>Key Security Inhibitors</a:t>
            </a:r>
          </a:p>
        </p:txBody>
      </p:sp>
      <p:grpSp>
        <p:nvGrpSpPr>
          <p:cNvPr id="5" name="Group 117"/>
          <p:cNvGrpSpPr>
            <a:grpSpLocks/>
          </p:cNvGrpSpPr>
          <p:nvPr/>
        </p:nvGrpSpPr>
        <p:grpSpPr bwMode="auto">
          <a:xfrm>
            <a:off x="197383" y="1819287"/>
            <a:ext cx="3810528" cy="519113"/>
            <a:chOff x="411044" y="992166"/>
            <a:chExt cx="7557956" cy="1027134"/>
          </a:xfrm>
          <a:effectLst>
            <a:outerShdw blurRad="114300" dist="38100" dir="2700000">
              <a:srgbClr val="000000">
                <a:alpha val="43000"/>
              </a:srgbClr>
            </a:outerShdw>
          </a:effectLst>
        </p:grpSpPr>
        <p:grpSp>
          <p:nvGrpSpPr>
            <p:cNvPr id="6" name="Group 21"/>
            <p:cNvGrpSpPr>
              <a:grpSpLocks/>
            </p:cNvGrpSpPr>
            <p:nvPr/>
          </p:nvGrpSpPr>
          <p:grpSpPr bwMode="auto">
            <a:xfrm>
              <a:off x="1077662" y="998538"/>
              <a:ext cx="6891338" cy="1020762"/>
              <a:chOff x="588624" y="1352816"/>
              <a:chExt cx="2794101" cy="626301"/>
            </a:xfrm>
          </p:grpSpPr>
          <p:sp>
            <p:nvSpPr>
              <p:cNvPr id="65" name="Rectangle 64"/>
              <p:cNvSpPr/>
              <p:nvPr/>
            </p:nvSpPr>
            <p:spPr bwMode="auto">
              <a:xfrm>
                <a:off x="588624" y="1352816"/>
                <a:ext cx="2794101" cy="626301"/>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w="12700" cap="flat" cmpd="sng" algn="ctr">
                <a:solidFill>
                  <a:srgbClr val="FFFFFF"/>
                </a:solidFill>
                <a:prstDash val="solid"/>
                <a:round/>
                <a:headEnd type="none" w="med" len="med"/>
                <a:tailEnd type="none" w="med" len="med"/>
              </a:ln>
              <a:effectLst/>
            </p:spPr>
            <p:txBody>
              <a:bodyPr anchor="ctr"/>
              <a:lstStyle/>
              <a:p>
                <a:pPr algn="ctr" fontAlgn="auto">
                  <a:spcBef>
                    <a:spcPts val="0"/>
                  </a:spcBef>
                  <a:spcAft>
                    <a:spcPts val="0"/>
                  </a:spcAft>
                  <a:defRPr/>
                </a:pPr>
                <a:endParaRPr lang="en-GB" sz="2400" kern="0" dirty="0">
                  <a:solidFill>
                    <a:srgbClr val="FFFFFF"/>
                  </a:solidFill>
                  <a:latin typeface="Tahoma"/>
                  <a:ea typeface="+mn-ea"/>
                </a:endParaRPr>
              </a:p>
            </p:txBody>
          </p:sp>
          <p:sp>
            <p:nvSpPr>
              <p:cNvPr id="66" name="Rectangle 12"/>
              <p:cNvSpPr/>
              <p:nvPr/>
            </p:nvSpPr>
            <p:spPr>
              <a:xfrm>
                <a:off x="683464" y="1451052"/>
                <a:ext cx="2601811" cy="398939"/>
              </a:xfrm>
              <a:prstGeom prst="rect">
                <a:avLst/>
              </a:prstGeom>
              <a:noFill/>
              <a:ln w="25400" cap="flat" cmpd="sng" algn="ctr">
                <a:noFill/>
                <a:prstDash val="solid"/>
              </a:ln>
              <a:effectLst/>
            </p:spPr>
            <p:txBody>
              <a:bodyPr anchor="ctr"/>
              <a:lstStyle/>
              <a:p>
                <a:pPr fontAlgn="auto">
                  <a:spcBef>
                    <a:spcPts val="0"/>
                  </a:spcBef>
                  <a:spcAft>
                    <a:spcPts val="0"/>
                  </a:spcAft>
                  <a:defRPr/>
                </a:pPr>
                <a:r>
                  <a:rPr lang="en-US" sz="1750" b="0" kern="0" dirty="0">
                    <a:solidFill>
                      <a:schemeClr val="bg1"/>
                    </a:solidFill>
                    <a:latin typeface="+mn-lt"/>
                    <a:ea typeface="+mn-ea"/>
                  </a:rPr>
                  <a:t>  Resource Contention</a:t>
                </a:r>
                <a:endParaRPr lang="en-GB" sz="1750" b="0" kern="0" dirty="0">
                  <a:solidFill>
                    <a:schemeClr val="bg1"/>
                  </a:solidFill>
                  <a:latin typeface="+mn-lt"/>
                  <a:ea typeface="+mn-ea"/>
                </a:endParaRPr>
              </a:p>
            </p:txBody>
          </p:sp>
        </p:grpSp>
        <p:sp>
          <p:nvSpPr>
            <p:cNvPr id="61" name="Oval 60"/>
            <p:cNvSpPr/>
            <p:nvPr/>
          </p:nvSpPr>
          <p:spPr bwMode="auto">
            <a:xfrm>
              <a:off x="411044" y="992166"/>
              <a:ext cx="1005840" cy="1005840"/>
            </a:xfrm>
            <a:prstGeom prst="ellipse">
              <a:avLst/>
            </a:prstGeom>
            <a:solidFill>
              <a:schemeClr val="bg1"/>
            </a:solidFill>
            <a:ln w="19050" cap="flat" cmpd="sng" algn="ctr">
              <a:solidFill>
                <a:schemeClr val="accent5"/>
              </a:solidFill>
              <a:prstDash val="solid"/>
              <a:round/>
              <a:headEnd type="none" w="med" len="med"/>
              <a:tailEnd type="none" w="med" len="med"/>
            </a:ln>
            <a:effectLst>
              <a:outerShdw blurRad="57785" dist="33020" dir="3180000" algn="ctr">
                <a:srgbClr val="000000">
                  <a:alpha val="30000"/>
                </a:srgbClr>
              </a:outerShdw>
            </a:effectLst>
          </p:spPr>
          <p:txBody>
            <a:bodyPr anchor="ctr"/>
            <a:lstStyle/>
            <a:p>
              <a:pPr algn="ctr">
                <a:defRPr/>
              </a:pPr>
              <a:endParaRPr lang="en-GB" sz="1100" dirty="0">
                <a:latin typeface="Arial" charset="0"/>
                <a:ea typeface="+mn-ea"/>
              </a:endParaRPr>
            </a:p>
          </p:txBody>
        </p:sp>
        <p:grpSp>
          <p:nvGrpSpPr>
            <p:cNvPr id="7" name="Group 42"/>
            <p:cNvGrpSpPr>
              <a:grpSpLocks/>
            </p:cNvGrpSpPr>
            <p:nvPr/>
          </p:nvGrpSpPr>
          <p:grpSpPr bwMode="auto">
            <a:xfrm>
              <a:off x="447675" y="1038225"/>
              <a:ext cx="920750" cy="914400"/>
              <a:chOff x="3331281" y="2930291"/>
              <a:chExt cx="913950" cy="907630"/>
            </a:xfrm>
          </p:grpSpPr>
          <p:pic>
            <p:nvPicPr>
              <p:cNvPr id="19522" name="Picture 8" descr="PinkBall"/>
              <p:cNvPicPr>
                <a:picLocks noChangeAspect="1" noChangeArrowheads="1"/>
              </p:cNvPicPr>
              <p:nvPr/>
            </p:nvPicPr>
            <p:blipFill>
              <a:blip r:embed="rId3">
                <a:lum bright="-20000" contrast="40000"/>
              </a:blip>
              <a:srcRect/>
              <a:stretch>
                <a:fillRect/>
              </a:stretch>
            </p:blipFill>
            <p:spPr bwMode="auto">
              <a:xfrm>
                <a:off x="3337601" y="2930291"/>
                <a:ext cx="907630" cy="907630"/>
              </a:xfrm>
              <a:prstGeom prst="rect">
                <a:avLst/>
              </a:prstGeom>
              <a:noFill/>
              <a:ln w="9525">
                <a:noFill/>
                <a:miter lim="800000"/>
                <a:headEnd/>
                <a:tailEnd/>
              </a:ln>
            </p:spPr>
          </p:pic>
          <p:sp>
            <p:nvSpPr>
              <p:cNvPr id="19523" name="Text Box 9"/>
              <p:cNvSpPr txBox="1">
                <a:spLocks noChangeArrowheads="1"/>
              </p:cNvSpPr>
              <p:nvPr/>
            </p:nvSpPr>
            <p:spPr bwMode="auto">
              <a:xfrm>
                <a:off x="3331281" y="2942289"/>
                <a:ext cx="895689" cy="696678"/>
              </a:xfrm>
              <a:prstGeom prst="rect">
                <a:avLst/>
              </a:prstGeom>
              <a:noFill/>
              <a:ln w="9525">
                <a:noFill/>
                <a:miter lim="800000"/>
                <a:headEnd/>
                <a:tailEnd/>
              </a:ln>
            </p:spPr>
            <p:txBody>
              <a:bodyPr>
                <a:spAutoFit/>
              </a:bodyPr>
              <a:lstStyle/>
              <a:p>
                <a:pPr algn="ctr" eaLnBrk="0" hangingPunct="0">
                  <a:lnSpc>
                    <a:spcPct val="90000"/>
                  </a:lnSpc>
                  <a:spcBef>
                    <a:spcPct val="30000"/>
                  </a:spcBef>
                  <a:defRPr/>
                </a:pPr>
                <a:r>
                  <a:rPr lang="en-GB" altLang="ja-JP" sz="2400">
                    <a:solidFill>
                      <a:schemeClr val="bg1"/>
                    </a:solidFill>
                    <a:latin typeface="Arial" pitchFamily="1" charset="0"/>
                    <a:ea typeface="HGPｺﾞｼｯｸE" charset="0"/>
                    <a:cs typeface="HGPｺﾞｼｯｸE" charset="0"/>
                  </a:rPr>
                  <a:t>1</a:t>
                </a:r>
              </a:p>
            </p:txBody>
          </p:sp>
        </p:grpSp>
      </p:grpSp>
      <p:grpSp>
        <p:nvGrpSpPr>
          <p:cNvPr id="11" name="Group 117"/>
          <p:cNvGrpSpPr>
            <a:grpSpLocks/>
          </p:cNvGrpSpPr>
          <p:nvPr/>
        </p:nvGrpSpPr>
        <p:grpSpPr bwMode="auto">
          <a:xfrm>
            <a:off x="197383" y="2663837"/>
            <a:ext cx="3810528" cy="520700"/>
            <a:chOff x="411044" y="992166"/>
            <a:chExt cx="7557956" cy="1027134"/>
          </a:xfrm>
          <a:effectLst>
            <a:outerShdw blurRad="114300" dist="38100" dir="2700000">
              <a:srgbClr val="000000">
                <a:alpha val="43000"/>
              </a:srgbClr>
            </a:outerShdw>
          </a:effectLst>
        </p:grpSpPr>
        <p:grpSp>
          <p:nvGrpSpPr>
            <p:cNvPr id="12" name="Group 21"/>
            <p:cNvGrpSpPr>
              <a:grpSpLocks/>
            </p:cNvGrpSpPr>
            <p:nvPr/>
          </p:nvGrpSpPr>
          <p:grpSpPr bwMode="auto">
            <a:xfrm>
              <a:off x="1077662" y="998538"/>
              <a:ext cx="6891338" cy="1020762"/>
              <a:chOff x="588624" y="1352816"/>
              <a:chExt cx="2794101" cy="626301"/>
            </a:xfrm>
          </p:grpSpPr>
          <p:sp>
            <p:nvSpPr>
              <p:cNvPr id="83" name="Rectangle 82"/>
              <p:cNvSpPr/>
              <p:nvPr/>
            </p:nvSpPr>
            <p:spPr bwMode="auto">
              <a:xfrm>
                <a:off x="588624" y="1352816"/>
                <a:ext cx="2794101" cy="626301"/>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w="12700" cap="flat" cmpd="sng" algn="ctr">
                <a:solidFill>
                  <a:srgbClr val="FFFFFF"/>
                </a:solidFill>
                <a:prstDash val="solid"/>
                <a:round/>
                <a:headEnd type="none" w="med" len="med"/>
                <a:tailEnd type="none" w="med" len="med"/>
              </a:ln>
              <a:effectLst/>
            </p:spPr>
            <p:txBody>
              <a:bodyPr anchor="ctr"/>
              <a:lstStyle/>
              <a:p>
                <a:pPr algn="ctr" fontAlgn="auto">
                  <a:spcBef>
                    <a:spcPts val="0"/>
                  </a:spcBef>
                  <a:spcAft>
                    <a:spcPts val="0"/>
                  </a:spcAft>
                  <a:defRPr/>
                </a:pPr>
                <a:endParaRPr lang="en-GB" sz="2400" kern="0" dirty="0">
                  <a:solidFill>
                    <a:srgbClr val="FFFFFF"/>
                  </a:solidFill>
                  <a:latin typeface="Tahoma"/>
                  <a:ea typeface="+mn-ea"/>
                </a:endParaRPr>
              </a:p>
            </p:txBody>
          </p:sp>
          <p:sp>
            <p:nvSpPr>
              <p:cNvPr id="84" name="Rectangle 20"/>
              <p:cNvSpPr/>
              <p:nvPr/>
            </p:nvSpPr>
            <p:spPr>
              <a:xfrm>
                <a:off x="669421" y="1450740"/>
                <a:ext cx="2595428" cy="399646"/>
              </a:xfrm>
              <a:prstGeom prst="rect">
                <a:avLst/>
              </a:prstGeom>
              <a:noFill/>
              <a:ln w="25400" cap="flat" cmpd="sng" algn="ctr">
                <a:noFill/>
                <a:prstDash val="solid"/>
              </a:ln>
              <a:effectLst/>
            </p:spPr>
            <p:txBody>
              <a:bodyPr anchor="ctr"/>
              <a:lstStyle/>
              <a:p>
                <a:pPr fontAlgn="auto">
                  <a:spcBef>
                    <a:spcPts val="0"/>
                  </a:spcBef>
                  <a:spcAft>
                    <a:spcPts val="0"/>
                  </a:spcAft>
                  <a:defRPr/>
                </a:pPr>
                <a:r>
                  <a:rPr lang="en-US" sz="1750" b="0" kern="0" dirty="0">
                    <a:solidFill>
                      <a:schemeClr val="bg1"/>
                    </a:solidFill>
                    <a:latin typeface="+mn-lt"/>
                    <a:ea typeface="+mn-ea"/>
                  </a:rPr>
                  <a:t>  Instant-on Gaps</a:t>
                </a:r>
                <a:endParaRPr lang="en-GB" sz="1750" b="0" kern="0" dirty="0">
                  <a:solidFill>
                    <a:schemeClr val="bg1"/>
                  </a:solidFill>
                  <a:latin typeface="+mn-lt"/>
                  <a:ea typeface="+mn-ea"/>
                </a:endParaRPr>
              </a:p>
            </p:txBody>
          </p:sp>
        </p:grpSp>
        <p:sp>
          <p:nvSpPr>
            <p:cNvPr id="79" name="Oval 78"/>
            <p:cNvSpPr/>
            <p:nvPr/>
          </p:nvSpPr>
          <p:spPr bwMode="auto">
            <a:xfrm>
              <a:off x="411044" y="992166"/>
              <a:ext cx="1005840" cy="1005840"/>
            </a:xfrm>
            <a:prstGeom prst="ellipse">
              <a:avLst/>
            </a:prstGeom>
            <a:solidFill>
              <a:schemeClr val="bg1"/>
            </a:solidFill>
            <a:ln w="19050" cap="flat" cmpd="sng" algn="ctr">
              <a:solidFill>
                <a:schemeClr val="accent5"/>
              </a:solidFill>
              <a:prstDash val="solid"/>
              <a:round/>
              <a:headEnd type="none" w="med" len="med"/>
              <a:tailEnd type="none" w="med" len="med"/>
            </a:ln>
            <a:effectLst>
              <a:outerShdw blurRad="57785" dist="33020" dir="3180000" algn="ctr">
                <a:srgbClr val="000000">
                  <a:alpha val="30000"/>
                </a:srgbClr>
              </a:outerShdw>
            </a:effectLst>
          </p:spPr>
          <p:txBody>
            <a:bodyPr anchor="ctr"/>
            <a:lstStyle/>
            <a:p>
              <a:pPr algn="ctr">
                <a:defRPr/>
              </a:pPr>
              <a:endParaRPr lang="en-GB" sz="1100" dirty="0">
                <a:latin typeface="Arial" charset="0"/>
                <a:ea typeface="+mn-ea"/>
              </a:endParaRPr>
            </a:p>
          </p:txBody>
        </p:sp>
        <p:grpSp>
          <p:nvGrpSpPr>
            <p:cNvPr id="13" name="Group 42"/>
            <p:cNvGrpSpPr>
              <a:grpSpLocks/>
            </p:cNvGrpSpPr>
            <p:nvPr/>
          </p:nvGrpSpPr>
          <p:grpSpPr bwMode="auto">
            <a:xfrm>
              <a:off x="447675" y="1038225"/>
              <a:ext cx="920750" cy="914400"/>
              <a:chOff x="3331281" y="2930291"/>
              <a:chExt cx="913950" cy="907630"/>
            </a:xfrm>
          </p:grpSpPr>
          <p:pic>
            <p:nvPicPr>
              <p:cNvPr id="19508" name="Picture 8" descr="PinkBall"/>
              <p:cNvPicPr>
                <a:picLocks noChangeAspect="1" noChangeArrowheads="1"/>
              </p:cNvPicPr>
              <p:nvPr/>
            </p:nvPicPr>
            <p:blipFill>
              <a:blip r:embed="rId3">
                <a:lum bright="-20000" contrast="40000"/>
              </a:blip>
              <a:srcRect/>
              <a:stretch>
                <a:fillRect/>
              </a:stretch>
            </p:blipFill>
            <p:spPr bwMode="auto">
              <a:xfrm>
                <a:off x="3337600" y="2930291"/>
                <a:ext cx="907631" cy="907630"/>
              </a:xfrm>
              <a:prstGeom prst="rect">
                <a:avLst/>
              </a:prstGeom>
              <a:noFill/>
              <a:ln w="9525">
                <a:noFill/>
                <a:miter lim="800000"/>
                <a:headEnd/>
                <a:tailEnd/>
              </a:ln>
            </p:spPr>
          </p:pic>
          <p:sp>
            <p:nvSpPr>
              <p:cNvPr id="19509" name="Text Box 9"/>
              <p:cNvSpPr txBox="1">
                <a:spLocks noChangeArrowheads="1"/>
              </p:cNvSpPr>
              <p:nvPr/>
            </p:nvSpPr>
            <p:spPr bwMode="auto">
              <a:xfrm>
                <a:off x="3331281" y="2975803"/>
                <a:ext cx="895689" cy="808154"/>
              </a:xfrm>
              <a:prstGeom prst="rect">
                <a:avLst/>
              </a:prstGeom>
              <a:noFill/>
              <a:ln w="9525">
                <a:noFill/>
                <a:miter lim="800000"/>
                <a:headEnd/>
                <a:tailEnd/>
              </a:ln>
            </p:spPr>
            <p:txBody>
              <a:bodyPr>
                <a:spAutoFit/>
              </a:bodyPr>
              <a:lstStyle/>
              <a:p>
                <a:pPr algn="ctr" eaLnBrk="0" hangingPunct="0">
                  <a:lnSpc>
                    <a:spcPct val="90000"/>
                  </a:lnSpc>
                  <a:spcBef>
                    <a:spcPct val="30000"/>
                  </a:spcBef>
                  <a:defRPr/>
                </a:pPr>
                <a:r>
                  <a:rPr lang="en-GB" altLang="ja-JP" sz="2400">
                    <a:solidFill>
                      <a:schemeClr val="bg1"/>
                    </a:solidFill>
                    <a:latin typeface="Arial" pitchFamily="1" charset="0"/>
                    <a:ea typeface="HGPｺﾞｼｯｸE" charset="0"/>
                    <a:cs typeface="HGPｺﾞｼｯｸE" charset="0"/>
                  </a:rPr>
                  <a:t>2</a:t>
                </a:r>
              </a:p>
            </p:txBody>
          </p:sp>
        </p:grpSp>
      </p:grpSp>
      <p:sp>
        <p:nvSpPr>
          <p:cNvPr id="19480" name="Slide Number Placeholder 4"/>
          <p:cNvSpPr>
            <a:spLocks noGrp="1"/>
          </p:cNvSpPr>
          <p:nvPr>
            <p:ph type="sldNum" sz="quarter" idx="11"/>
          </p:nvPr>
        </p:nvSpPr>
        <p:spPr bwMode="auto">
          <a:xfrm>
            <a:off x="4386263" y="6546850"/>
            <a:ext cx="371475" cy="276225"/>
          </a:xfrm>
          <a:noFill/>
          <a:ln>
            <a:miter lim="800000"/>
            <a:headEnd/>
            <a:tailEnd/>
          </a:ln>
        </p:spPr>
        <p:txBody>
          <a:bodyPr/>
          <a:lstStyle/>
          <a:p>
            <a:fld id="{60AB314F-7036-44A5-BBD5-0B717EB518A5}" type="slidenum">
              <a:rPr lang="en-US" sz="700"/>
              <a:pPr/>
              <a:t>4</a:t>
            </a:fld>
            <a:endParaRPr lang="en-US" sz="700"/>
          </a:p>
        </p:txBody>
      </p:sp>
      <p:sp>
        <p:nvSpPr>
          <p:cNvPr id="19481" name="Date Placeholder 8"/>
          <p:cNvSpPr>
            <a:spLocks noGrp="1"/>
          </p:cNvSpPr>
          <p:nvPr>
            <p:ph type="dt" sz="quarter" idx="10"/>
          </p:nvPr>
        </p:nvSpPr>
        <p:spPr bwMode="auto">
          <a:noFill/>
          <a:ln>
            <a:miter lim="800000"/>
            <a:headEnd/>
            <a:tailEnd/>
          </a:ln>
        </p:spPr>
        <p:txBody>
          <a:bodyPr/>
          <a:lstStyle/>
          <a:p>
            <a:fld id="{7AB947AA-87D4-4344-B4A7-837905F51EC9}" type="datetime1">
              <a:rPr lang="en-US" sz="700"/>
              <a:pPr/>
              <a:t>20.6.2013</a:t>
            </a:fld>
            <a:endParaRPr lang="en-US" sz="700"/>
          </a:p>
        </p:txBody>
      </p:sp>
      <p:sp>
        <p:nvSpPr>
          <p:cNvPr id="76" name="Footer Placeholder 18"/>
          <p:cNvSpPr>
            <a:spLocks noGrp="1"/>
          </p:cNvSpPr>
          <p:nvPr>
            <p:ph type="ftr" sz="quarter" idx="12"/>
          </p:nvPr>
        </p:nvSpPr>
        <p:spPr bwMode="auto">
          <a:xfrm>
            <a:off x="1484313" y="6500813"/>
            <a:ext cx="2663825" cy="180975"/>
          </a:xfrm>
          <a:noFill/>
          <a:ln>
            <a:miter lim="800000"/>
            <a:headEnd/>
            <a:tailEnd/>
          </a:ln>
        </p:spPr>
        <p:txBody>
          <a:bodyPr vert="horz" wrap="square" lIns="91440" tIns="45720" rIns="91440" bIns="45720" numCol="1" anchor="t" anchorCtr="0" compatLnSpc="1">
            <a:prstTxWarp prst="textNoShape">
              <a:avLst/>
            </a:prstTxWarp>
          </a:bodyPr>
          <a:lstStyle/>
          <a:p>
            <a:r>
              <a:rPr sz="700" smtClean="0">
                <a:latin typeface="Arial" pitchFamily="34" charset="0"/>
                <a:ea typeface="ヒラギノ角ゴ Pro W3" pitchFamily="1" charset="-128"/>
              </a:rPr>
              <a:t>Copyright 2012 Trend Micro Inc.</a:t>
            </a:r>
          </a:p>
        </p:txBody>
      </p:sp>
      <p:grpSp>
        <p:nvGrpSpPr>
          <p:cNvPr id="169" name="Group 19"/>
          <p:cNvGrpSpPr>
            <a:grpSpLocks/>
          </p:cNvGrpSpPr>
          <p:nvPr/>
        </p:nvGrpSpPr>
        <p:grpSpPr bwMode="auto">
          <a:xfrm>
            <a:off x="4350072" y="2962746"/>
            <a:ext cx="4267200" cy="403225"/>
            <a:chOff x="7086600" y="685800"/>
            <a:chExt cx="1600200" cy="800100"/>
          </a:xfrm>
        </p:grpSpPr>
        <p:sp>
          <p:nvSpPr>
            <p:cNvPr id="170" name="Rounded Rectangle 77"/>
            <p:cNvSpPr/>
            <p:nvPr/>
          </p:nvSpPr>
          <p:spPr bwMode="auto">
            <a:xfrm>
              <a:off x="7086600" y="685800"/>
              <a:ext cx="1600200" cy="800100"/>
            </a:xfrm>
            <a:prstGeom prst="roundRect">
              <a:avLst/>
            </a:prstGeom>
            <a:gradFill rotWithShape="1">
              <a:gsLst>
                <a:gs pos="0">
                  <a:srgbClr val="2F97D9"/>
                </a:gs>
                <a:gs pos="100000">
                  <a:srgbClr val="8FD1F0"/>
                </a:gs>
              </a:gsLst>
              <a:lin ang="16200000" scaled="0"/>
            </a:gradFill>
            <a:ln w="12700" cap="flat" cmpd="sng" algn="ctr">
              <a:solidFill>
                <a:srgbClr val="39A5E5"/>
              </a:solidFill>
              <a:prstDash val="solid"/>
              <a:headEnd type="none" w="med" len="med"/>
              <a:tailEnd type="none" w="med" len="med"/>
            </a:ln>
            <a:effectLst/>
            <a:scene3d>
              <a:camera prst="orthographicFront"/>
              <a:lightRig rig="threePt" dir="t"/>
            </a:scene3d>
            <a:sp3d>
              <a:bevelT w="25400" h="6350"/>
            </a:sp3d>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a:ln>
                  <a:noFill/>
                </a:ln>
                <a:solidFill>
                  <a:srgbClr val="FFFFFF"/>
                </a:solidFill>
                <a:effectLst/>
                <a:uLnTx/>
                <a:uFillTx/>
                <a:latin typeface="Arial" charset="0"/>
                <a:ea typeface="+mn-ea"/>
                <a:cs typeface="Arial" charset="0"/>
              </a:endParaRPr>
            </a:p>
          </p:txBody>
        </p:sp>
        <p:sp>
          <p:nvSpPr>
            <p:cNvPr id="171" name="Freeform 78"/>
            <p:cNvSpPr/>
            <p:nvPr/>
          </p:nvSpPr>
          <p:spPr bwMode="auto">
            <a:xfrm>
              <a:off x="7086600" y="685800"/>
              <a:ext cx="1583448" cy="387586"/>
            </a:xfrm>
            <a:custGeom>
              <a:avLst/>
              <a:gdLst>
                <a:gd name="connsiteX0" fmla="*/ 1583448 w 1583448"/>
                <a:gd name="connsiteY0" fmla="*/ 387586 h 387586"/>
                <a:gd name="connsiteX1" fmla="*/ 1583448 w 1583448"/>
                <a:gd name="connsiteY1" fmla="*/ 140191 h 387586"/>
                <a:gd name="connsiteX2" fmla="*/ 1575200 w 1583448"/>
                <a:gd name="connsiteY2" fmla="*/ 82465 h 387586"/>
                <a:gd name="connsiteX3" fmla="*/ 1575200 w 1583448"/>
                <a:gd name="connsiteY3" fmla="*/ 82465 h 387586"/>
                <a:gd name="connsiteX4" fmla="*/ 1525718 w 1583448"/>
                <a:gd name="connsiteY4" fmla="*/ 8246 h 387586"/>
                <a:gd name="connsiteX5" fmla="*/ 1467988 w 1583448"/>
                <a:gd name="connsiteY5" fmla="*/ 0 h 387586"/>
                <a:gd name="connsiteX6" fmla="*/ 115459 w 1583448"/>
                <a:gd name="connsiteY6" fmla="*/ 0 h 387586"/>
                <a:gd name="connsiteX7" fmla="*/ 57729 w 1583448"/>
                <a:gd name="connsiteY7" fmla="*/ 16493 h 387586"/>
                <a:gd name="connsiteX8" fmla="*/ 57729 w 1583448"/>
                <a:gd name="connsiteY8" fmla="*/ 16493 h 387586"/>
                <a:gd name="connsiteX9" fmla="*/ 8247 w 1583448"/>
                <a:gd name="connsiteY9" fmla="*/ 74218 h 387586"/>
                <a:gd name="connsiteX10" fmla="*/ 8247 w 1583448"/>
                <a:gd name="connsiteY10" fmla="*/ 74218 h 387586"/>
                <a:gd name="connsiteX11" fmla="*/ 0 w 1583448"/>
                <a:gd name="connsiteY11" fmla="*/ 156684 h 387586"/>
                <a:gd name="connsiteX12" fmla="*/ 0 w 1583448"/>
                <a:gd name="connsiteY12" fmla="*/ 156684 h 38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83448" h="387586">
                  <a:moveTo>
                    <a:pt x="1583448" y="387586"/>
                  </a:moveTo>
                  <a:lnTo>
                    <a:pt x="1583448" y="140191"/>
                  </a:lnTo>
                  <a:lnTo>
                    <a:pt x="1575200" y="82465"/>
                  </a:lnTo>
                  <a:lnTo>
                    <a:pt x="1575200" y="82465"/>
                  </a:lnTo>
                  <a:lnTo>
                    <a:pt x="1525718" y="8246"/>
                  </a:lnTo>
                  <a:lnTo>
                    <a:pt x="1467988" y="0"/>
                  </a:lnTo>
                  <a:lnTo>
                    <a:pt x="115459" y="0"/>
                  </a:lnTo>
                  <a:lnTo>
                    <a:pt x="57729" y="16493"/>
                  </a:lnTo>
                  <a:lnTo>
                    <a:pt x="57729" y="16493"/>
                  </a:lnTo>
                  <a:lnTo>
                    <a:pt x="8247" y="74218"/>
                  </a:lnTo>
                  <a:lnTo>
                    <a:pt x="8247" y="74218"/>
                  </a:lnTo>
                  <a:lnTo>
                    <a:pt x="0" y="156684"/>
                  </a:lnTo>
                  <a:lnTo>
                    <a:pt x="0" y="156684"/>
                  </a:lnTo>
                </a:path>
              </a:pathLst>
            </a:custGeom>
            <a:gradFill flip="none" rotWithShape="1">
              <a:gsLst>
                <a:gs pos="1000">
                  <a:srgbClr val="FFFFFF">
                    <a:alpha val="19000"/>
                  </a:srgbClr>
                </a:gs>
                <a:gs pos="100000">
                  <a:srgbClr val="FFFFFF">
                    <a:alpha val="0"/>
                  </a:srgbClr>
                </a:gs>
              </a:gsLst>
              <a:lin ang="18000000" scaled="0"/>
              <a:tileRect/>
            </a:gradFill>
            <a:ln w="9525" cap="flat" cmpd="sng" algn="ctr">
              <a:noFill/>
              <a:prstDash val="solid"/>
              <a:round/>
              <a:headEnd type="none" w="med" len="med"/>
              <a:tailEnd type="none" w="med" len="med"/>
            </a:ln>
            <a:effec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600" b="1" i="0" u="none" strike="noStrike" kern="0" cap="none" spc="0" normalizeH="0" baseline="0" noProof="0">
                <a:ln>
                  <a:noFill/>
                </a:ln>
                <a:solidFill>
                  <a:srgbClr val="58595B"/>
                </a:solidFill>
                <a:effectLst/>
                <a:uLnTx/>
                <a:uFillTx/>
                <a:latin typeface="Arial" charset="0"/>
                <a:ea typeface="MS PGothic" pitchFamily="34" charset="-128"/>
                <a:cs typeface="Arial" charset="0"/>
              </a:endParaRPr>
            </a:p>
          </p:txBody>
        </p:sp>
      </p:grpSp>
      <p:pic>
        <p:nvPicPr>
          <p:cNvPr id="172" name="Picture 10" descr="ICON_VM_basic_flat_R2_Q408.png"/>
          <p:cNvPicPr>
            <a:picLocks noChangeAspect="1"/>
          </p:cNvPicPr>
          <p:nvPr/>
        </p:nvPicPr>
        <p:blipFill>
          <a:blip r:embed="rId4" cstate="print">
            <a:duotone>
              <a:srgbClr val="FFFFFF">
                <a:shade val="45000"/>
                <a:satMod val="135000"/>
              </a:srgbClr>
              <a:prstClr val="white"/>
            </a:duotone>
          </a:blip>
          <a:srcRect/>
          <a:stretch>
            <a:fillRect/>
          </a:stretch>
        </p:blipFill>
        <p:spPr bwMode="auto">
          <a:xfrm>
            <a:off x="6148582" y="2085418"/>
            <a:ext cx="655764" cy="761630"/>
          </a:xfrm>
          <a:prstGeom prst="rect">
            <a:avLst/>
          </a:prstGeom>
          <a:noFill/>
          <a:ln w="9525">
            <a:noFill/>
            <a:miter lim="800000"/>
            <a:headEnd/>
            <a:tailEnd/>
          </a:ln>
        </p:spPr>
      </p:pic>
      <p:pic>
        <p:nvPicPr>
          <p:cNvPr id="173" name="Picture 10" descr="ICON_VM_basic_flat_R2_Q408.png"/>
          <p:cNvPicPr>
            <a:picLocks noChangeAspect="1"/>
          </p:cNvPicPr>
          <p:nvPr/>
        </p:nvPicPr>
        <p:blipFill>
          <a:blip r:embed="rId4" cstate="print">
            <a:duotone>
              <a:srgbClr val="FFFFFF">
                <a:shade val="45000"/>
                <a:satMod val="135000"/>
              </a:srgbClr>
              <a:prstClr val="white"/>
            </a:duotone>
          </a:blip>
          <a:srcRect/>
          <a:stretch>
            <a:fillRect/>
          </a:stretch>
        </p:blipFill>
        <p:spPr bwMode="auto">
          <a:xfrm>
            <a:off x="7024946" y="2085418"/>
            <a:ext cx="655764" cy="761630"/>
          </a:xfrm>
          <a:prstGeom prst="rect">
            <a:avLst/>
          </a:prstGeom>
          <a:noFill/>
          <a:ln w="9525">
            <a:noFill/>
            <a:miter lim="800000"/>
            <a:headEnd/>
            <a:tailEnd/>
          </a:ln>
        </p:spPr>
      </p:pic>
      <p:pic>
        <p:nvPicPr>
          <p:cNvPr id="174" name="Picture 13" descr="ICON_VM_basic_flat_R2_Q408.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48710" y="2084859"/>
            <a:ext cx="6556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 name="Picture 14" descr="ICON_VM_basic_flat_R2_Q408.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9772" y="2084859"/>
            <a:ext cx="6556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6" name="TextBox 121"/>
          <p:cNvSpPr txBox="1">
            <a:spLocks noChangeArrowheads="1"/>
          </p:cNvSpPr>
          <p:nvPr/>
        </p:nvSpPr>
        <p:spPr bwMode="auto">
          <a:xfrm>
            <a:off x="5994722" y="1700684"/>
            <a:ext cx="935038" cy="3381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58595B"/>
                </a:solidFill>
                <a:effectLst/>
                <a:uLnTx/>
                <a:uFillTx/>
                <a:latin typeface="Arial" charset="0"/>
                <a:ea typeface="MS PGothic" pitchFamily="34" charset="-128"/>
                <a:cs typeface="Arial" charset="0"/>
              </a:rPr>
              <a:t>Dormant</a:t>
            </a:r>
          </a:p>
        </p:txBody>
      </p:sp>
      <p:grpSp>
        <p:nvGrpSpPr>
          <p:cNvPr id="177" name="Group 38"/>
          <p:cNvGrpSpPr>
            <a:grpSpLocks/>
          </p:cNvGrpSpPr>
          <p:nvPr/>
        </p:nvGrpSpPr>
        <p:grpSpPr bwMode="auto">
          <a:xfrm>
            <a:off x="6597972" y="2656359"/>
            <a:ext cx="508000" cy="584200"/>
            <a:chOff x="8159263" y="4736123"/>
            <a:chExt cx="506870" cy="584775"/>
          </a:xfrm>
        </p:grpSpPr>
        <p:sp>
          <p:nvSpPr>
            <p:cNvPr id="178" name="Flowchart: Display 40"/>
            <p:cNvSpPr>
              <a:spLocks noChangeArrowheads="1"/>
            </p:cNvSpPr>
            <p:nvPr/>
          </p:nvSpPr>
          <p:spPr bwMode="auto">
            <a:xfrm rot="-5400000">
              <a:off x="8170984" y="4794738"/>
              <a:ext cx="492369" cy="398585"/>
            </a:xfrm>
            <a:prstGeom prst="flowChartDisplay">
              <a:avLst/>
            </a:prstGeom>
            <a:solidFill>
              <a:srgbClr val="FFFFFF"/>
            </a:solidFill>
            <a:ln w="38100">
              <a:solidFill>
                <a:srgbClr val="00B050"/>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600" b="1" i="0" u="none" strike="noStrike" kern="0" cap="none" spc="0" normalizeH="0" baseline="0" noProof="0">
                <a:ln>
                  <a:noFill/>
                </a:ln>
                <a:solidFill>
                  <a:srgbClr val="58595B"/>
                </a:solidFill>
                <a:effectLst/>
                <a:uLnTx/>
                <a:uFillTx/>
                <a:ea typeface="MS PGothic" pitchFamily="34" charset="-128"/>
              </a:endParaRPr>
            </a:p>
          </p:txBody>
        </p:sp>
        <p:sp>
          <p:nvSpPr>
            <p:cNvPr id="179" name="TextBox 42"/>
            <p:cNvSpPr txBox="1">
              <a:spLocks noChangeArrowheads="1"/>
            </p:cNvSpPr>
            <p:nvPr/>
          </p:nvSpPr>
          <p:spPr bwMode="auto">
            <a:xfrm>
              <a:off x="8159263" y="4736123"/>
              <a:ext cx="50687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a:ln>
                    <a:noFill/>
                  </a:ln>
                  <a:solidFill>
                    <a:srgbClr val="00B050"/>
                  </a:solidFill>
                  <a:effectLst/>
                  <a:uLnTx/>
                  <a:uFillTx/>
                  <a:latin typeface="Arial" charset="0"/>
                  <a:ea typeface="MS PGothic" pitchFamily="34" charset="-128"/>
                  <a:cs typeface="Arial" charset="0"/>
                  <a:sym typeface="Wingdings" pitchFamily="2" charset="2"/>
                </a:rPr>
                <a:t></a:t>
              </a:r>
              <a:endParaRPr kumimoji="0" lang="en-US" sz="3200" b="1" i="0" u="none" strike="noStrike" kern="0" cap="none" spc="0" normalizeH="0" baseline="0" noProof="0">
                <a:ln>
                  <a:noFill/>
                </a:ln>
                <a:solidFill>
                  <a:srgbClr val="00B050"/>
                </a:solidFill>
                <a:effectLst/>
                <a:uLnTx/>
                <a:uFillTx/>
                <a:latin typeface="Arial" charset="0"/>
                <a:ea typeface="MS PGothic" pitchFamily="34" charset="-128"/>
                <a:cs typeface="Arial" charset="0"/>
              </a:endParaRPr>
            </a:p>
          </p:txBody>
        </p:sp>
      </p:grpSp>
      <p:grpSp>
        <p:nvGrpSpPr>
          <p:cNvPr id="180" name="Group 38"/>
          <p:cNvGrpSpPr>
            <a:grpSpLocks/>
          </p:cNvGrpSpPr>
          <p:nvPr/>
        </p:nvGrpSpPr>
        <p:grpSpPr bwMode="auto">
          <a:xfrm>
            <a:off x="7474272" y="2656359"/>
            <a:ext cx="508000" cy="584200"/>
            <a:chOff x="8159263" y="4736123"/>
            <a:chExt cx="506870" cy="584775"/>
          </a:xfrm>
        </p:grpSpPr>
        <p:sp>
          <p:nvSpPr>
            <p:cNvPr id="181" name="Flowchart: Display 40"/>
            <p:cNvSpPr>
              <a:spLocks noChangeArrowheads="1"/>
            </p:cNvSpPr>
            <p:nvPr/>
          </p:nvSpPr>
          <p:spPr bwMode="auto">
            <a:xfrm rot="-5400000">
              <a:off x="8170984" y="4794738"/>
              <a:ext cx="492369" cy="398585"/>
            </a:xfrm>
            <a:prstGeom prst="flowChartDisplay">
              <a:avLst/>
            </a:prstGeom>
            <a:solidFill>
              <a:srgbClr val="FFFFFF"/>
            </a:solidFill>
            <a:ln w="38100">
              <a:solidFill>
                <a:srgbClr val="00B050"/>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600" b="1" i="0" u="none" strike="noStrike" kern="0" cap="none" spc="0" normalizeH="0" baseline="0" noProof="0">
                <a:ln>
                  <a:noFill/>
                </a:ln>
                <a:solidFill>
                  <a:srgbClr val="58595B"/>
                </a:solidFill>
                <a:effectLst/>
                <a:uLnTx/>
                <a:uFillTx/>
                <a:ea typeface="MS PGothic" pitchFamily="34" charset="-128"/>
              </a:endParaRPr>
            </a:p>
          </p:txBody>
        </p:sp>
        <p:sp>
          <p:nvSpPr>
            <p:cNvPr id="182" name="TextBox 42"/>
            <p:cNvSpPr txBox="1">
              <a:spLocks noChangeArrowheads="1"/>
            </p:cNvSpPr>
            <p:nvPr/>
          </p:nvSpPr>
          <p:spPr bwMode="auto">
            <a:xfrm>
              <a:off x="8159263" y="4736123"/>
              <a:ext cx="50687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a:ln>
                    <a:noFill/>
                  </a:ln>
                  <a:solidFill>
                    <a:srgbClr val="00B050"/>
                  </a:solidFill>
                  <a:effectLst/>
                  <a:uLnTx/>
                  <a:uFillTx/>
                  <a:latin typeface="Arial" charset="0"/>
                  <a:ea typeface="MS PGothic" pitchFamily="34" charset="-128"/>
                  <a:cs typeface="Arial" charset="0"/>
                  <a:sym typeface="Wingdings" pitchFamily="2" charset="2"/>
                </a:rPr>
                <a:t></a:t>
              </a:r>
              <a:endParaRPr kumimoji="0" lang="en-US" sz="3200" b="1" i="0" u="none" strike="noStrike" kern="0" cap="none" spc="0" normalizeH="0" baseline="0" noProof="0">
                <a:ln>
                  <a:noFill/>
                </a:ln>
                <a:solidFill>
                  <a:srgbClr val="00B050"/>
                </a:solidFill>
                <a:effectLst/>
                <a:uLnTx/>
                <a:uFillTx/>
                <a:latin typeface="Arial" charset="0"/>
                <a:ea typeface="MS PGothic" pitchFamily="34" charset="-128"/>
                <a:cs typeface="Arial" charset="0"/>
              </a:endParaRPr>
            </a:p>
          </p:txBody>
        </p:sp>
      </p:grpSp>
      <p:pic>
        <p:nvPicPr>
          <p:cNvPr id="183" name="Picture 4" descr="ICON_VirtTriangle_flat_Q408.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81872" y="3431059"/>
            <a:ext cx="3359150"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 name="Picture 57" descr="Untitled-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66085" y="4042246"/>
            <a:ext cx="17224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5" name="Picture 10" descr="ICON_VM_basic_flat_R2_Q408.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96110" y="2084859"/>
            <a:ext cx="6556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6" name="Picture 12" descr="ICON_VM_basic_flat_R2_Q408.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2410" y="2084859"/>
            <a:ext cx="6556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7" name="Picture 15" descr="ICON_VM_basic_flat_R2_Q408.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01310" y="2084859"/>
            <a:ext cx="6556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 name="TextBox 56"/>
          <p:cNvSpPr txBox="1">
            <a:spLocks noChangeArrowheads="1"/>
          </p:cNvSpPr>
          <p:nvPr/>
        </p:nvSpPr>
        <p:spPr bwMode="auto">
          <a:xfrm>
            <a:off x="4216722" y="1714971"/>
            <a:ext cx="1020763" cy="3238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500" b="1" i="0" u="none" strike="noStrike" kern="0" cap="none" spc="0" normalizeH="0" baseline="0" noProof="0">
                <a:ln>
                  <a:noFill/>
                </a:ln>
                <a:solidFill>
                  <a:srgbClr val="58595B"/>
                </a:solidFill>
                <a:effectLst/>
                <a:uLnTx/>
                <a:uFillTx/>
                <a:latin typeface="Arial" charset="0"/>
                <a:ea typeface="MS PGothic" pitchFamily="34" charset="-128"/>
                <a:cs typeface="Arial" charset="0"/>
              </a:rPr>
              <a:t>  Active   </a:t>
            </a:r>
          </a:p>
        </p:txBody>
      </p:sp>
      <p:grpSp>
        <p:nvGrpSpPr>
          <p:cNvPr id="189" name="Group 38"/>
          <p:cNvGrpSpPr>
            <a:grpSpLocks/>
          </p:cNvGrpSpPr>
          <p:nvPr/>
        </p:nvGrpSpPr>
        <p:grpSpPr bwMode="auto">
          <a:xfrm>
            <a:off x="4832672" y="2656359"/>
            <a:ext cx="508000" cy="584200"/>
            <a:chOff x="8159263" y="4736129"/>
            <a:chExt cx="506870" cy="584775"/>
          </a:xfrm>
        </p:grpSpPr>
        <p:sp>
          <p:nvSpPr>
            <p:cNvPr id="190" name="Flowchart: Display 40"/>
            <p:cNvSpPr>
              <a:spLocks noChangeArrowheads="1"/>
            </p:cNvSpPr>
            <p:nvPr/>
          </p:nvSpPr>
          <p:spPr bwMode="auto">
            <a:xfrm rot="-5400000">
              <a:off x="8170984" y="4794738"/>
              <a:ext cx="492369" cy="398585"/>
            </a:xfrm>
            <a:prstGeom prst="flowChartDisplay">
              <a:avLst/>
            </a:prstGeom>
            <a:solidFill>
              <a:srgbClr val="FFFFFF"/>
            </a:solidFill>
            <a:ln w="38100">
              <a:solidFill>
                <a:srgbClr val="00B050"/>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600" b="1" i="0" u="none" strike="noStrike" kern="0" cap="none" spc="0" normalizeH="0" baseline="0" noProof="0">
                <a:ln>
                  <a:noFill/>
                </a:ln>
                <a:solidFill>
                  <a:srgbClr val="58595B"/>
                </a:solidFill>
                <a:effectLst/>
                <a:uLnTx/>
                <a:uFillTx/>
                <a:ea typeface="MS PGothic" pitchFamily="34" charset="-128"/>
              </a:endParaRPr>
            </a:p>
          </p:txBody>
        </p:sp>
        <p:sp>
          <p:nvSpPr>
            <p:cNvPr id="191" name="TextBox 42"/>
            <p:cNvSpPr txBox="1">
              <a:spLocks noChangeArrowheads="1"/>
            </p:cNvSpPr>
            <p:nvPr/>
          </p:nvSpPr>
          <p:spPr bwMode="auto">
            <a:xfrm>
              <a:off x="8159263" y="4736129"/>
              <a:ext cx="50687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a:ln>
                    <a:noFill/>
                  </a:ln>
                  <a:solidFill>
                    <a:srgbClr val="00B050"/>
                  </a:solidFill>
                  <a:effectLst/>
                  <a:uLnTx/>
                  <a:uFillTx/>
                  <a:latin typeface="Arial" charset="0"/>
                  <a:ea typeface="MS PGothic" pitchFamily="34" charset="-128"/>
                  <a:cs typeface="Arial" charset="0"/>
                  <a:sym typeface="Wingdings" pitchFamily="2" charset="2"/>
                </a:rPr>
                <a:t></a:t>
              </a:r>
              <a:endParaRPr kumimoji="0" lang="en-US" sz="3200" b="1" i="0" u="none" strike="noStrike" kern="0" cap="none" spc="0" normalizeH="0" baseline="0" noProof="0">
                <a:ln>
                  <a:noFill/>
                </a:ln>
                <a:solidFill>
                  <a:srgbClr val="00B050"/>
                </a:solidFill>
                <a:effectLst/>
                <a:uLnTx/>
                <a:uFillTx/>
                <a:latin typeface="Arial" charset="0"/>
                <a:ea typeface="MS PGothic" pitchFamily="34" charset="-128"/>
                <a:cs typeface="Arial" charset="0"/>
              </a:endParaRPr>
            </a:p>
          </p:txBody>
        </p:sp>
      </p:grpSp>
      <p:sp>
        <p:nvSpPr>
          <p:cNvPr id="192" name="TextBox 109"/>
          <p:cNvSpPr txBox="1">
            <a:spLocks noChangeArrowheads="1"/>
          </p:cNvSpPr>
          <p:nvPr/>
        </p:nvSpPr>
        <p:spPr bwMode="auto">
          <a:xfrm>
            <a:off x="5994722" y="1484784"/>
            <a:ext cx="1892300" cy="5540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500" b="1" i="0" u="none" strike="noStrike" kern="0" cap="none" spc="0" normalizeH="0" baseline="0" noProof="0">
                <a:ln>
                  <a:noFill/>
                </a:ln>
                <a:solidFill>
                  <a:srgbClr val="58595B"/>
                </a:solidFill>
                <a:effectLst/>
                <a:uLnTx/>
                <a:uFillTx/>
                <a:latin typeface="Arial" charset="0"/>
                <a:ea typeface="MS PGothic" pitchFamily="34" charset="-128"/>
                <a:cs typeface="Arial" charset="0"/>
              </a:rPr>
              <a:t>Reactivated with</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500" b="1" i="0" u="none" strike="noStrike" kern="0" cap="none" spc="0" normalizeH="0" baseline="0" noProof="0">
                <a:ln>
                  <a:noFill/>
                </a:ln>
                <a:solidFill>
                  <a:srgbClr val="58595B"/>
                </a:solidFill>
                <a:effectLst/>
                <a:uLnTx/>
                <a:uFillTx/>
                <a:latin typeface="Arial" charset="0"/>
                <a:ea typeface="MS PGothic" pitchFamily="34" charset="-128"/>
                <a:cs typeface="Arial" charset="0"/>
              </a:rPr>
              <a:t>out dated security</a:t>
            </a:r>
          </a:p>
        </p:txBody>
      </p:sp>
      <p:sp>
        <p:nvSpPr>
          <p:cNvPr id="193" name="TextBox 110"/>
          <p:cNvSpPr txBox="1">
            <a:spLocks noChangeArrowheads="1"/>
          </p:cNvSpPr>
          <p:nvPr/>
        </p:nvSpPr>
        <p:spPr bwMode="auto">
          <a:xfrm>
            <a:off x="7907660" y="1700684"/>
            <a:ext cx="785812" cy="3381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58595B"/>
                </a:solidFill>
                <a:effectLst/>
                <a:uLnTx/>
                <a:uFillTx/>
                <a:latin typeface="Arial" charset="0"/>
                <a:ea typeface="MS PGothic" pitchFamily="34" charset="-128"/>
                <a:cs typeface="Arial" charset="0"/>
              </a:rPr>
              <a:t>Cloned</a:t>
            </a:r>
          </a:p>
        </p:txBody>
      </p:sp>
      <p:cxnSp>
        <p:nvCxnSpPr>
          <p:cNvPr id="194" name="Straight Arrow Connector 110"/>
          <p:cNvCxnSpPr>
            <a:cxnSpLocks noChangeShapeType="1"/>
          </p:cNvCxnSpPr>
          <p:nvPr/>
        </p:nvCxnSpPr>
        <p:spPr bwMode="auto">
          <a:xfrm>
            <a:off x="7710810" y="2438871"/>
            <a:ext cx="198437" cy="0"/>
          </a:xfrm>
          <a:prstGeom prst="straightConnector1">
            <a:avLst/>
          </a:prstGeom>
          <a:noFill/>
          <a:ln w="38100">
            <a:solidFill>
              <a:srgbClr val="58595B"/>
            </a:solidFill>
            <a:round/>
            <a:headEnd/>
            <a:tailEnd type="arrow" w="med" len="med"/>
          </a:ln>
          <a:extLst>
            <a:ext uri="{909E8E84-426E-40dd-AFC4-6F175D3DCCD1}">
              <a14:hiddenFill xmlns:a14="http://schemas.microsoft.com/office/drawing/2010/main">
                <a:noFill/>
              </a14:hiddenFill>
            </a:ext>
          </a:extLst>
        </p:spPr>
      </p:cxnSp>
      <p:grpSp>
        <p:nvGrpSpPr>
          <p:cNvPr id="195" name="Group 38"/>
          <p:cNvGrpSpPr>
            <a:grpSpLocks/>
          </p:cNvGrpSpPr>
          <p:nvPr/>
        </p:nvGrpSpPr>
        <p:grpSpPr bwMode="auto">
          <a:xfrm>
            <a:off x="5704210" y="2656359"/>
            <a:ext cx="508000" cy="584200"/>
            <a:chOff x="8159263" y="4736123"/>
            <a:chExt cx="506870" cy="584775"/>
          </a:xfrm>
        </p:grpSpPr>
        <p:sp>
          <p:nvSpPr>
            <p:cNvPr id="196" name="Flowchart: Display 40"/>
            <p:cNvSpPr>
              <a:spLocks noChangeArrowheads="1"/>
            </p:cNvSpPr>
            <p:nvPr/>
          </p:nvSpPr>
          <p:spPr bwMode="auto">
            <a:xfrm rot="-5400000">
              <a:off x="8170984" y="4794738"/>
              <a:ext cx="492369" cy="398585"/>
            </a:xfrm>
            <a:prstGeom prst="flowChartDisplay">
              <a:avLst/>
            </a:prstGeom>
            <a:solidFill>
              <a:srgbClr val="FFFFFF"/>
            </a:solidFill>
            <a:ln w="38100">
              <a:solidFill>
                <a:srgbClr val="00B050"/>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600" b="1" i="0" u="none" strike="noStrike" kern="0" cap="none" spc="0" normalizeH="0" baseline="0" noProof="0">
                <a:ln>
                  <a:noFill/>
                </a:ln>
                <a:solidFill>
                  <a:srgbClr val="58595B"/>
                </a:solidFill>
                <a:effectLst/>
                <a:uLnTx/>
                <a:uFillTx/>
                <a:ea typeface="MS PGothic" pitchFamily="34" charset="-128"/>
              </a:endParaRPr>
            </a:p>
          </p:txBody>
        </p:sp>
        <p:sp>
          <p:nvSpPr>
            <p:cNvPr id="197" name="TextBox 42"/>
            <p:cNvSpPr txBox="1">
              <a:spLocks noChangeArrowheads="1"/>
            </p:cNvSpPr>
            <p:nvPr/>
          </p:nvSpPr>
          <p:spPr bwMode="auto">
            <a:xfrm>
              <a:off x="8159263" y="4736123"/>
              <a:ext cx="50687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a:ln>
                    <a:noFill/>
                  </a:ln>
                  <a:solidFill>
                    <a:srgbClr val="00B050"/>
                  </a:solidFill>
                  <a:effectLst/>
                  <a:uLnTx/>
                  <a:uFillTx/>
                  <a:latin typeface="Arial" charset="0"/>
                  <a:ea typeface="MS PGothic" pitchFamily="34" charset="-128"/>
                  <a:cs typeface="Arial" charset="0"/>
                  <a:sym typeface="Wingdings" pitchFamily="2" charset="2"/>
                </a:rPr>
                <a:t></a:t>
              </a:r>
              <a:endParaRPr kumimoji="0" lang="en-US" sz="3200" b="1" i="0" u="none" strike="noStrike" kern="0" cap="none" spc="0" normalizeH="0" baseline="0" noProof="0">
                <a:ln>
                  <a:noFill/>
                </a:ln>
                <a:solidFill>
                  <a:srgbClr val="00B050"/>
                </a:solidFill>
                <a:effectLst/>
                <a:uLnTx/>
                <a:uFillTx/>
                <a:latin typeface="Arial" charset="0"/>
                <a:ea typeface="MS PGothic" pitchFamily="34" charset="-128"/>
                <a:cs typeface="Arial" charset="0"/>
              </a:endParaRPr>
            </a:p>
          </p:txBody>
        </p:sp>
      </p:grpSp>
      <p:grpSp>
        <p:nvGrpSpPr>
          <p:cNvPr id="198" name="Group 122"/>
          <p:cNvGrpSpPr>
            <a:grpSpLocks/>
          </p:cNvGrpSpPr>
          <p:nvPr/>
        </p:nvGrpSpPr>
        <p:grpSpPr bwMode="auto">
          <a:xfrm>
            <a:off x="6524947" y="2656359"/>
            <a:ext cx="558800" cy="584200"/>
            <a:chOff x="4627935" y="3553978"/>
            <a:chExt cx="560015" cy="584635"/>
          </a:xfrm>
        </p:grpSpPr>
        <p:sp>
          <p:nvSpPr>
            <p:cNvPr id="199" name="Flowchart: Display 99"/>
            <p:cNvSpPr>
              <a:spLocks noChangeArrowheads="1"/>
            </p:cNvSpPr>
            <p:nvPr/>
          </p:nvSpPr>
          <p:spPr bwMode="auto">
            <a:xfrm rot="-5400000">
              <a:off x="4710020" y="3612474"/>
              <a:ext cx="491800" cy="398222"/>
            </a:xfrm>
            <a:prstGeom prst="flowChartDisplay">
              <a:avLst/>
            </a:prstGeom>
            <a:solidFill>
              <a:srgbClr val="FFFFFF"/>
            </a:solidFill>
            <a:ln w="38100">
              <a:solidFill>
                <a:srgbClr val="C00000"/>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600" b="1" i="0" u="none" strike="noStrike" kern="0" cap="none" spc="0" normalizeH="0" baseline="0" noProof="0">
                <a:ln>
                  <a:noFill/>
                </a:ln>
                <a:solidFill>
                  <a:srgbClr val="58595B"/>
                </a:solidFill>
                <a:effectLst/>
                <a:uLnTx/>
                <a:uFillTx/>
                <a:ea typeface="MS PGothic" pitchFamily="34" charset="-128"/>
              </a:endParaRPr>
            </a:p>
          </p:txBody>
        </p:sp>
        <p:sp>
          <p:nvSpPr>
            <p:cNvPr id="200" name="TextBox 100"/>
            <p:cNvSpPr txBox="1">
              <a:spLocks noChangeArrowheads="1"/>
            </p:cNvSpPr>
            <p:nvPr/>
          </p:nvSpPr>
          <p:spPr bwMode="auto">
            <a:xfrm>
              <a:off x="4627935" y="3553978"/>
              <a:ext cx="560015" cy="584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a:ln>
                    <a:noFill/>
                  </a:ln>
                  <a:solidFill>
                    <a:srgbClr val="C00000"/>
                  </a:solidFill>
                  <a:effectLst/>
                  <a:uLnTx/>
                  <a:uFillTx/>
                  <a:latin typeface="Arial" charset="0"/>
                  <a:ea typeface="MS PGothic" pitchFamily="34" charset="-128"/>
                  <a:cs typeface="Arial" charset="0"/>
                  <a:sym typeface="Wingdings" pitchFamily="2" charset="2"/>
                </a:rPr>
                <a:t> </a:t>
              </a:r>
              <a:endParaRPr kumimoji="0" lang="en-US" sz="3200" b="1" i="0" u="none" strike="noStrike" kern="0" cap="none" spc="0" normalizeH="0" baseline="0" noProof="0">
                <a:ln>
                  <a:noFill/>
                </a:ln>
                <a:solidFill>
                  <a:srgbClr val="C00000"/>
                </a:solidFill>
                <a:effectLst/>
                <a:uLnTx/>
                <a:uFillTx/>
                <a:latin typeface="Arial" charset="0"/>
                <a:ea typeface="MS PGothic" pitchFamily="34" charset="-128"/>
                <a:cs typeface="Arial" charset="0"/>
              </a:endParaRPr>
            </a:p>
          </p:txBody>
        </p:sp>
      </p:grpSp>
      <p:grpSp>
        <p:nvGrpSpPr>
          <p:cNvPr id="201" name="Group 123"/>
          <p:cNvGrpSpPr>
            <a:grpSpLocks/>
          </p:cNvGrpSpPr>
          <p:nvPr/>
        </p:nvGrpSpPr>
        <p:grpSpPr bwMode="auto">
          <a:xfrm>
            <a:off x="7396485" y="2656359"/>
            <a:ext cx="560387" cy="584200"/>
            <a:chOff x="4627935" y="3553978"/>
            <a:chExt cx="560015" cy="584635"/>
          </a:xfrm>
        </p:grpSpPr>
        <p:sp>
          <p:nvSpPr>
            <p:cNvPr id="202" name="Flowchart: Display 99"/>
            <p:cNvSpPr>
              <a:spLocks noChangeArrowheads="1"/>
            </p:cNvSpPr>
            <p:nvPr/>
          </p:nvSpPr>
          <p:spPr bwMode="auto">
            <a:xfrm rot="-5400000">
              <a:off x="4710020" y="3612474"/>
              <a:ext cx="491800" cy="398222"/>
            </a:xfrm>
            <a:prstGeom prst="flowChartDisplay">
              <a:avLst/>
            </a:prstGeom>
            <a:solidFill>
              <a:srgbClr val="FFFFFF"/>
            </a:solidFill>
            <a:ln w="38100">
              <a:solidFill>
                <a:srgbClr val="C00000"/>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600" b="1" i="0" u="none" strike="noStrike" kern="0" cap="none" spc="0" normalizeH="0" baseline="0" noProof="0">
                <a:ln>
                  <a:noFill/>
                </a:ln>
                <a:solidFill>
                  <a:srgbClr val="58595B"/>
                </a:solidFill>
                <a:effectLst/>
                <a:uLnTx/>
                <a:uFillTx/>
                <a:ea typeface="MS PGothic" pitchFamily="34" charset="-128"/>
              </a:endParaRPr>
            </a:p>
          </p:txBody>
        </p:sp>
        <p:sp>
          <p:nvSpPr>
            <p:cNvPr id="203" name="TextBox 100"/>
            <p:cNvSpPr txBox="1">
              <a:spLocks noChangeArrowheads="1"/>
            </p:cNvSpPr>
            <p:nvPr/>
          </p:nvSpPr>
          <p:spPr bwMode="auto">
            <a:xfrm>
              <a:off x="4627935" y="3553978"/>
              <a:ext cx="560015" cy="584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a:ln>
                    <a:noFill/>
                  </a:ln>
                  <a:solidFill>
                    <a:srgbClr val="C00000"/>
                  </a:solidFill>
                  <a:effectLst/>
                  <a:uLnTx/>
                  <a:uFillTx/>
                  <a:latin typeface="Arial" charset="0"/>
                  <a:ea typeface="MS PGothic" pitchFamily="34" charset="-128"/>
                  <a:cs typeface="Arial" charset="0"/>
                  <a:sym typeface="Wingdings" pitchFamily="2" charset="2"/>
                </a:rPr>
                <a:t> </a:t>
              </a:r>
              <a:endParaRPr kumimoji="0" lang="en-US" sz="3200" b="1" i="0" u="none" strike="noStrike" kern="0" cap="none" spc="0" normalizeH="0" baseline="0" noProof="0">
                <a:ln>
                  <a:noFill/>
                </a:ln>
                <a:solidFill>
                  <a:srgbClr val="C00000"/>
                </a:solidFill>
                <a:effectLst/>
                <a:uLnTx/>
                <a:uFillTx/>
                <a:latin typeface="Arial" charset="0"/>
                <a:ea typeface="MS PGothic" pitchFamily="34" charset="-128"/>
                <a:cs typeface="Arial" charset="0"/>
              </a:endParaRPr>
            </a:p>
          </p:txBody>
        </p:sp>
      </p:grpSp>
      <p:grpSp>
        <p:nvGrpSpPr>
          <p:cNvPr id="204" name="Group 127"/>
          <p:cNvGrpSpPr>
            <a:grpSpLocks/>
          </p:cNvGrpSpPr>
          <p:nvPr/>
        </p:nvGrpSpPr>
        <p:grpSpPr bwMode="auto">
          <a:xfrm>
            <a:off x="8260085" y="2656359"/>
            <a:ext cx="560387" cy="584200"/>
            <a:chOff x="4627935" y="3553978"/>
            <a:chExt cx="560015" cy="584635"/>
          </a:xfrm>
        </p:grpSpPr>
        <p:sp>
          <p:nvSpPr>
            <p:cNvPr id="205" name="Flowchart: Display 99"/>
            <p:cNvSpPr>
              <a:spLocks noChangeArrowheads="1"/>
            </p:cNvSpPr>
            <p:nvPr/>
          </p:nvSpPr>
          <p:spPr bwMode="auto">
            <a:xfrm rot="-5400000">
              <a:off x="4710020" y="3612474"/>
              <a:ext cx="491800" cy="398222"/>
            </a:xfrm>
            <a:prstGeom prst="flowChartDisplay">
              <a:avLst/>
            </a:prstGeom>
            <a:solidFill>
              <a:srgbClr val="FFFFFF"/>
            </a:solidFill>
            <a:ln w="38100">
              <a:solidFill>
                <a:srgbClr val="C00000"/>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600" b="1" i="0" u="none" strike="noStrike" kern="0" cap="none" spc="0" normalizeH="0" baseline="0" noProof="0">
                <a:ln>
                  <a:noFill/>
                </a:ln>
                <a:solidFill>
                  <a:srgbClr val="58595B"/>
                </a:solidFill>
                <a:effectLst/>
                <a:uLnTx/>
                <a:uFillTx/>
                <a:ea typeface="MS PGothic" pitchFamily="34" charset="-128"/>
              </a:endParaRPr>
            </a:p>
          </p:txBody>
        </p:sp>
        <p:sp>
          <p:nvSpPr>
            <p:cNvPr id="206" name="TextBox 100"/>
            <p:cNvSpPr txBox="1">
              <a:spLocks noChangeArrowheads="1"/>
            </p:cNvSpPr>
            <p:nvPr/>
          </p:nvSpPr>
          <p:spPr bwMode="auto">
            <a:xfrm>
              <a:off x="4627935" y="3553978"/>
              <a:ext cx="560015" cy="584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a:ln>
                    <a:noFill/>
                  </a:ln>
                  <a:solidFill>
                    <a:srgbClr val="C00000"/>
                  </a:solidFill>
                  <a:effectLst/>
                  <a:uLnTx/>
                  <a:uFillTx/>
                  <a:latin typeface="Arial" charset="0"/>
                  <a:ea typeface="MS PGothic" pitchFamily="34" charset="-128"/>
                  <a:cs typeface="Arial" charset="0"/>
                  <a:sym typeface="Wingdings" pitchFamily="2" charset="2"/>
                </a:rPr>
                <a:t> </a:t>
              </a:r>
              <a:endParaRPr kumimoji="0" lang="en-US" sz="3200" b="1" i="0" u="none" strike="noStrike" kern="0" cap="none" spc="0" normalizeH="0" baseline="0" noProof="0">
                <a:ln>
                  <a:noFill/>
                </a:ln>
                <a:solidFill>
                  <a:srgbClr val="C00000"/>
                </a:solidFill>
                <a:effectLst/>
                <a:uLnTx/>
                <a:uFillTx/>
                <a:latin typeface="Arial" charset="0"/>
                <a:ea typeface="MS PGothic" pitchFamily="34" charset="-128"/>
                <a:cs typeface="Arial" charset="0"/>
              </a:endParaRPr>
            </a:p>
          </p:txBody>
        </p:sp>
      </p:grpSp>
      <p:sp>
        <p:nvSpPr>
          <p:cNvPr id="207" name="Title 14"/>
          <p:cNvSpPr txBox="1">
            <a:spLocks/>
          </p:cNvSpPr>
          <p:nvPr/>
        </p:nvSpPr>
        <p:spPr>
          <a:xfrm>
            <a:off x="4067944" y="4725144"/>
            <a:ext cx="4445620" cy="768697"/>
          </a:xfrm>
          <a:prstGeom prst="rect">
            <a:avLst/>
          </a:prstGeom>
        </p:spPr>
        <p:txBody>
          <a:bodyPr lIns="27432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lnSpc>
                <a:spcPct val="90000"/>
              </a:lnSpc>
            </a:pPr>
            <a:r>
              <a:rPr lang="en-US" b="1" dirty="0">
                <a:solidFill>
                  <a:srgbClr val="58595B"/>
                </a:solidFill>
                <a:ea typeface="MS PGothic" pitchFamily="34" charset="-128"/>
              </a:rPr>
              <a:t>Reactivated and cloned VMs can have out-of-date security</a:t>
            </a:r>
          </a:p>
          <a:p>
            <a:pPr algn="ctr" eaLnBrk="1" hangingPunct="1">
              <a:lnSpc>
                <a:spcPct val="90000"/>
              </a:lnSpc>
            </a:pPr>
            <a:endParaRPr lang="en-US" dirty="0">
              <a:solidFill>
                <a:srgbClr val="58595B"/>
              </a:solidFill>
              <a:ea typeface="MS PGothic" pitchFamily="34" charset="-128"/>
            </a:endParaRPr>
          </a:p>
          <a:p>
            <a:pPr algn="ctr" eaLnBrk="1" hangingPunct="1">
              <a:lnSpc>
                <a:spcPct val="90000"/>
              </a:lnSpc>
            </a:pPr>
            <a:endParaRPr lang="en-US" b="1" dirty="0">
              <a:solidFill>
                <a:srgbClr val="58595B"/>
              </a:solidFill>
              <a:ea typeface="MS PGothic" pitchFamily="34" charset="-128"/>
            </a:endParaRPr>
          </a:p>
        </p:txBody>
      </p:sp>
    </p:spTree>
    <p:extLst>
      <p:ext uri="{BB962C8B-B14F-4D97-AF65-F5344CB8AC3E}">
        <p14:creationId xmlns:p14="http://schemas.microsoft.com/office/powerpoint/2010/main" val="4010063342"/>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72"/>
                                        </p:tgtEl>
                                        <p:attrNameLst>
                                          <p:attrName>style.visibility</p:attrName>
                                        </p:attrNameLst>
                                      </p:cBhvr>
                                      <p:to>
                                        <p:strVal val="visible"/>
                                      </p:to>
                                    </p:set>
                                    <p:animEffect transition="in" filter="dissolve">
                                      <p:cBhvr>
                                        <p:cTn id="12" dur="500"/>
                                        <p:tgtEl>
                                          <p:spTgt spid="172"/>
                                        </p:tgtEl>
                                      </p:cBhvr>
                                    </p:animEffect>
                                  </p:childTnLst>
                                </p:cTn>
                              </p:par>
                              <p:par>
                                <p:cTn id="13" presetID="9" presetClass="entr" presetSubtype="0" fill="hold" nodeType="withEffect">
                                  <p:stCondLst>
                                    <p:cond delay="0"/>
                                  </p:stCondLst>
                                  <p:childTnLst>
                                    <p:set>
                                      <p:cBhvr>
                                        <p:cTn id="14" dur="1" fill="hold">
                                          <p:stCondLst>
                                            <p:cond delay="0"/>
                                          </p:stCondLst>
                                        </p:cTn>
                                        <p:tgtEl>
                                          <p:spTgt spid="173"/>
                                        </p:tgtEl>
                                        <p:attrNameLst>
                                          <p:attrName>style.visibility</p:attrName>
                                        </p:attrNameLst>
                                      </p:cBhvr>
                                      <p:to>
                                        <p:strVal val="visible"/>
                                      </p:to>
                                    </p:set>
                                    <p:animEffect transition="in" filter="dissolve">
                                      <p:cBhvr>
                                        <p:cTn id="15" dur="500"/>
                                        <p:tgtEl>
                                          <p:spTgt spid="173"/>
                                        </p:tgtEl>
                                      </p:cBhvr>
                                    </p:animEffect>
                                  </p:childTnLst>
                                </p:cTn>
                              </p:par>
                              <p:par>
                                <p:cTn id="16" presetID="9" presetClass="exit" presetSubtype="0" fill="hold" nodeType="withEffect">
                                  <p:stCondLst>
                                    <p:cond delay="0"/>
                                  </p:stCondLst>
                                  <p:childTnLst>
                                    <p:animEffect transition="out" filter="dissolve">
                                      <p:cBhvr>
                                        <p:cTn id="17" dur="500"/>
                                        <p:tgtEl>
                                          <p:spTgt spid="174"/>
                                        </p:tgtEl>
                                      </p:cBhvr>
                                    </p:animEffect>
                                    <p:set>
                                      <p:cBhvr>
                                        <p:cTn id="18" dur="1" fill="hold">
                                          <p:stCondLst>
                                            <p:cond delay="499"/>
                                          </p:stCondLst>
                                        </p:cTn>
                                        <p:tgtEl>
                                          <p:spTgt spid="174"/>
                                        </p:tgtEl>
                                        <p:attrNameLst>
                                          <p:attrName>style.visibility</p:attrName>
                                        </p:attrNameLst>
                                      </p:cBhvr>
                                      <p:to>
                                        <p:strVal val="hidden"/>
                                      </p:to>
                                    </p:set>
                                  </p:childTnLst>
                                </p:cTn>
                              </p:par>
                              <p:par>
                                <p:cTn id="19" presetID="9" presetClass="exit" presetSubtype="0" fill="hold" nodeType="withEffect">
                                  <p:stCondLst>
                                    <p:cond delay="0"/>
                                  </p:stCondLst>
                                  <p:childTnLst>
                                    <p:animEffect transition="out" filter="dissolve">
                                      <p:cBhvr>
                                        <p:cTn id="20" dur="500"/>
                                        <p:tgtEl>
                                          <p:spTgt spid="175"/>
                                        </p:tgtEl>
                                      </p:cBhvr>
                                    </p:animEffect>
                                    <p:set>
                                      <p:cBhvr>
                                        <p:cTn id="21" dur="1" fill="hold">
                                          <p:stCondLst>
                                            <p:cond delay="499"/>
                                          </p:stCondLst>
                                        </p:cTn>
                                        <p:tgtEl>
                                          <p:spTgt spid="175"/>
                                        </p:tgtEl>
                                        <p:attrNameLst>
                                          <p:attrName>style.visibility</p:attrName>
                                        </p:attrNameLst>
                                      </p:cBhvr>
                                      <p:to>
                                        <p:strVal val="hidden"/>
                                      </p:to>
                                    </p:set>
                                  </p:childTnLst>
                                </p:cTn>
                              </p:par>
                              <p:par>
                                <p:cTn id="22" presetID="9" presetClass="exit" presetSubtype="0" fill="hold" nodeType="withEffect">
                                  <p:stCondLst>
                                    <p:cond delay="0"/>
                                  </p:stCondLst>
                                  <p:childTnLst>
                                    <p:animEffect transition="out" filter="dissolve">
                                      <p:cBhvr>
                                        <p:cTn id="23" dur="500"/>
                                        <p:tgtEl>
                                          <p:spTgt spid="177"/>
                                        </p:tgtEl>
                                      </p:cBhvr>
                                    </p:animEffect>
                                    <p:set>
                                      <p:cBhvr>
                                        <p:cTn id="24" dur="1" fill="hold">
                                          <p:stCondLst>
                                            <p:cond delay="499"/>
                                          </p:stCondLst>
                                        </p:cTn>
                                        <p:tgtEl>
                                          <p:spTgt spid="177"/>
                                        </p:tgtEl>
                                        <p:attrNameLst>
                                          <p:attrName>style.visibility</p:attrName>
                                        </p:attrNameLst>
                                      </p:cBhvr>
                                      <p:to>
                                        <p:strVal val="hidden"/>
                                      </p:to>
                                    </p:set>
                                  </p:childTnLst>
                                </p:cTn>
                              </p:par>
                              <p:par>
                                <p:cTn id="25" presetID="9" presetClass="exit" presetSubtype="0" fill="hold" nodeType="withEffect">
                                  <p:stCondLst>
                                    <p:cond delay="0"/>
                                  </p:stCondLst>
                                  <p:childTnLst>
                                    <p:animEffect transition="out" filter="dissolve">
                                      <p:cBhvr>
                                        <p:cTn id="26" dur="500"/>
                                        <p:tgtEl>
                                          <p:spTgt spid="180"/>
                                        </p:tgtEl>
                                      </p:cBhvr>
                                    </p:animEffect>
                                    <p:set>
                                      <p:cBhvr>
                                        <p:cTn id="27" dur="1" fill="hold">
                                          <p:stCondLst>
                                            <p:cond delay="499"/>
                                          </p:stCondLst>
                                        </p:cTn>
                                        <p:tgtEl>
                                          <p:spTgt spid="180"/>
                                        </p:tgtEl>
                                        <p:attrNameLst>
                                          <p:attrName>style.visibility</p:attrName>
                                        </p:attrNameLst>
                                      </p:cBhvr>
                                      <p:to>
                                        <p:strVal val="hidden"/>
                                      </p:to>
                                    </p:set>
                                  </p:childTnLst>
                                </p:cTn>
                              </p:par>
                              <p:par>
                                <p:cTn id="28" presetID="9" presetClass="entr" presetSubtype="0" fill="hold" grpId="0" nodeType="withEffect">
                                  <p:stCondLst>
                                    <p:cond delay="0"/>
                                  </p:stCondLst>
                                  <p:childTnLst>
                                    <p:set>
                                      <p:cBhvr>
                                        <p:cTn id="29" dur="1" fill="hold">
                                          <p:stCondLst>
                                            <p:cond delay="0"/>
                                          </p:stCondLst>
                                        </p:cTn>
                                        <p:tgtEl>
                                          <p:spTgt spid="176"/>
                                        </p:tgtEl>
                                        <p:attrNameLst>
                                          <p:attrName>style.visibility</p:attrName>
                                        </p:attrNameLst>
                                      </p:cBhvr>
                                      <p:to>
                                        <p:strVal val="visible"/>
                                      </p:to>
                                    </p:set>
                                    <p:animEffect transition="in" filter="dissolve">
                                      <p:cBhvr>
                                        <p:cTn id="30" dur="500"/>
                                        <p:tgtEl>
                                          <p:spTgt spid="176"/>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174"/>
                                        </p:tgtEl>
                                        <p:attrNameLst>
                                          <p:attrName>style.visibility</p:attrName>
                                        </p:attrNameLst>
                                      </p:cBhvr>
                                      <p:to>
                                        <p:strVal val="visible"/>
                                      </p:to>
                                    </p:set>
                                    <p:animEffect transition="in" filter="dissolve">
                                      <p:cBhvr>
                                        <p:cTn id="35" dur="500"/>
                                        <p:tgtEl>
                                          <p:spTgt spid="174"/>
                                        </p:tgtEl>
                                      </p:cBhvr>
                                    </p:animEffect>
                                  </p:childTnLst>
                                </p:cTn>
                              </p:par>
                              <p:par>
                                <p:cTn id="36" presetID="9" presetClass="entr" presetSubtype="0" fill="hold" nodeType="withEffect">
                                  <p:stCondLst>
                                    <p:cond delay="0"/>
                                  </p:stCondLst>
                                  <p:childTnLst>
                                    <p:set>
                                      <p:cBhvr>
                                        <p:cTn id="37" dur="1" fill="hold">
                                          <p:stCondLst>
                                            <p:cond delay="0"/>
                                          </p:stCondLst>
                                        </p:cTn>
                                        <p:tgtEl>
                                          <p:spTgt spid="175"/>
                                        </p:tgtEl>
                                        <p:attrNameLst>
                                          <p:attrName>style.visibility</p:attrName>
                                        </p:attrNameLst>
                                      </p:cBhvr>
                                      <p:to>
                                        <p:strVal val="visible"/>
                                      </p:to>
                                    </p:set>
                                    <p:animEffect transition="in" filter="dissolve">
                                      <p:cBhvr>
                                        <p:cTn id="38" dur="500"/>
                                        <p:tgtEl>
                                          <p:spTgt spid="175"/>
                                        </p:tgtEl>
                                      </p:cBhvr>
                                    </p:animEffect>
                                  </p:childTnLst>
                                </p:cTn>
                              </p:par>
                              <p:par>
                                <p:cTn id="39" presetID="9" presetClass="entr" presetSubtype="0" fill="hold" nodeType="withEffect">
                                  <p:stCondLst>
                                    <p:cond delay="0"/>
                                  </p:stCondLst>
                                  <p:childTnLst>
                                    <p:set>
                                      <p:cBhvr>
                                        <p:cTn id="40" dur="1" fill="hold">
                                          <p:stCondLst>
                                            <p:cond delay="0"/>
                                          </p:stCondLst>
                                        </p:cTn>
                                        <p:tgtEl>
                                          <p:spTgt spid="198"/>
                                        </p:tgtEl>
                                        <p:attrNameLst>
                                          <p:attrName>style.visibility</p:attrName>
                                        </p:attrNameLst>
                                      </p:cBhvr>
                                      <p:to>
                                        <p:strVal val="visible"/>
                                      </p:to>
                                    </p:set>
                                    <p:animEffect transition="in" filter="dissolve">
                                      <p:cBhvr>
                                        <p:cTn id="41" dur="500"/>
                                        <p:tgtEl>
                                          <p:spTgt spid="198"/>
                                        </p:tgtEl>
                                      </p:cBhvr>
                                    </p:animEffect>
                                  </p:childTnLst>
                                </p:cTn>
                              </p:par>
                              <p:par>
                                <p:cTn id="42" presetID="9" presetClass="entr" presetSubtype="0" fill="hold" nodeType="withEffect">
                                  <p:stCondLst>
                                    <p:cond delay="0"/>
                                  </p:stCondLst>
                                  <p:childTnLst>
                                    <p:set>
                                      <p:cBhvr>
                                        <p:cTn id="43" dur="1" fill="hold">
                                          <p:stCondLst>
                                            <p:cond delay="0"/>
                                          </p:stCondLst>
                                        </p:cTn>
                                        <p:tgtEl>
                                          <p:spTgt spid="201"/>
                                        </p:tgtEl>
                                        <p:attrNameLst>
                                          <p:attrName>style.visibility</p:attrName>
                                        </p:attrNameLst>
                                      </p:cBhvr>
                                      <p:to>
                                        <p:strVal val="visible"/>
                                      </p:to>
                                    </p:set>
                                    <p:animEffect transition="in" filter="dissolve">
                                      <p:cBhvr>
                                        <p:cTn id="44" dur="500"/>
                                        <p:tgtEl>
                                          <p:spTgt spid="201"/>
                                        </p:tgtEl>
                                      </p:cBhvr>
                                    </p:animEffect>
                                  </p:childTnLst>
                                </p:cTn>
                              </p:par>
                              <p:par>
                                <p:cTn id="45" presetID="9" presetClass="exit" presetSubtype="0" fill="hold" grpId="1" nodeType="withEffect">
                                  <p:stCondLst>
                                    <p:cond delay="0"/>
                                  </p:stCondLst>
                                  <p:childTnLst>
                                    <p:animEffect transition="out" filter="dissolve">
                                      <p:cBhvr>
                                        <p:cTn id="46" dur="500"/>
                                        <p:tgtEl>
                                          <p:spTgt spid="176"/>
                                        </p:tgtEl>
                                      </p:cBhvr>
                                    </p:animEffect>
                                    <p:set>
                                      <p:cBhvr>
                                        <p:cTn id="47" dur="1" fill="hold">
                                          <p:stCondLst>
                                            <p:cond delay="499"/>
                                          </p:stCondLst>
                                        </p:cTn>
                                        <p:tgtEl>
                                          <p:spTgt spid="176"/>
                                        </p:tgtEl>
                                        <p:attrNameLst>
                                          <p:attrName>style.visibility</p:attrName>
                                        </p:attrNameLst>
                                      </p:cBhvr>
                                      <p:to>
                                        <p:strVal val="hidden"/>
                                      </p:to>
                                    </p:set>
                                  </p:childTnLst>
                                </p:cTn>
                              </p:par>
                              <p:par>
                                <p:cTn id="48" presetID="9" presetClass="entr" presetSubtype="0" fill="hold" grpId="0" nodeType="withEffect">
                                  <p:stCondLst>
                                    <p:cond delay="0"/>
                                  </p:stCondLst>
                                  <p:childTnLst>
                                    <p:set>
                                      <p:cBhvr>
                                        <p:cTn id="49" dur="1" fill="hold">
                                          <p:stCondLst>
                                            <p:cond delay="0"/>
                                          </p:stCondLst>
                                        </p:cTn>
                                        <p:tgtEl>
                                          <p:spTgt spid="192"/>
                                        </p:tgtEl>
                                        <p:attrNameLst>
                                          <p:attrName>style.visibility</p:attrName>
                                        </p:attrNameLst>
                                      </p:cBhvr>
                                      <p:to>
                                        <p:strVal val="visible"/>
                                      </p:to>
                                    </p:set>
                                    <p:animEffect transition="in" filter="dissolve">
                                      <p:cBhvr>
                                        <p:cTn id="50" dur="500"/>
                                        <p:tgtEl>
                                          <p:spTgt spid="19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94"/>
                                        </p:tgtEl>
                                        <p:attrNameLst>
                                          <p:attrName>style.visibility</p:attrName>
                                        </p:attrNameLst>
                                      </p:cBhvr>
                                      <p:to>
                                        <p:strVal val="visible"/>
                                      </p:to>
                                    </p:set>
                                    <p:animEffect transition="in" filter="wipe(left)">
                                      <p:cBhvr>
                                        <p:cTn id="55" dur="500"/>
                                        <p:tgtEl>
                                          <p:spTgt spid="194"/>
                                        </p:tgtEl>
                                      </p:cBhvr>
                                    </p:animEffect>
                                  </p:childTnLst>
                                </p:cTn>
                              </p:par>
                            </p:childTnLst>
                          </p:cTn>
                        </p:par>
                        <p:par>
                          <p:cTn id="56" fill="hold">
                            <p:stCondLst>
                              <p:cond delay="500"/>
                            </p:stCondLst>
                            <p:childTnLst>
                              <p:par>
                                <p:cTn id="57" presetID="9" presetClass="entr" presetSubtype="0" fill="hold" nodeType="afterEffect">
                                  <p:stCondLst>
                                    <p:cond delay="0"/>
                                  </p:stCondLst>
                                  <p:childTnLst>
                                    <p:set>
                                      <p:cBhvr>
                                        <p:cTn id="58" dur="1" fill="hold">
                                          <p:stCondLst>
                                            <p:cond delay="0"/>
                                          </p:stCondLst>
                                        </p:cTn>
                                        <p:tgtEl>
                                          <p:spTgt spid="187"/>
                                        </p:tgtEl>
                                        <p:attrNameLst>
                                          <p:attrName>style.visibility</p:attrName>
                                        </p:attrNameLst>
                                      </p:cBhvr>
                                      <p:to>
                                        <p:strVal val="visible"/>
                                      </p:to>
                                    </p:set>
                                    <p:animEffect transition="in" filter="dissolve">
                                      <p:cBhvr>
                                        <p:cTn id="59" dur="500"/>
                                        <p:tgtEl>
                                          <p:spTgt spid="187"/>
                                        </p:tgtEl>
                                      </p:cBhvr>
                                    </p:animEffect>
                                  </p:childTnLst>
                                </p:cTn>
                              </p:par>
                              <p:par>
                                <p:cTn id="60" presetID="9" presetClass="entr" presetSubtype="0" fill="hold" nodeType="withEffect">
                                  <p:stCondLst>
                                    <p:cond delay="0"/>
                                  </p:stCondLst>
                                  <p:childTnLst>
                                    <p:set>
                                      <p:cBhvr>
                                        <p:cTn id="61" dur="1" fill="hold">
                                          <p:stCondLst>
                                            <p:cond delay="0"/>
                                          </p:stCondLst>
                                        </p:cTn>
                                        <p:tgtEl>
                                          <p:spTgt spid="204"/>
                                        </p:tgtEl>
                                        <p:attrNameLst>
                                          <p:attrName>style.visibility</p:attrName>
                                        </p:attrNameLst>
                                      </p:cBhvr>
                                      <p:to>
                                        <p:strVal val="visible"/>
                                      </p:to>
                                    </p:set>
                                    <p:animEffect transition="in" filter="dissolve">
                                      <p:cBhvr>
                                        <p:cTn id="62" dur="500"/>
                                        <p:tgtEl>
                                          <p:spTgt spid="204"/>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193"/>
                                        </p:tgtEl>
                                        <p:attrNameLst>
                                          <p:attrName>style.visibility</p:attrName>
                                        </p:attrNameLst>
                                      </p:cBhvr>
                                      <p:to>
                                        <p:strVal val="visible"/>
                                      </p:to>
                                    </p:set>
                                    <p:animEffect transition="in" filter="dissolve">
                                      <p:cBhvr>
                                        <p:cTn id="65" dur="500"/>
                                        <p:tgtEl>
                                          <p:spTgt spid="193"/>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07"/>
                                        </p:tgtEl>
                                        <p:attrNameLst>
                                          <p:attrName>style.visibility</p:attrName>
                                        </p:attrNameLst>
                                      </p:cBhvr>
                                      <p:to>
                                        <p:strVal val="visible"/>
                                      </p:to>
                                    </p:set>
                                    <p:animEffect transition="in" filter="fade">
                                      <p:cBhvr>
                                        <p:cTn id="68" dur="500"/>
                                        <p:tgtEl>
                                          <p:spTgt spid="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 grpId="0" animBg="1"/>
      <p:bldP spid="176" grpId="1" animBg="1"/>
      <p:bldP spid="192" grpId="0" animBg="1"/>
      <p:bldP spid="193" grpId="0" animBg="1"/>
      <p:bldP spid="20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7"/>
          <p:cNvSpPr>
            <a:spLocks noGrp="1"/>
          </p:cNvSpPr>
          <p:nvPr>
            <p:ph type="title"/>
          </p:nvPr>
        </p:nvSpPr>
        <p:spPr>
          <a:xfrm>
            <a:off x="259291" y="0"/>
            <a:ext cx="6718300" cy="714375"/>
          </a:xfrm>
        </p:spPr>
        <p:txBody>
          <a:bodyPr>
            <a:normAutofit fontScale="90000"/>
          </a:bodyPr>
          <a:lstStyle/>
          <a:p>
            <a:endParaRPr lang="en-US" b="0" dirty="0">
              <a:solidFill>
                <a:schemeClr val="tx1"/>
              </a:solidFill>
              <a:latin typeface="Arial" charset="0"/>
              <a:cs typeface="Arial" charset="0"/>
            </a:endParaRPr>
          </a:p>
        </p:txBody>
      </p:sp>
      <p:graphicFrame>
        <p:nvGraphicFramePr>
          <p:cNvPr id="10" name="Content Placeholder 9"/>
          <p:cNvGraphicFramePr>
            <a:graphicFrameLocks noGrp="1"/>
          </p:cNvGraphicFramePr>
          <p:nvPr>
            <p:ph idx="1"/>
          </p:nvPr>
        </p:nvGraphicFramePr>
        <p:xfrm>
          <a:off x="238125" y="1371600"/>
          <a:ext cx="8458200" cy="4541520"/>
        </p:xfrm>
        <a:graphic>
          <a:graphicData uri="http://schemas.openxmlformats.org/drawingml/2006/table">
            <a:tbl>
              <a:tblPr firstRow="1" bandRow="1">
                <a:tableStyleId>{5C22544A-7EE6-4342-B048-85BDC9FD1C3A}</a:tableStyleId>
              </a:tblPr>
              <a:tblGrid>
                <a:gridCol w="2075392"/>
                <a:gridCol w="6382808"/>
              </a:tblGrid>
              <a:tr h="323850">
                <a:tc>
                  <a:txBody>
                    <a:bodyPr/>
                    <a:lstStyle/>
                    <a:p>
                      <a:pPr marL="0" algn="l" defTabSz="914400" rtl="0" eaLnBrk="1" latinLnBrk="0" hangingPunct="1"/>
                      <a:r>
                        <a:rPr lang="en-US" sz="1200" b="1" kern="1200" dirty="0" smtClean="0">
                          <a:solidFill>
                            <a:schemeClr val="tx1"/>
                          </a:solidFill>
                          <a:latin typeface="+mn-lt"/>
                          <a:ea typeface="+mn-ea"/>
                          <a:cs typeface="+mn-cs"/>
                        </a:rPr>
                        <a:t>Operating Systems</a:t>
                      </a:r>
                      <a:endParaRPr lang="en-US" sz="1200" b="1" kern="1200" dirty="0">
                        <a:solidFill>
                          <a:schemeClr val="tx1"/>
                        </a:solidFill>
                        <a:latin typeface="+mn-lt"/>
                        <a:ea typeface="+mn-ea"/>
                        <a:cs typeface="+mn-cs"/>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algn="l" defTabSz="914400" rtl="0" eaLnBrk="1" latinLnBrk="0" hangingPunct="1"/>
                      <a:r>
                        <a:rPr lang="en-US" sz="1200" b="0" kern="1200" dirty="0" smtClean="0">
                          <a:solidFill>
                            <a:schemeClr val="tx1"/>
                          </a:solidFill>
                          <a:latin typeface="+mn-lt"/>
                          <a:ea typeface="+mn-ea"/>
                          <a:cs typeface="+mn-cs"/>
                        </a:rPr>
                        <a:t>Windows (2000, XP, 2003, Vista, 2008,</a:t>
                      </a:r>
                      <a:r>
                        <a:rPr lang="en-US" sz="1200" b="0" kern="1200" baseline="0" dirty="0" smtClean="0">
                          <a:solidFill>
                            <a:schemeClr val="tx1"/>
                          </a:solidFill>
                          <a:latin typeface="+mn-lt"/>
                          <a:ea typeface="+mn-ea"/>
                          <a:cs typeface="+mn-cs"/>
                        </a:rPr>
                        <a:t> 7</a:t>
                      </a:r>
                      <a:r>
                        <a:rPr lang="en-US" sz="1200" b="0" kern="1200" dirty="0" smtClean="0">
                          <a:solidFill>
                            <a:schemeClr val="tx1"/>
                          </a:solidFill>
                          <a:latin typeface="+mn-lt"/>
                          <a:ea typeface="+mn-ea"/>
                          <a:cs typeface="+mn-cs"/>
                        </a:rPr>
                        <a:t>), Sun Solaris (8, 9, 10), Red Hat EL (4, 5), </a:t>
                      </a:r>
                      <a:r>
                        <a:rPr lang="en-US" sz="1200" b="0" kern="1200" dirty="0" err="1" smtClean="0">
                          <a:solidFill>
                            <a:schemeClr val="tx1"/>
                          </a:solidFill>
                          <a:latin typeface="+mn-lt"/>
                          <a:ea typeface="+mn-ea"/>
                          <a:cs typeface="+mn-cs"/>
                        </a:rPr>
                        <a:t>SuSE</a:t>
                      </a:r>
                      <a:r>
                        <a:rPr lang="en-US" sz="1200" b="0" kern="1200" dirty="0" smtClean="0">
                          <a:solidFill>
                            <a:schemeClr val="tx1"/>
                          </a:solidFill>
                          <a:latin typeface="+mn-lt"/>
                          <a:ea typeface="+mn-ea"/>
                          <a:cs typeface="+mn-cs"/>
                        </a:rPr>
                        <a:t> Linux (10,11)</a:t>
                      </a:r>
                      <a:endParaRPr lang="en-US" sz="1200" b="0" kern="1200" dirty="0">
                        <a:solidFill>
                          <a:schemeClr val="tx1"/>
                        </a:solidFill>
                        <a:latin typeface="+mn-lt"/>
                        <a:ea typeface="+mn-ea"/>
                        <a:cs typeface="+mn-cs"/>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281940">
                <a:tc>
                  <a:txBody>
                    <a:bodyPr/>
                    <a:lstStyle/>
                    <a:p>
                      <a:r>
                        <a:rPr lang="en-US" sz="1200" b="1" dirty="0" smtClean="0">
                          <a:solidFill>
                            <a:schemeClr val="tx1"/>
                          </a:solidFill>
                        </a:rPr>
                        <a:t>Database</a:t>
                      </a:r>
                      <a:r>
                        <a:rPr lang="en-US" sz="1200" b="1" baseline="0" dirty="0" smtClean="0">
                          <a:solidFill>
                            <a:schemeClr val="tx1"/>
                          </a:solidFill>
                        </a:rPr>
                        <a:t> servers</a:t>
                      </a:r>
                      <a:endParaRPr lang="en-US" sz="1200" b="1"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r>
                        <a:rPr lang="en-US" sz="1200" dirty="0" smtClean="0">
                          <a:solidFill>
                            <a:schemeClr val="tx1"/>
                          </a:solidFill>
                        </a:rPr>
                        <a:t>Oracle, </a:t>
                      </a:r>
                      <a:r>
                        <a:rPr lang="en-US" sz="1200" dirty="0" err="1" smtClean="0">
                          <a:solidFill>
                            <a:schemeClr val="tx1"/>
                          </a:solidFill>
                        </a:rPr>
                        <a:t>MySQL</a:t>
                      </a:r>
                      <a:r>
                        <a:rPr lang="en-US" sz="1200" dirty="0" smtClean="0">
                          <a:solidFill>
                            <a:schemeClr val="tx1"/>
                          </a:solidFill>
                        </a:rPr>
                        <a:t>, Microsoft SQL Server, Ingres</a:t>
                      </a:r>
                      <a:endParaRPr lang="en-US" sz="1200" dirty="0">
                        <a:solidFill>
                          <a:schemeClr val="tx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95000"/>
                      </a:schemeClr>
                    </a:solidFill>
                  </a:tcPr>
                </a:tc>
              </a:tr>
              <a:tr h="297180">
                <a:tc>
                  <a:txBody>
                    <a:bodyPr/>
                    <a:lstStyle/>
                    <a:p>
                      <a:r>
                        <a:rPr lang="en-US" sz="1200" b="1" dirty="0" smtClean="0">
                          <a:solidFill>
                            <a:schemeClr val="tx1"/>
                          </a:solidFill>
                        </a:rPr>
                        <a:t>Web app servers</a:t>
                      </a:r>
                      <a:endParaRPr lang="en-US" sz="1200" b="1"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200" dirty="0" smtClean="0">
                          <a:solidFill>
                            <a:schemeClr val="tx1"/>
                          </a:solidFill>
                        </a:rPr>
                        <a:t>Microsoft IIS, Apache, Apache Tomcat, Microsoft </a:t>
                      </a:r>
                      <a:r>
                        <a:rPr lang="en-US" sz="1200" dirty="0" err="1" smtClean="0">
                          <a:solidFill>
                            <a:schemeClr val="tx1"/>
                          </a:solidFill>
                        </a:rPr>
                        <a:t>Sharepoint</a:t>
                      </a:r>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23850">
                <a:tc>
                  <a:txBody>
                    <a:bodyPr/>
                    <a:lstStyle/>
                    <a:p>
                      <a:r>
                        <a:rPr lang="en-US" sz="1200" b="1" dirty="0" smtClean="0">
                          <a:solidFill>
                            <a:schemeClr val="tx1"/>
                          </a:solidFill>
                        </a:rPr>
                        <a:t>Mail servers</a:t>
                      </a:r>
                      <a:endParaRPr lang="en-US" sz="1200" b="1"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r>
                        <a:rPr lang="en-US" sz="1200" dirty="0" smtClean="0">
                          <a:solidFill>
                            <a:schemeClr val="tx1"/>
                          </a:solidFill>
                        </a:rPr>
                        <a:t>Microsoft Exchange Server, </a:t>
                      </a:r>
                      <a:r>
                        <a:rPr lang="en-US" sz="1200" dirty="0" err="1" smtClean="0">
                          <a:solidFill>
                            <a:schemeClr val="tx1"/>
                          </a:solidFill>
                        </a:rPr>
                        <a:t>Merak</a:t>
                      </a:r>
                      <a:r>
                        <a:rPr lang="en-US" sz="1200" dirty="0" smtClean="0">
                          <a:solidFill>
                            <a:schemeClr val="tx1"/>
                          </a:solidFill>
                        </a:rPr>
                        <a:t>, IBM Lotus Domino, </a:t>
                      </a:r>
                      <a:r>
                        <a:rPr lang="en-US" sz="1200" dirty="0" err="1" smtClean="0">
                          <a:solidFill>
                            <a:schemeClr val="tx1"/>
                          </a:solidFill>
                        </a:rPr>
                        <a:t>Mdaemon</a:t>
                      </a:r>
                      <a:r>
                        <a:rPr lang="en-US" sz="1200" dirty="0" smtClean="0">
                          <a:solidFill>
                            <a:schemeClr val="tx1"/>
                          </a:solidFill>
                        </a:rPr>
                        <a:t>, </a:t>
                      </a:r>
                      <a:r>
                        <a:rPr lang="en-US" sz="1200" dirty="0" err="1" smtClean="0">
                          <a:solidFill>
                            <a:schemeClr val="tx1"/>
                          </a:solidFill>
                        </a:rPr>
                        <a:t>Ipswitch</a:t>
                      </a:r>
                      <a:r>
                        <a:rPr lang="en-US" sz="1200" dirty="0" smtClean="0">
                          <a:solidFill>
                            <a:schemeClr val="tx1"/>
                          </a:solidFill>
                        </a:rPr>
                        <a:t>, </a:t>
                      </a:r>
                      <a:r>
                        <a:rPr lang="en-US" sz="1200" dirty="0" err="1" smtClean="0">
                          <a:solidFill>
                            <a:schemeClr val="tx1"/>
                          </a:solidFill>
                        </a:rPr>
                        <a:t>IMail</a:t>
                      </a:r>
                      <a:r>
                        <a:rPr lang="en-US" sz="1200" dirty="0" smtClean="0">
                          <a:solidFill>
                            <a:schemeClr val="tx1"/>
                          </a:solidFill>
                        </a:rPr>
                        <a:t>,, </a:t>
                      </a:r>
                      <a:r>
                        <a:rPr lang="en-US" sz="1200" dirty="0" err="1" smtClean="0">
                          <a:solidFill>
                            <a:schemeClr val="tx1"/>
                          </a:solidFill>
                        </a:rPr>
                        <a:t>MailEnable</a:t>
                      </a:r>
                      <a:r>
                        <a:rPr lang="en-US" sz="1200" dirty="0" smtClean="0">
                          <a:solidFill>
                            <a:schemeClr val="tx1"/>
                          </a:solidFill>
                        </a:rPr>
                        <a:t> Professional, </a:t>
                      </a:r>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r>
              <a:tr h="323850">
                <a:tc>
                  <a:txBody>
                    <a:bodyPr/>
                    <a:lstStyle/>
                    <a:p>
                      <a:r>
                        <a:rPr lang="en-US" sz="1200" b="1" dirty="0" smtClean="0">
                          <a:solidFill>
                            <a:schemeClr val="tx1"/>
                          </a:solidFill>
                        </a:rPr>
                        <a:t>FTP servers</a:t>
                      </a:r>
                      <a:endParaRPr lang="en-US" sz="1200" b="1"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200" dirty="0" err="1" smtClean="0">
                          <a:solidFill>
                            <a:schemeClr val="tx1"/>
                          </a:solidFill>
                        </a:rPr>
                        <a:t>Ipswitch</a:t>
                      </a:r>
                      <a:r>
                        <a:rPr lang="en-US" sz="1200" dirty="0" smtClean="0">
                          <a:solidFill>
                            <a:schemeClr val="tx1"/>
                          </a:solidFill>
                        </a:rPr>
                        <a:t>, War FTP Daemon, Allied Telesis</a:t>
                      </a:r>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23850">
                <a:tc>
                  <a:txBody>
                    <a:bodyPr/>
                    <a:lstStyle/>
                    <a:p>
                      <a:r>
                        <a:rPr lang="en-US" sz="1200" b="1" dirty="0" smtClean="0">
                          <a:solidFill>
                            <a:schemeClr val="tx1"/>
                          </a:solidFill>
                        </a:rPr>
                        <a:t>Backup servers</a:t>
                      </a:r>
                      <a:endParaRPr lang="en-US" sz="1200" b="1"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r>
                        <a:rPr lang="en-US" sz="1200" dirty="0" smtClean="0">
                          <a:solidFill>
                            <a:schemeClr val="tx1"/>
                          </a:solidFill>
                        </a:rPr>
                        <a:t>Computer Associates, Symantec, EMC</a:t>
                      </a:r>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r>
              <a:tr h="323850">
                <a:tc>
                  <a:txBody>
                    <a:bodyPr/>
                    <a:lstStyle/>
                    <a:p>
                      <a:r>
                        <a:rPr lang="en-US" sz="1200" b="1" dirty="0" smtClean="0">
                          <a:solidFill>
                            <a:schemeClr val="tx1"/>
                          </a:solidFill>
                        </a:rPr>
                        <a:t>Storage mgt servers</a:t>
                      </a:r>
                      <a:endParaRPr lang="en-US" sz="1200" b="1"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200" dirty="0" smtClean="0">
                          <a:solidFill>
                            <a:schemeClr val="tx1"/>
                          </a:solidFill>
                        </a:rPr>
                        <a:t>Symantec, </a:t>
                      </a:r>
                      <a:r>
                        <a:rPr lang="en-US" sz="1200" dirty="0" err="1" smtClean="0">
                          <a:solidFill>
                            <a:schemeClr val="tx1"/>
                          </a:solidFill>
                        </a:rPr>
                        <a:t>Veritas</a:t>
                      </a:r>
                      <a:r>
                        <a:rPr lang="en-US" sz="1200" dirty="0" smtClean="0">
                          <a:solidFill>
                            <a:schemeClr val="tx1"/>
                          </a:solidFill>
                        </a:rPr>
                        <a:t> </a:t>
                      </a:r>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23850">
                <a:tc>
                  <a:txBody>
                    <a:bodyPr/>
                    <a:lstStyle/>
                    <a:p>
                      <a:r>
                        <a:rPr lang="en-US" sz="1200" b="1" dirty="0" smtClean="0">
                          <a:solidFill>
                            <a:schemeClr val="tx1"/>
                          </a:solidFill>
                        </a:rPr>
                        <a:t>DHCP servers</a:t>
                      </a:r>
                      <a:endParaRPr lang="en-US" sz="1200" b="1"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r>
                        <a:rPr lang="en-US" sz="1200" dirty="0" smtClean="0">
                          <a:solidFill>
                            <a:schemeClr val="tx1"/>
                          </a:solidFill>
                        </a:rPr>
                        <a:t>ISC DHCPD</a:t>
                      </a:r>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r>
              <a:tr h="323850">
                <a:tc>
                  <a:txBody>
                    <a:bodyPr/>
                    <a:lstStyle/>
                    <a:p>
                      <a:r>
                        <a:rPr lang="en-US" sz="1200" b="1" dirty="0" smtClean="0">
                          <a:solidFill>
                            <a:schemeClr val="tx1"/>
                          </a:solidFill>
                        </a:rPr>
                        <a:t>Desktop applications</a:t>
                      </a:r>
                      <a:endParaRPr lang="en-US" sz="1200" b="1"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200" dirty="0" smtClean="0">
                          <a:solidFill>
                            <a:schemeClr val="tx1"/>
                          </a:solidFill>
                        </a:rPr>
                        <a:t>Microsoft (Office, Visual Studio, Visual Basic, Access, Visio, Publisher, Excel Viewer, Windows Media Player), Kodak Image Viewer, Adobe Acrobat Reader, Apple </a:t>
                      </a:r>
                      <a:r>
                        <a:rPr lang="en-US" sz="1200" dirty="0" err="1" smtClean="0">
                          <a:solidFill>
                            <a:schemeClr val="tx1"/>
                          </a:solidFill>
                        </a:rPr>
                        <a:t>Quicktime</a:t>
                      </a:r>
                      <a:r>
                        <a:rPr lang="en-US" sz="1200" dirty="0" smtClean="0">
                          <a:solidFill>
                            <a:schemeClr val="tx1"/>
                          </a:solidFill>
                        </a:rPr>
                        <a:t>, </a:t>
                      </a:r>
                      <a:r>
                        <a:rPr lang="en-US" sz="1200" dirty="0" err="1" smtClean="0">
                          <a:solidFill>
                            <a:schemeClr val="tx1"/>
                          </a:solidFill>
                        </a:rPr>
                        <a:t>RealNetworks</a:t>
                      </a:r>
                      <a:r>
                        <a:rPr lang="en-US" sz="1200" dirty="0" smtClean="0">
                          <a:solidFill>
                            <a:schemeClr val="tx1"/>
                          </a:solidFill>
                        </a:rPr>
                        <a:t> RealPlayer</a:t>
                      </a:r>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23850">
                <a:tc>
                  <a:txBody>
                    <a:bodyPr/>
                    <a:lstStyle/>
                    <a:p>
                      <a:r>
                        <a:rPr lang="en-US" sz="1200" b="1" dirty="0" smtClean="0">
                          <a:solidFill>
                            <a:schemeClr val="tx1"/>
                          </a:solidFill>
                        </a:rPr>
                        <a:t>Mail clients</a:t>
                      </a:r>
                      <a:endParaRPr lang="en-US" sz="1200" b="1"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r>
                        <a:rPr lang="en-US" sz="1200" dirty="0" smtClean="0">
                          <a:solidFill>
                            <a:schemeClr val="tx1"/>
                          </a:solidFill>
                        </a:rPr>
                        <a:t>Outlook Express, MS Outlook, Windows Vista Mail, IBM Lotus Notes, </a:t>
                      </a:r>
                      <a:r>
                        <a:rPr lang="en-US" sz="1200" dirty="0" err="1" smtClean="0">
                          <a:solidFill>
                            <a:schemeClr val="tx1"/>
                          </a:solidFill>
                        </a:rPr>
                        <a:t>Ipswitch</a:t>
                      </a:r>
                      <a:r>
                        <a:rPr lang="en-US" sz="1200" dirty="0" smtClean="0">
                          <a:solidFill>
                            <a:schemeClr val="tx1"/>
                          </a:solidFill>
                        </a:rPr>
                        <a:t> </a:t>
                      </a:r>
                      <a:r>
                        <a:rPr lang="en-US" sz="1200" dirty="0" err="1" smtClean="0">
                          <a:solidFill>
                            <a:schemeClr val="tx1"/>
                          </a:solidFill>
                        </a:rPr>
                        <a:t>IMail</a:t>
                      </a:r>
                      <a:r>
                        <a:rPr lang="en-US" sz="1200" dirty="0" smtClean="0">
                          <a:solidFill>
                            <a:schemeClr val="tx1"/>
                          </a:solidFill>
                        </a:rPr>
                        <a:t> Client</a:t>
                      </a:r>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r>
              <a:tr h="323850">
                <a:tc>
                  <a:txBody>
                    <a:bodyPr/>
                    <a:lstStyle/>
                    <a:p>
                      <a:r>
                        <a:rPr lang="en-US" sz="1200" b="1" dirty="0" smtClean="0">
                          <a:solidFill>
                            <a:schemeClr val="tx1"/>
                          </a:solidFill>
                        </a:rPr>
                        <a:t>Web browsers</a:t>
                      </a:r>
                      <a:endParaRPr lang="en-US" sz="1200" b="1"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200" dirty="0" smtClean="0">
                          <a:solidFill>
                            <a:schemeClr val="tx1"/>
                          </a:solidFill>
                        </a:rPr>
                        <a:t>Internet Explorer, Mozilla Firefox</a:t>
                      </a:r>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23850">
                <a:tc>
                  <a:txBody>
                    <a:bodyPr/>
                    <a:lstStyle/>
                    <a:p>
                      <a:r>
                        <a:rPr lang="en-US" sz="1200" b="1" dirty="0" smtClean="0">
                          <a:solidFill>
                            <a:schemeClr val="tx1"/>
                          </a:solidFill>
                        </a:rPr>
                        <a:t>Anti-virus</a:t>
                      </a:r>
                      <a:endParaRPr lang="en-US" sz="1200" b="1"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r>
                        <a:rPr lang="en-US" sz="1200" dirty="0" smtClean="0">
                          <a:solidFill>
                            <a:schemeClr val="tx1"/>
                          </a:solidFill>
                        </a:rPr>
                        <a:t>Clam AV, CA,</a:t>
                      </a:r>
                      <a:r>
                        <a:rPr lang="en-US" sz="1200" baseline="0" dirty="0" smtClean="0">
                          <a:solidFill>
                            <a:schemeClr val="tx1"/>
                          </a:solidFill>
                        </a:rPr>
                        <a:t> </a:t>
                      </a:r>
                      <a:r>
                        <a:rPr lang="en-US" sz="1200" dirty="0" smtClean="0">
                          <a:solidFill>
                            <a:schemeClr val="tx1"/>
                          </a:solidFill>
                        </a:rPr>
                        <a:t>Symantec,  Norton, Trend Micro, Microsoft</a:t>
                      </a:r>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r>
              <a:tr h="323850">
                <a:tc>
                  <a:txBody>
                    <a:bodyPr/>
                    <a:lstStyle/>
                    <a:p>
                      <a:r>
                        <a:rPr lang="en-US" sz="1200" b="1" dirty="0" smtClean="0">
                          <a:solidFill>
                            <a:schemeClr val="tx1"/>
                          </a:solidFill>
                        </a:rPr>
                        <a:t>Other applications</a:t>
                      </a:r>
                      <a:endParaRPr lang="en-US" sz="1200" b="1"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200" dirty="0" smtClean="0">
                          <a:solidFill>
                            <a:schemeClr val="tx1"/>
                          </a:solidFill>
                        </a:rPr>
                        <a:t>Samba, IBM </a:t>
                      </a:r>
                      <a:r>
                        <a:rPr lang="en-US" sz="1200" dirty="0" err="1" smtClean="0">
                          <a:solidFill>
                            <a:schemeClr val="tx1"/>
                          </a:solidFill>
                        </a:rPr>
                        <a:t>Websphere</a:t>
                      </a:r>
                      <a:r>
                        <a:rPr lang="en-US" sz="1200" dirty="0" smtClean="0">
                          <a:solidFill>
                            <a:schemeClr val="tx1"/>
                          </a:solidFill>
                        </a:rPr>
                        <a:t>, IBM Lotus Domino Web Access, </a:t>
                      </a:r>
                      <a:r>
                        <a:rPr lang="en-US" sz="1200" dirty="0" err="1" smtClean="0">
                          <a:solidFill>
                            <a:schemeClr val="tx1"/>
                          </a:solidFill>
                        </a:rPr>
                        <a:t>X.Org</a:t>
                      </a:r>
                      <a:r>
                        <a:rPr lang="en-US" sz="1200" dirty="0" smtClean="0">
                          <a:solidFill>
                            <a:schemeClr val="tx1"/>
                          </a:solidFill>
                        </a:rPr>
                        <a:t>, X Font Server prior, </a:t>
                      </a:r>
                      <a:r>
                        <a:rPr lang="en-US" sz="1200" dirty="0" err="1" smtClean="0">
                          <a:solidFill>
                            <a:schemeClr val="tx1"/>
                          </a:solidFill>
                        </a:rPr>
                        <a:t>Rsync</a:t>
                      </a:r>
                      <a:r>
                        <a:rPr lang="en-US" sz="1200" dirty="0" smtClean="0">
                          <a:solidFill>
                            <a:schemeClr val="tx1"/>
                          </a:solidFill>
                        </a:rPr>
                        <a:t>, </a:t>
                      </a:r>
                      <a:r>
                        <a:rPr lang="en-US" sz="1200" dirty="0" err="1" smtClean="0">
                          <a:solidFill>
                            <a:schemeClr val="tx1"/>
                          </a:solidFill>
                        </a:rPr>
                        <a:t>OpenSSL</a:t>
                      </a:r>
                      <a:r>
                        <a:rPr lang="en-US" sz="1200" dirty="0" smtClean="0">
                          <a:solidFill>
                            <a:schemeClr val="tx1"/>
                          </a:solidFill>
                        </a:rPr>
                        <a:t>, Novell Client</a:t>
                      </a:r>
                      <a:endParaRPr lang="en-US" sz="1200"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27678" name="Slide Number Placeholder 2"/>
          <p:cNvSpPr>
            <a:spLocks noGrp="1"/>
          </p:cNvSpPr>
          <p:nvPr>
            <p:ph type="sldNum" sz="quarter" idx="11"/>
          </p:nvPr>
        </p:nvSpPr>
        <p:spPr>
          <a:xfrm>
            <a:off x="2514600" y="6477000"/>
            <a:ext cx="1952625" cy="2190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lstStyle>
            <a:lvl1pPr eaLnBrk="0" hangingPunct="0">
              <a:defRPr sz="1600">
                <a:solidFill>
                  <a:schemeClr val="bg2"/>
                </a:solidFill>
                <a:latin typeface="Arial" charset="0"/>
                <a:ea typeface="ＭＳ Ｐゴシック" charset="0"/>
                <a:cs typeface="Arial" charset="0"/>
              </a:defRPr>
            </a:lvl1pPr>
            <a:lvl2pPr marL="742950" indent="-285750" eaLnBrk="0" hangingPunct="0">
              <a:defRPr sz="1600">
                <a:solidFill>
                  <a:schemeClr val="bg2"/>
                </a:solidFill>
                <a:latin typeface="Arial" charset="0"/>
                <a:ea typeface="Arial" charset="0"/>
                <a:cs typeface="Arial" charset="0"/>
              </a:defRPr>
            </a:lvl2pPr>
            <a:lvl3pPr marL="1143000" indent="-228600" eaLnBrk="0" hangingPunct="0">
              <a:defRPr sz="1600">
                <a:solidFill>
                  <a:schemeClr val="bg2"/>
                </a:solidFill>
                <a:latin typeface="Arial" charset="0"/>
                <a:ea typeface="Arial" charset="0"/>
                <a:cs typeface="Arial" charset="0"/>
              </a:defRPr>
            </a:lvl3pPr>
            <a:lvl4pPr marL="1600200" indent="-228600" eaLnBrk="0" hangingPunct="0">
              <a:defRPr sz="1600">
                <a:solidFill>
                  <a:schemeClr val="bg2"/>
                </a:solidFill>
                <a:latin typeface="Arial" charset="0"/>
                <a:ea typeface="Arial" charset="0"/>
                <a:cs typeface="Arial" charset="0"/>
              </a:defRPr>
            </a:lvl4pPr>
            <a:lvl5pPr marL="2057400" indent="-228600" eaLnBrk="0" hangingPunct="0">
              <a:defRPr sz="1600">
                <a:solidFill>
                  <a:schemeClr val="bg2"/>
                </a:solidFill>
                <a:latin typeface="Arial" charset="0"/>
                <a:ea typeface="Arial" charset="0"/>
                <a:cs typeface="Arial" charset="0"/>
              </a:defRPr>
            </a:lvl5pPr>
            <a:lvl6pPr marL="2514600" indent="-228600" eaLnBrk="0" fontAlgn="base" hangingPunct="0">
              <a:spcBef>
                <a:spcPct val="0"/>
              </a:spcBef>
              <a:spcAft>
                <a:spcPct val="0"/>
              </a:spcAft>
              <a:defRPr sz="1600">
                <a:solidFill>
                  <a:schemeClr val="bg2"/>
                </a:solidFill>
                <a:latin typeface="Arial" charset="0"/>
                <a:ea typeface="Arial" charset="0"/>
                <a:cs typeface="Arial" charset="0"/>
              </a:defRPr>
            </a:lvl6pPr>
            <a:lvl7pPr marL="2971800" indent="-228600" eaLnBrk="0" fontAlgn="base" hangingPunct="0">
              <a:spcBef>
                <a:spcPct val="0"/>
              </a:spcBef>
              <a:spcAft>
                <a:spcPct val="0"/>
              </a:spcAft>
              <a:defRPr sz="1600">
                <a:solidFill>
                  <a:schemeClr val="bg2"/>
                </a:solidFill>
                <a:latin typeface="Arial" charset="0"/>
                <a:ea typeface="Arial" charset="0"/>
                <a:cs typeface="Arial" charset="0"/>
              </a:defRPr>
            </a:lvl7pPr>
            <a:lvl8pPr marL="3429000" indent="-228600" eaLnBrk="0" fontAlgn="base" hangingPunct="0">
              <a:spcBef>
                <a:spcPct val="0"/>
              </a:spcBef>
              <a:spcAft>
                <a:spcPct val="0"/>
              </a:spcAft>
              <a:defRPr sz="1600">
                <a:solidFill>
                  <a:schemeClr val="bg2"/>
                </a:solidFill>
                <a:latin typeface="Arial" charset="0"/>
                <a:ea typeface="Arial" charset="0"/>
                <a:cs typeface="Arial" charset="0"/>
              </a:defRPr>
            </a:lvl8pPr>
            <a:lvl9pPr marL="3886200" indent="-228600" eaLnBrk="0" fontAlgn="base" hangingPunct="0">
              <a:spcBef>
                <a:spcPct val="0"/>
              </a:spcBef>
              <a:spcAft>
                <a:spcPct val="0"/>
              </a:spcAft>
              <a:defRPr sz="1600">
                <a:solidFill>
                  <a:schemeClr val="bg2"/>
                </a:solidFill>
                <a:latin typeface="Arial" charset="0"/>
                <a:ea typeface="Arial" charset="0"/>
                <a:cs typeface="Arial" charset="0"/>
              </a:defRPr>
            </a:lvl9pPr>
          </a:lstStyle>
          <a:p>
            <a:pPr algn="r" eaLnBrk="1" hangingPunct="1">
              <a:spcBef>
                <a:spcPct val="20000"/>
              </a:spcBef>
            </a:pPr>
            <a:fld id="{E0BA5779-492C-B84F-BD82-CA211207ADC2}" type="slidenum">
              <a:rPr lang="en-US" sz="600">
                <a:ea typeface="宋体" charset="0"/>
                <a:cs typeface="宋体" charset="0"/>
              </a:rPr>
              <a:pPr algn="r" eaLnBrk="1" hangingPunct="1">
                <a:spcBef>
                  <a:spcPct val="20000"/>
                </a:spcBef>
              </a:pPr>
              <a:t>40</a:t>
            </a:fld>
            <a:endParaRPr lang="en-US" sz="600">
              <a:ea typeface="宋体" charset="0"/>
              <a:cs typeface="宋体" charset="0"/>
            </a:endParaRPr>
          </a:p>
        </p:txBody>
      </p:sp>
      <p:sp>
        <p:nvSpPr>
          <p:cNvPr id="5" name="Title 1"/>
          <p:cNvSpPr txBox="1">
            <a:spLocks/>
          </p:cNvSpPr>
          <p:nvPr/>
        </p:nvSpPr>
        <p:spPr bwMode="auto">
          <a:xfrm>
            <a:off x="174624" y="0"/>
            <a:ext cx="8969376" cy="740833"/>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2800" b="1">
                <a:solidFill>
                  <a:schemeClr val="tx2"/>
                </a:solidFill>
                <a:latin typeface="+mj-lt"/>
                <a:ea typeface="+mj-ea"/>
                <a:cs typeface="+mj-cs"/>
              </a:defRPr>
            </a:lvl1pPr>
            <a:lvl2pPr algn="l" rtl="0" eaLnBrk="0" fontAlgn="base" hangingPunct="0">
              <a:lnSpc>
                <a:spcPct val="90000"/>
              </a:lnSpc>
              <a:spcBef>
                <a:spcPct val="0"/>
              </a:spcBef>
              <a:spcAft>
                <a:spcPct val="0"/>
              </a:spcAft>
              <a:defRPr sz="2800" b="1">
                <a:solidFill>
                  <a:schemeClr val="tx2"/>
                </a:solidFill>
                <a:latin typeface="Arial" charset="0"/>
                <a:cs typeface="Arial" charset="0"/>
              </a:defRPr>
            </a:lvl2pPr>
            <a:lvl3pPr algn="l" rtl="0" eaLnBrk="0" fontAlgn="base" hangingPunct="0">
              <a:lnSpc>
                <a:spcPct val="90000"/>
              </a:lnSpc>
              <a:spcBef>
                <a:spcPct val="0"/>
              </a:spcBef>
              <a:spcAft>
                <a:spcPct val="0"/>
              </a:spcAft>
              <a:defRPr sz="2800" b="1">
                <a:solidFill>
                  <a:schemeClr val="tx2"/>
                </a:solidFill>
                <a:latin typeface="Arial" charset="0"/>
                <a:cs typeface="Arial" charset="0"/>
              </a:defRPr>
            </a:lvl3pPr>
            <a:lvl4pPr algn="l" rtl="0" eaLnBrk="0" fontAlgn="base" hangingPunct="0">
              <a:lnSpc>
                <a:spcPct val="90000"/>
              </a:lnSpc>
              <a:spcBef>
                <a:spcPct val="0"/>
              </a:spcBef>
              <a:spcAft>
                <a:spcPct val="0"/>
              </a:spcAft>
              <a:defRPr sz="2800" b="1">
                <a:solidFill>
                  <a:schemeClr val="tx2"/>
                </a:solidFill>
                <a:latin typeface="Arial" charset="0"/>
                <a:cs typeface="Arial" charset="0"/>
              </a:defRPr>
            </a:lvl4pPr>
            <a:lvl5pPr algn="l" rtl="0" eaLnBrk="0" fontAlgn="base" hangingPunct="0">
              <a:lnSpc>
                <a:spcPct val="90000"/>
              </a:lnSpc>
              <a:spcBef>
                <a:spcPct val="0"/>
              </a:spcBef>
              <a:spcAft>
                <a:spcPct val="0"/>
              </a:spcAft>
              <a:defRPr sz="2800" b="1">
                <a:solidFill>
                  <a:schemeClr val="tx2"/>
                </a:solidFill>
                <a:latin typeface="Arial" charset="0"/>
                <a:cs typeface="Arial" charset="0"/>
              </a:defRPr>
            </a:lvl5pPr>
            <a:lvl6pPr marL="457200" algn="l" rtl="0" fontAlgn="base">
              <a:lnSpc>
                <a:spcPct val="90000"/>
              </a:lnSpc>
              <a:spcBef>
                <a:spcPct val="0"/>
              </a:spcBef>
              <a:spcAft>
                <a:spcPct val="0"/>
              </a:spcAft>
              <a:defRPr sz="2800" b="1">
                <a:solidFill>
                  <a:schemeClr val="tx2"/>
                </a:solidFill>
                <a:latin typeface="Arial" charset="0"/>
                <a:cs typeface="Arial" charset="0"/>
              </a:defRPr>
            </a:lvl6pPr>
            <a:lvl7pPr marL="914400" algn="l" rtl="0" fontAlgn="base">
              <a:lnSpc>
                <a:spcPct val="90000"/>
              </a:lnSpc>
              <a:spcBef>
                <a:spcPct val="0"/>
              </a:spcBef>
              <a:spcAft>
                <a:spcPct val="0"/>
              </a:spcAft>
              <a:defRPr sz="2800" b="1">
                <a:solidFill>
                  <a:schemeClr val="tx2"/>
                </a:solidFill>
                <a:latin typeface="Arial" charset="0"/>
                <a:cs typeface="Arial" charset="0"/>
              </a:defRPr>
            </a:lvl7pPr>
            <a:lvl8pPr marL="1371600" algn="l" rtl="0" fontAlgn="base">
              <a:lnSpc>
                <a:spcPct val="90000"/>
              </a:lnSpc>
              <a:spcBef>
                <a:spcPct val="0"/>
              </a:spcBef>
              <a:spcAft>
                <a:spcPct val="0"/>
              </a:spcAft>
              <a:defRPr sz="2800" b="1">
                <a:solidFill>
                  <a:schemeClr val="tx2"/>
                </a:solidFill>
                <a:latin typeface="Arial" charset="0"/>
                <a:cs typeface="Arial" charset="0"/>
              </a:defRPr>
            </a:lvl8pPr>
            <a:lvl9pPr marL="1828800" algn="l" rtl="0" fontAlgn="base">
              <a:lnSpc>
                <a:spcPct val="90000"/>
              </a:lnSpc>
              <a:spcBef>
                <a:spcPct val="0"/>
              </a:spcBef>
              <a:spcAft>
                <a:spcPct val="0"/>
              </a:spcAft>
              <a:defRPr sz="2800" b="1">
                <a:solidFill>
                  <a:schemeClr val="tx2"/>
                </a:solidFill>
                <a:latin typeface="Arial" charset="0"/>
                <a:cs typeface="Arial" charset="0"/>
              </a:defRPr>
            </a:lvl9pPr>
          </a:lstStyle>
          <a:p>
            <a:r>
              <a:rPr lang="en-US" sz="2400" dirty="0" smtClean="0"/>
              <a:t>Trend Micro Virtual Patching for the Entire IT Stack</a:t>
            </a:r>
            <a:br>
              <a:rPr lang="en-US" sz="2400" dirty="0" smtClean="0"/>
            </a:br>
            <a:r>
              <a:rPr lang="en-US" sz="2400" dirty="0" smtClean="0">
                <a:solidFill>
                  <a:srgbClr val="58595B"/>
                </a:solidFill>
              </a:rPr>
              <a:t>Shields </a:t>
            </a:r>
            <a:r>
              <a:rPr lang="en-US" sz="2400" dirty="0">
                <a:solidFill>
                  <a:schemeClr val="tx1"/>
                </a:solidFill>
              </a:rPr>
              <a:t>o</a:t>
            </a:r>
            <a:r>
              <a:rPr lang="en-US" sz="2400" dirty="0" smtClean="0">
                <a:solidFill>
                  <a:schemeClr val="tx1"/>
                </a:solidFill>
              </a:rPr>
              <a:t>ver a 100 server and desktop applications</a:t>
            </a:r>
            <a:endParaRPr lang="en-US" sz="2400" dirty="0">
              <a:solidFill>
                <a:schemeClr val="tx1"/>
              </a:solidFill>
            </a:endParaRPr>
          </a:p>
        </p:txBody>
      </p:sp>
    </p:spTree>
    <p:extLst>
      <p:ext uri="{BB962C8B-B14F-4D97-AF65-F5344CB8AC3E}">
        <p14:creationId xmlns:p14="http://schemas.microsoft.com/office/powerpoint/2010/main" val="21319646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4"/>
          <p:cNvSpPr txBox="1">
            <a:spLocks noChangeArrowheads="1"/>
          </p:cNvSpPr>
          <p:nvPr/>
        </p:nvSpPr>
        <p:spPr bwMode="auto">
          <a:xfrm>
            <a:off x="520472" y="763846"/>
            <a:ext cx="7544012"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bg2"/>
                </a:solidFill>
                <a:latin typeface="Arial" charset="0"/>
                <a:cs typeface="Arial" charset="0"/>
              </a:defRPr>
            </a:lvl1pPr>
            <a:lvl2pPr marL="742950" indent="-285750" eaLnBrk="0" hangingPunct="0">
              <a:defRPr sz="1600">
                <a:solidFill>
                  <a:schemeClr val="bg2"/>
                </a:solidFill>
                <a:latin typeface="Arial" charset="0"/>
                <a:cs typeface="Arial" charset="0"/>
              </a:defRPr>
            </a:lvl2pPr>
            <a:lvl3pPr marL="1143000" indent="-228600" eaLnBrk="0" hangingPunct="0">
              <a:defRPr sz="1600">
                <a:solidFill>
                  <a:schemeClr val="bg2"/>
                </a:solidFill>
                <a:latin typeface="Arial" charset="0"/>
                <a:cs typeface="Arial" charset="0"/>
              </a:defRPr>
            </a:lvl3pPr>
            <a:lvl4pPr marL="1600200" indent="-228600" eaLnBrk="0" hangingPunct="0">
              <a:defRPr sz="1600">
                <a:solidFill>
                  <a:schemeClr val="bg2"/>
                </a:solidFill>
                <a:latin typeface="Arial" charset="0"/>
                <a:cs typeface="Arial" charset="0"/>
              </a:defRPr>
            </a:lvl4pPr>
            <a:lvl5pPr marL="2057400" indent="-228600" eaLnBrk="0" hangingPunct="0">
              <a:defRPr sz="1600">
                <a:solidFill>
                  <a:schemeClr val="bg2"/>
                </a:solidFill>
                <a:latin typeface="Arial" charset="0"/>
                <a:cs typeface="Arial" charset="0"/>
              </a:defRPr>
            </a:lvl5pPr>
            <a:lvl6pPr marL="2514600" indent="-228600" eaLnBrk="0" fontAlgn="base" hangingPunct="0">
              <a:spcBef>
                <a:spcPct val="0"/>
              </a:spcBef>
              <a:spcAft>
                <a:spcPct val="0"/>
              </a:spcAft>
              <a:defRPr sz="1600">
                <a:solidFill>
                  <a:schemeClr val="bg2"/>
                </a:solidFill>
                <a:latin typeface="Arial" charset="0"/>
                <a:cs typeface="Arial" charset="0"/>
              </a:defRPr>
            </a:lvl6pPr>
            <a:lvl7pPr marL="2971800" indent="-228600" eaLnBrk="0" fontAlgn="base" hangingPunct="0">
              <a:spcBef>
                <a:spcPct val="0"/>
              </a:spcBef>
              <a:spcAft>
                <a:spcPct val="0"/>
              </a:spcAft>
              <a:defRPr sz="1600">
                <a:solidFill>
                  <a:schemeClr val="bg2"/>
                </a:solidFill>
                <a:latin typeface="Arial" charset="0"/>
                <a:cs typeface="Arial" charset="0"/>
              </a:defRPr>
            </a:lvl7pPr>
            <a:lvl8pPr marL="3429000" indent="-228600" eaLnBrk="0" fontAlgn="base" hangingPunct="0">
              <a:spcBef>
                <a:spcPct val="0"/>
              </a:spcBef>
              <a:spcAft>
                <a:spcPct val="0"/>
              </a:spcAft>
              <a:defRPr sz="1600">
                <a:solidFill>
                  <a:schemeClr val="bg2"/>
                </a:solidFill>
                <a:latin typeface="Arial" charset="0"/>
                <a:cs typeface="Arial" charset="0"/>
              </a:defRPr>
            </a:lvl8pPr>
            <a:lvl9pPr marL="3886200" indent="-228600" eaLnBrk="0" fontAlgn="base" hangingPunct="0">
              <a:spcBef>
                <a:spcPct val="0"/>
              </a:spcBef>
              <a:spcAft>
                <a:spcPct val="0"/>
              </a:spcAft>
              <a:defRPr sz="1600">
                <a:solidFill>
                  <a:schemeClr val="bg2"/>
                </a:solidFill>
                <a:latin typeface="Arial" charset="0"/>
                <a:cs typeface="Arial" charset="0"/>
              </a:defRPr>
            </a:lvl9pPr>
          </a:lstStyle>
          <a:p>
            <a:pPr eaLnBrk="1" hangingPunct="1"/>
            <a:r>
              <a:rPr lang="en-US" sz="3200" dirty="0" smtClean="0">
                <a:solidFill>
                  <a:schemeClr val="bg1"/>
                </a:solidFill>
              </a:rPr>
              <a:t>Addressing Cloud Requirements</a:t>
            </a:r>
            <a:endParaRPr lang="en-US" sz="3200" dirty="0">
              <a:solidFill>
                <a:schemeClr val="bg1"/>
              </a:solidFill>
            </a:endParaRPr>
          </a:p>
          <a:p>
            <a:pPr eaLnBrk="1" hangingPunct="1"/>
            <a:endParaRPr lang="en-US" sz="2000" dirty="0">
              <a:solidFill>
                <a:schemeClr val="bg1"/>
              </a:solidFill>
            </a:endParaRPr>
          </a:p>
          <a:p>
            <a:pPr eaLnBrk="1" hangingPunct="1"/>
            <a:r>
              <a:rPr lang="en-US" sz="2000" b="0" dirty="0" smtClean="0">
                <a:solidFill>
                  <a:schemeClr val="bg1"/>
                </a:solidFill>
              </a:rPr>
              <a:t>Requires a combination of technologies and is a shared responsibility between CSP and customer</a:t>
            </a:r>
            <a:endParaRPr lang="en-US" sz="2000" b="0" dirty="0">
              <a:solidFill>
                <a:schemeClr val="bg1"/>
              </a:solidFill>
            </a:endParaRPr>
          </a:p>
        </p:txBody>
      </p:sp>
      <p:cxnSp>
        <p:nvCxnSpPr>
          <p:cNvPr id="15364" name="Straight Connector 7"/>
          <p:cNvCxnSpPr>
            <a:cxnSpLocks noChangeShapeType="1"/>
          </p:cNvCxnSpPr>
          <p:nvPr/>
        </p:nvCxnSpPr>
        <p:spPr bwMode="auto">
          <a:xfrm rot="10800000">
            <a:off x="1897394" y="1493216"/>
            <a:ext cx="4572000" cy="0"/>
          </a:xfrm>
          <a:prstGeom prst="line">
            <a:avLst/>
          </a:prstGeom>
          <a:ln>
            <a:headEnd/>
            <a:tailEnd/>
          </a:ln>
          <a:extLst/>
        </p:spPr>
        <p:style>
          <a:lnRef idx="1">
            <a:schemeClr val="accent2"/>
          </a:lnRef>
          <a:fillRef idx="0">
            <a:schemeClr val="accent2"/>
          </a:fillRef>
          <a:effectRef idx="0">
            <a:schemeClr val="accent2"/>
          </a:effectRef>
          <a:fontRef idx="minor">
            <a:schemeClr val="tx1"/>
          </a:fontRef>
        </p:style>
      </p:cxnSp>
      <p:grpSp>
        <p:nvGrpSpPr>
          <p:cNvPr id="5" name="Group 4"/>
          <p:cNvGrpSpPr/>
          <p:nvPr/>
        </p:nvGrpSpPr>
        <p:grpSpPr>
          <a:xfrm>
            <a:off x="986107" y="3025864"/>
            <a:ext cx="5257618" cy="1631196"/>
            <a:chOff x="4955751" y="1613375"/>
            <a:chExt cx="3549423" cy="1019040"/>
          </a:xfrm>
        </p:grpSpPr>
        <p:pic>
          <p:nvPicPr>
            <p:cNvPr id="6" name="Picture 5" descr="Cloud.png"/>
            <p:cNvPicPr>
              <a:picLocks noChangeAspect="1"/>
            </p:cNvPicPr>
            <p:nvPr/>
          </p:nvPicPr>
          <p:blipFill>
            <a:blip r:embed="rId3"/>
            <a:stretch>
              <a:fillRect/>
            </a:stretch>
          </p:blipFill>
          <p:spPr>
            <a:xfrm>
              <a:off x="7337992" y="1734443"/>
              <a:ext cx="1167182" cy="668130"/>
            </a:xfrm>
            <a:prstGeom prst="rect">
              <a:avLst/>
            </a:prstGeom>
          </p:spPr>
        </p:pic>
        <p:sp>
          <p:nvSpPr>
            <p:cNvPr id="7" name="Rounded Rectangle 6"/>
            <p:cNvSpPr>
              <a:spLocks noChangeAspect="1"/>
            </p:cNvSpPr>
            <p:nvPr/>
          </p:nvSpPr>
          <p:spPr bwMode="auto">
            <a:xfrm>
              <a:off x="7282148" y="1613375"/>
              <a:ext cx="427813" cy="448056"/>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rPr>
                <a:t>VM</a:t>
              </a:r>
            </a:p>
          </p:txBody>
        </p:sp>
        <p:sp>
          <p:nvSpPr>
            <p:cNvPr id="8" name="Rounded Rectangle 7"/>
            <p:cNvSpPr>
              <a:spLocks noChangeAspect="1"/>
            </p:cNvSpPr>
            <p:nvPr/>
          </p:nvSpPr>
          <p:spPr bwMode="auto">
            <a:xfrm>
              <a:off x="4955751" y="1618138"/>
              <a:ext cx="754145" cy="448056"/>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rgbClr val="C00000"/>
              </a:solidFill>
              <a:prstDash val="solid"/>
              <a:round/>
              <a:headEnd type="none" w="med" len="med"/>
              <a:tailEnd type="none" w="med" len="med"/>
            </a:ln>
            <a:effectLst/>
          </p:spPr>
          <p:txBody>
            <a:bodyPr lIns="0" rIns="18288" anchor="ctr"/>
            <a:lstStyle/>
            <a:p>
              <a:pPr algn="r">
                <a:lnSpc>
                  <a:spcPts val="1100"/>
                </a:lnSpc>
                <a:defRPr/>
              </a:pPr>
              <a:r>
                <a:rPr lang="en-US" sz="1000" b="0" dirty="0" smtClean="0">
                  <a:solidFill>
                    <a:srgbClr val="C00000"/>
                  </a:solidFill>
                </a:rPr>
                <a:t>Security Virtual </a:t>
              </a:r>
              <a:r>
                <a:rPr lang="en-US" sz="1000" b="0" dirty="0">
                  <a:solidFill>
                    <a:srgbClr val="C00000"/>
                  </a:solidFill>
                </a:rPr>
                <a:t>Appliance</a:t>
              </a:r>
            </a:p>
          </p:txBody>
        </p:sp>
        <p:sp>
          <p:nvSpPr>
            <p:cNvPr id="9" name="Rounded Rectangle 8"/>
            <p:cNvSpPr>
              <a:spLocks noChangeAspect="1"/>
            </p:cNvSpPr>
            <p:nvPr/>
          </p:nvSpPr>
          <p:spPr bwMode="auto">
            <a:xfrm>
              <a:off x="5782437" y="1618138"/>
              <a:ext cx="426463" cy="448056"/>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rPr>
                <a:t>VM</a:t>
              </a:r>
            </a:p>
          </p:txBody>
        </p:sp>
        <p:sp>
          <p:nvSpPr>
            <p:cNvPr id="10" name="Rounded Rectangle 9"/>
            <p:cNvSpPr>
              <a:spLocks noChangeAspect="1"/>
            </p:cNvSpPr>
            <p:nvPr/>
          </p:nvSpPr>
          <p:spPr bwMode="auto">
            <a:xfrm>
              <a:off x="6281441" y="1618138"/>
              <a:ext cx="427813" cy="448056"/>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rPr>
                <a:t>VM</a:t>
              </a:r>
            </a:p>
          </p:txBody>
        </p:sp>
        <p:sp>
          <p:nvSpPr>
            <p:cNvPr id="11" name="Rounded Rectangle 10"/>
            <p:cNvSpPr>
              <a:spLocks noChangeAspect="1"/>
            </p:cNvSpPr>
            <p:nvPr/>
          </p:nvSpPr>
          <p:spPr bwMode="auto">
            <a:xfrm>
              <a:off x="6781795" y="1618138"/>
              <a:ext cx="427813" cy="448056"/>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rPr>
                <a:t>VM</a:t>
              </a:r>
            </a:p>
          </p:txBody>
        </p:sp>
        <p:pic>
          <p:nvPicPr>
            <p:cNvPr id="12" name="Picture 37" descr="agent_high.png"/>
            <p:cNvPicPr>
              <a:picLocks noChangeAspect="1"/>
            </p:cNvPicPr>
            <p:nvPr/>
          </p:nvPicPr>
          <p:blipFill>
            <a:blip r:embed="rId4"/>
            <a:srcRect/>
            <a:stretch>
              <a:fillRect/>
            </a:stretch>
          </p:blipFill>
          <p:spPr bwMode="auto">
            <a:xfrm>
              <a:off x="4955751" y="1773034"/>
              <a:ext cx="304709" cy="295473"/>
            </a:xfrm>
            <a:prstGeom prst="rect">
              <a:avLst/>
            </a:prstGeom>
            <a:noFill/>
            <a:ln w="9525">
              <a:noFill/>
              <a:miter lim="800000"/>
              <a:headEnd/>
              <a:tailEnd/>
            </a:ln>
          </p:spPr>
        </p:pic>
        <p:sp>
          <p:nvSpPr>
            <p:cNvPr id="13" name="Rounded Rectangle 12"/>
            <p:cNvSpPr>
              <a:spLocks noChangeAspect="1"/>
            </p:cNvSpPr>
            <p:nvPr/>
          </p:nvSpPr>
          <p:spPr bwMode="auto">
            <a:xfrm>
              <a:off x="6775445" y="1614702"/>
              <a:ext cx="427813" cy="448056"/>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rPr>
                <a:t>VM</a:t>
              </a:r>
            </a:p>
          </p:txBody>
        </p:sp>
        <p:sp>
          <p:nvSpPr>
            <p:cNvPr id="14" name="Rounded Rectangle 13"/>
            <p:cNvSpPr>
              <a:spLocks noChangeAspect="1"/>
            </p:cNvSpPr>
            <p:nvPr/>
          </p:nvSpPr>
          <p:spPr bwMode="auto">
            <a:xfrm>
              <a:off x="7278073" y="1614702"/>
              <a:ext cx="427813" cy="448056"/>
            </a:xfrm>
            <a:prstGeom prst="roundRect">
              <a:avLst>
                <a:gd name="adj" fmla="val 9136"/>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8900000" scaled="1"/>
              <a:tileRect/>
            </a:gradFill>
            <a:ln w="6350" cap="flat" cmpd="sng" algn="ctr">
              <a:solidFill>
                <a:schemeClr val="bg2"/>
              </a:solidFill>
              <a:prstDash val="solid"/>
              <a:round/>
              <a:headEnd type="none" w="med" len="med"/>
              <a:tailEnd type="none" w="med" len="med"/>
            </a:ln>
            <a:effectLst/>
          </p:spPr>
          <p:txBody>
            <a:bodyPr lIns="0" rIns="0" anchor="ctr"/>
            <a:lstStyle/>
            <a:p>
              <a:pPr algn="ctr">
                <a:defRPr/>
              </a:pPr>
              <a:r>
                <a:rPr lang="en-US" dirty="0">
                  <a:solidFill>
                    <a:srgbClr val="3F6DA5"/>
                  </a:solidFill>
                </a:rPr>
                <a:t>VM</a:t>
              </a:r>
            </a:p>
          </p:txBody>
        </p:sp>
        <p:pic>
          <p:nvPicPr>
            <p:cNvPr id="15" name="Picture 3" descr="ICON_VirtTriangle_flat_Q408.png"/>
            <p:cNvPicPr>
              <a:picLocks noChangeAspect="1"/>
            </p:cNvPicPr>
            <p:nvPr/>
          </p:nvPicPr>
          <p:blipFill>
            <a:blip r:embed="rId5" cstate="print"/>
            <a:srcRect/>
            <a:stretch>
              <a:fillRect/>
            </a:stretch>
          </p:blipFill>
          <p:spPr bwMode="auto">
            <a:xfrm>
              <a:off x="5032942" y="2231188"/>
              <a:ext cx="2673522" cy="179285"/>
            </a:xfrm>
            <a:prstGeom prst="rect">
              <a:avLst/>
            </a:prstGeom>
            <a:noFill/>
            <a:ln w="9525">
              <a:noFill/>
              <a:miter lim="800000"/>
              <a:headEnd/>
              <a:tailEnd/>
            </a:ln>
          </p:spPr>
        </p:pic>
        <p:sp>
          <p:nvSpPr>
            <p:cNvPr id="16" name="Rounded Rectangle 11"/>
            <p:cNvSpPr>
              <a:spLocks noChangeArrowheads="1"/>
            </p:cNvSpPr>
            <p:nvPr/>
          </p:nvSpPr>
          <p:spPr bwMode="auto">
            <a:xfrm>
              <a:off x="4968475" y="2101655"/>
              <a:ext cx="2731567" cy="88486"/>
            </a:xfrm>
            <a:prstGeom prst="roundRect">
              <a:avLst>
                <a:gd name="adj" fmla="val 16667"/>
              </a:avLst>
            </a:prstGeom>
            <a:solidFill>
              <a:srgbClr val="9EB9DA"/>
            </a:solidFill>
            <a:ln w="19050" algn="ctr">
              <a:noFill/>
              <a:round/>
              <a:headEnd/>
              <a:tailEnd/>
            </a:ln>
          </p:spPr>
          <p:txBody>
            <a:bodyPr anchor="ctr"/>
            <a:lstStyle/>
            <a:p>
              <a:pPr>
                <a:defRPr/>
              </a:pPr>
              <a:endParaRPr lang="en-US" sz="2000" dirty="0">
                <a:solidFill>
                  <a:schemeClr val="bg1"/>
                </a:solidFill>
              </a:endParaRPr>
            </a:p>
          </p:txBody>
        </p:sp>
        <p:pic>
          <p:nvPicPr>
            <p:cNvPr id="17" name="Picture 16" descr="Untitled-2.png"/>
            <p:cNvPicPr>
              <a:picLocks noChangeAspect="1"/>
            </p:cNvPicPr>
            <p:nvPr/>
          </p:nvPicPr>
          <p:blipFill>
            <a:blip r:embed="rId6"/>
            <a:stretch>
              <a:fillRect/>
            </a:stretch>
          </p:blipFill>
          <p:spPr>
            <a:xfrm>
              <a:off x="5691930" y="2331312"/>
              <a:ext cx="1074850" cy="301103"/>
            </a:xfrm>
            <a:prstGeom prst="rect">
              <a:avLst/>
            </a:prstGeom>
          </p:spPr>
        </p:pic>
      </p:grpSp>
    </p:spTree>
    <p:extLst>
      <p:ext uri="{BB962C8B-B14F-4D97-AF65-F5344CB8AC3E}">
        <p14:creationId xmlns:p14="http://schemas.microsoft.com/office/powerpoint/2010/main" val="2468408836"/>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bwMode="auto">
          <a:xfrm rot="10800000">
            <a:off x="1128155" y="5029841"/>
            <a:ext cx="7350825" cy="1397003"/>
          </a:xfrm>
          <a:prstGeom prst="roundRect">
            <a:avLst>
              <a:gd name="adj" fmla="val 7833"/>
            </a:avLst>
          </a:prstGeom>
          <a:gradFill>
            <a:gsLst>
              <a:gs pos="0">
                <a:schemeClr val="accent1"/>
              </a:gs>
              <a:gs pos="68000">
                <a:srgbClr val="C4D6EB"/>
              </a:gs>
              <a:gs pos="100000">
                <a:schemeClr val="accent5">
                  <a:lumMod val="20000"/>
                  <a:lumOff val="80000"/>
                </a:schemeClr>
              </a:gs>
            </a:gsLst>
            <a:lin ang="5400000" scaled="0"/>
          </a:gradFill>
          <a:ln w="15875" cap="flat" cmpd="sng" algn="ctr">
            <a:solidFill>
              <a:srgbClr val="FFFFFF"/>
            </a:solidFill>
            <a:prstDash val="solid"/>
            <a:round/>
            <a:headEnd type="none" w="med" len="med"/>
            <a:tailEnd type="none" w="med" len="med"/>
          </a:ln>
          <a:effectLst>
            <a:outerShdw blurRad="114300" dir="2700000" algn="tl" rotWithShape="0">
              <a:prstClr val="black">
                <a:alpha val="49000"/>
              </a:prstClr>
            </a:outerShdw>
          </a:effectLst>
        </p:spPr>
        <p:txBody>
          <a:bodyPr anchor="ctr"/>
          <a:lstStyle/>
          <a:p>
            <a:pPr>
              <a:defRPr/>
            </a:pPr>
            <a:endParaRPr lang="en-US">
              <a:solidFill>
                <a:srgbClr val="58595B"/>
              </a:solidFill>
            </a:endParaRPr>
          </a:p>
        </p:txBody>
      </p:sp>
      <p:sp>
        <p:nvSpPr>
          <p:cNvPr id="6" name="TextBox 9"/>
          <p:cNvSpPr txBox="1">
            <a:spLocks noChangeArrowheads="1"/>
          </p:cNvSpPr>
          <p:nvPr/>
        </p:nvSpPr>
        <p:spPr bwMode="auto">
          <a:xfrm>
            <a:off x="1824573" y="5147314"/>
            <a:ext cx="6737536" cy="1092607"/>
          </a:xfrm>
          <a:prstGeom prst="rect">
            <a:avLst/>
          </a:prstGeom>
          <a:noFill/>
          <a:ln w="9525">
            <a:noFill/>
            <a:miter lim="800000"/>
            <a:headEnd/>
            <a:tailEnd/>
          </a:ln>
        </p:spPr>
        <p:txBody>
          <a:bodyPr wrap="square">
            <a:spAutoFit/>
          </a:bodyPr>
          <a:lstStyle/>
          <a:p>
            <a:pPr marL="228600" indent="-228600" algn="l">
              <a:spcBef>
                <a:spcPts val="600"/>
              </a:spcBef>
              <a:buClr>
                <a:srgbClr val="CC0000"/>
              </a:buClr>
              <a:buFont typeface="Arial" pitchFamily="34" charset="0"/>
              <a:buChar char="•"/>
            </a:pPr>
            <a:r>
              <a:rPr lang="en-US" sz="2000" dirty="0" smtClean="0">
                <a:solidFill>
                  <a:srgbClr val="5091CD">
                    <a:lumMod val="50000"/>
                  </a:srgbClr>
                </a:solidFill>
              </a:rPr>
              <a:t>Security in the cloud requires new approaches to deal with unique Cloud challenges</a:t>
            </a:r>
          </a:p>
          <a:p>
            <a:pPr marL="228600" indent="-228600" algn="l">
              <a:spcBef>
                <a:spcPts val="600"/>
              </a:spcBef>
              <a:buClr>
                <a:srgbClr val="CC0000"/>
              </a:buClr>
              <a:buFont typeface="Arial" pitchFamily="34" charset="0"/>
              <a:buChar char="•"/>
            </a:pPr>
            <a:r>
              <a:rPr lang="en-US" sz="2000" dirty="0" smtClean="0">
                <a:solidFill>
                  <a:srgbClr val="5091CD">
                    <a:lumMod val="50000"/>
                  </a:srgbClr>
                </a:solidFill>
              </a:rPr>
              <a:t>Cloud Compliance is achievable</a:t>
            </a:r>
            <a:endParaRPr lang="en-US" sz="2000" dirty="0">
              <a:solidFill>
                <a:srgbClr val="5091CD">
                  <a:lumMod val="50000"/>
                </a:srgbClr>
              </a:solidFill>
            </a:endParaRPr>
          </a:p>
        </p:txBody>
      </p:sp>
      <p:sp>
        <p:nvSpPr>
          <p:cNvPr id="8" name="Title 14"/>
          <p:cNvSpPr>
            <a:spLocks noGrp="1"/>
          </p:cNvSpPr>
          <p:nvPr>
            <p:ph type="title"/>
          </p:nvPr>
        </p:nvSpPr>
        <p:spPr>
          <a:xfrm>
            <a:off x="245533" y="363008"/>
            <a:ext cx="7947025" cy="714375"/>
          </a:xfrm>
        </p:spPr>
        <p:txBody>
          <a:bodyPr lIns="274320" anchor="t"/>
          <a:lstStyle/>
          <a:p>
            <a:pPr eaLnBrk="1" hangingPunct="1"/>
            <a:r>
              <a:rPr lang="en-US" sz="2900" dirty="0" smtClean="0"/>
              <a:t>Cloud Security is a Shared Responsibility</a:t>
            </a:r>
          </a:p>
        </p:txBody>
      </p:sp>
      <p:sp>
        <p:nvSpPr>
          <p:cNvPr id="9" name="TextBox 9"/>
          <p:cNvSpPr txBox="1">
            <a:spLocks noChangeArrowheads="1"/>
          </p:cNvSpPr>
          <p:nvPr/>
        </p:nvSpPr>
        <p:spPr bwMode="auto">
          <a:xfrm>
            <a:off x="517763" y="908578"/>
            <a:ext cx="6856813" cy="707886"/>
          </a:xfrm>
          <a:prstGeom prst="rect">
            <a:avLst/>
          </a:prstGeom>
          <a:noFill/>
          <a:ln w="9525">
            <a:noFill/>
            <a:miter lim="800000"/>
            <a:headEnd/>
            <a:tailEnd/>
          </a:ln>
        </p:spPr>
        <p:txBody>
          <a:bodyPr wrap="square">
            <a:spAutoFit/>
          </a:bodyPr>
          <a:lstStyle/>
          <a:p>
            <a:pPr marL="342900" indent="-342900" algn="l">
              <a:buFontTx/>
              <a:buChar char="-"/>
            </a:pPr>
            <a:r>
              <a:rPr lang="en-GB" sz="2000" dirty="0" smtClean="0">
                <a:solidFill>
                  <a:srgbClr val="5091CD">
                    <a:lumMod val="50000"/>
                  </a:srgbClr>
                </a:solidFill>
              </a:rPr>
              <a:t>CSP provides a trusted &amp; certified IaaS environment</a:t>
            </a:r>
          </a:p>
          <a:p>
            <a:pPr marL="342900" indent="-342900" algn="l">
              <a:buFontTx/>
              <a:buChar char="-"/>
            </a:pPr>
            <a:r>
              <a:rPr lang="en-GB" sz="2000" dirty="0" smtClean="0">
                <a:solidFill>
                  <a:srgbClr val="5091CD">
                    <a:lumMod val="50000"/>
                  </a:srgbClr>
                </a:solidFill>
              </a:rPr>
              <a:t>Customers responsible for VM &amp; data security</a:t>
            </a:r>
            <a:endParaRPr lang="en-GB" sz="2000" dirty="0">
              <a:solidFill>
                <a:srgbClr val="5091CD">
                  <a:lumMod val="50000"/>
                </a:srgbClr>
              </a:solidFill>
            </a:endParaRPr>
          </a:p>
        </p:txBody>
      </p:sp>
      <p:sp>
        <p:nvSpPr>
          <p:cNvPr id="13" name="Rectangle 8"/>
          <p:cNvSpPr txBox="1">
            <a:spLocks noChangeArrowheads="1"/>
          </p:cNvSpPr>
          <p:nvPr/>
        </p:nvSpPr>
        <p:spPr bwMode="auto">
          <a:xfrm>
            <a:off x="5644093" y="6471179"/>
            <a:ext cx="277813" cy="184150"/>
          </a:xfrm>
          <a:prstGeom prst="rect">
            <a:avLst/>
          </a:prstGeom>
          <a:noFill/>
          <a:ln w="9525" algn="ctr">
            <a:noFill/>
            <a:miter lim="800000"/>
            <a:headEnd/>
            <a:tailEnd/>
          </a:ln>
          <a:effectLst/>
        </p:spPr>
        <p:txBody>
          <a:bodyPr vert="horz" wrap="none" lIns="91440" tIns="45720" rIns="91440" bIns="45720" numCol="1" anchor="t" anchorCtr="0" compatLnSpc="1">
            <a:prstTxWarp prst="textNoShape">
              <a:avLst/>
            </a:prstTxWarp>
            <a:spAutoFit/>
          </a:bodyPr>
          <a:lstStyle>
            <a:lvl1pPr algn="ctr">
              <a:defRPr sz="600" b="0">
                <a:latin typeface="Arial" charset="0"/>
                <a:ea typeface="宋体" charset="-122"/>
                <a:cs typeface="Arial" charset="0"/>
              </a:defRPr>
            </a:lvl1pPr>
          </a:lstStyle>
          <a:p>
            <a:pPr>
              <a:defRPr/>
            </a:pPr>
            <a:fld id="{5423C725-011D-4FE3-9E31-F6AC7F1A5E5A}" type="slidenum">
              <a:rPr lang="en-US" altLang="zh-CN" smtClean="0">
                <a:solidFill>
                  <a:srgbClr val="58595B"/>
                </a:solidFill>
              </a:rPr>
              <a:pPr>
                <a:defRPr/>
              </a:pPr>
              <a:t>42</a:t>
            </a:fld>
            <a:endParaRPr lang="en-US" altLang="zh-CN">
              <a:solidFill>
                <a:srgbClr val="58595B"/>
              </a:solidFill>
            </a:endParaRPr>
          </a:p>
        </p:txBody>
      </p:sp>
      <p:grpSp>
        <p:nvGrpSpPr>
          <p:cNvPr id="25" name="Group 24"/>
          <p:cNvGrpSpPr/>
          <p:nvPr/>
        </p:nvGrpSpPr>
        <p:grpSpPr>
          <a:xfrm>
            <a:off x="1489124" y="1914114"/>
            <a:ext cx="2926080" cy="2709333"/>
            <a:chOff x="1328251" y="1634067"/>
            <a:chExt cx="2926080" cy="2709333"/>
          </a:xfrm>
        </p:grpSpPr>
        <p:sp>
          <p:nvSpPr>
            <p:cNvPr id="20" name="Round Same Side Corner Rectangle 19"/>
            <p:cNvSpPr/>
            <p:nvPr/>
          </p:nvSpPr>
          <p:spPr bwMode="auto">
            <a:xfrm>
              <a:off x="1329266" y="1634067"/>
              <a:ext cx="2925065" cy="1075266"/>
            </a:xfrm>
            <a:prstGeom prst="round2SameRect">
              <a:avLst>
                <a:gd name="adj1" fmla="val 10785"/>
                <a:gd name="adj2" fmla="val 0"/>
              </a:avLst>
            </a:prstGeom>
            <a:gradFill flip="none" rotWithShape="1">
              <a:gsLst>
                <a:gs pos="0">
                  <a:schemeClr val="tx2">
                    <a:lumMod val="75000"/>
                  </a:schemeClr>
                </a:gs>
                <a:gs pos="51000">
                  <a:schemeClr val="tx2"/>
                </a:gs>
              </a:gsLst>
              <a:lin ang="16200000" scaled="0"/>
              <a:tileRect/>
            </a:gradFill>
            <a:ln w="15875" cap="flat" cmpd="sng" algn="ctr">
              <a:solidFill>
                <a:srgbClr val="FFFFFF"/>
              </a:solidFill>
              <a:prstDash val="solid"/>
              <a:round/>
              <a:headEnd type="none" w="med" len="med"/>
              <a:tailEnd type="none" w="med" len="med"/>
            </a:ln>
            <a:effectLst>
              <a:outerShdw blurRad="50800" dist="50800" dir="5400000">
                <a:srgbClr val="000000">
                  <a:alpha val="43000"/>
                </a:srgbClr>
              </a:outerShdw>
            </a:effectLst>
          </p:spPr>
          <p:txBody>
            <a:bodyPr vert="horz" wrap="square" lIns="91440" tIns="45720" rIns="91440" bIns="45720" numCol="1" rtlCol="0" anchor="ctr" anchorCtr="0" compatLnSpc="1">
              <a:prstTxWarp prst="textNoShape">
                <a:avLst/>
              </a:prstTxWarp>
            </a:bodyPr>
            <a:lstStyle/>
            <a:p>
              <a:endParaRPr lang="en-US" smtClean="0">
                <a:solidFill>
                  <a:srgbClr val="58595B"/>
                </a:solidFill>
              </a:endParaRPr>
            </a:p>
          </p:txBody>
        </p:sp>
        <p:sp>
          <p:nvSpPr>
            <p:cNvPr id="21" name="Round Same Side Corner Rectangle 20"/>
            <p:cNvSpPr/>
            <p:nvPr/>
          </p:nvSpPr>
          <p:spPr bwMode="auto">
            <a:xfrm rot="10800000">
              <a:off x="1328251" y="2717799"/>
              <a:ext cx="2926080" cy="1625601"/>
            </a:xfrm>
            <a:prstGeom prst="round2SameRect">
              <a:avLst>
                <a:gd name="adj1" fmla="val 6771"/>
                <a:gd name="adj2" fmla="val 0"/>
              </a:avLst>
            </a:prstGeom>
            <a:gradFill flip="none" rotWithShape="1">
              <a:gsLst>
                <a:gs pos="0">
                  <a:schemeClr val="bg1"/>
                </a:gs>
                <a:gs pos="100000">
                  <a:schemeClr val="bg1">
                    <a:lumMod val="75000"/>
                  </a:schemeClr>
                </a:gs>
              </a:gsLst>
              <a:lin ang="16200000" scaled="0"/>
              <a:tileRect/>
            </a:gradFill>
            <a:ln w="15875" cap="flat" cmpd="sng" algn="ctr">
              <a:solidFill>
                <a:srgbClr val="FFFFFF"/>
              </a:solidFill>
              <a:prstDash val="solid"/>
              <a:round/>
              <a:headEnd type="none" w="med" len="med"/>
              <a:tailEnd type="none" w="med" len="med"/>
            </a:ln>
            <a:effectLst>
              <a:outerShdw blurRad="50800" dist="50800" dir="16200000">
                <a:srgbClr val="000000">
                  <a:alpha val="43000"/>
                </a:srgbClr>
              </a:outerShdw>
            </a:effectLst>
          </p:spPr>
          <p:txBody>
            <a:bodyPr vert="horz" wrap="square" lIns="91440" tIns="45720" rIns="91440" bIns="45720" numCol="1" rtlCol="0" anchor="ctr" anchorCtr="0" compatLnSpc="1">
              <a:prstTxWarp prst="textNoShape">
                <a:avLst/>
              </a:prstTxWarp>
            </a:bodyPr>
            <a:lstStyle/>
            <a:p>
              <a:endParaRPr lang="en-US" smtClean="0">
                <a:solidFill>
                  <a:srgbClr val="58595B"/>
                </a:solidFill>
              </a:endParaRPr>
            </a:p>
          </p:txBody>
        </p:sp>
        <p:sp>
          <p:nvSpPr>
            <p:cNvPr id="18" name="TextBox 17"/>
            <p:cNvSpPr txBox="1"/>
            <p:nvPr/>
          </p:nvSpPr>
          <p:spPr>
            <a:xfrm>
              <a:off x="1346200" y="1761059"/>
              <a:ext cx="2861734" cy="861774"/>
            </a:xfrm>
            <a:prstGeom prst="rect">
              <a:avLst/>
            </a:prstGeom>
            <a:noFill/>
          </p:spPr>
          <p:txBody>
            <a:bodyPr wrap="square" rtlCol="0">
              <a:spAutoFit/>
            </a:bodyPr>
            <a:lstStyle/>
            <a:p>
              <a:r>
                <a:rPr lang="en-GB" sz="2500" i="1" dirty="0" smtClean="0">
                  <a:solidFill>
                    <a:srgbClr val="FFFFFF"/>
                  </a:solidFill>
                </a:rPr>
                <a:t>Data Confidentiality</a:t>
              </a:r>
              <a:endParaRPr lang="en-US" sz="2500" b="0" dirty="0" smtClean="0">
                <a:solidFill>
                  <a:srgbClr val="FFFFFF"/>
                </a:solidFill>
              </a:endParaRPr>
            </a:p>
          </p:txBody>
        </p:sp>
        <p:sp>
          <p:nvSpPr>
            <p:cNvPr id="15" name="TextBox 14"/>
            <p:cNvSpPr txBox="1"/>
            <p:nvPr/>
          </p:nvSpPr>
          <p:spPr>
            <a:xfrm>
              <a:off x="1515532" y="2802465"/>
              <a:ext cx="2692402" cy="1323439"/>
            </a:xfrm>
            <a:prstGeom prst="rect">
              <a:avLst/>
            </a:prstGeom>
            <a:noFill/>
          </p:spPr>
          <p:txBody>
            <a:bodyPr wrap="square" rtlCol="0">
              <a:spAutoFit/>
            </a:bodyPr>
            <a:lstStyle/>
            <a:p>
              <a:pPr indent="-228600" algn="l">
                <a:buClr>
                  <a:srgbClr val="CC0000"/>
                </a:buClr>
                <a:buFont typeface="Arial"/>
                <a:buChar char="•"/>
              </a:pPr>
              <a:r>
                <a:rPr lang="en-US" sz="2000" b="0" dirty="0" smtClean="0">
                  <a:solidFill>
                    <a:srgbClr val="424344"/>
                  </a:solidFill>
                </a:rPr>
                <a:t>Encryption</a:t>
              </a:r>
            </a:p>
            <a:p>
              <a:pPr indent="-228600" algn="l">
                <a:buClr>
                  <a:srgbClr val="CC0000"/>
                </a:buClr>
                <a:buFont typeface="Arial"/>
                <a:buChar char="•"/>
              </a:pPr>
              <a:r>
                <a:rPr lang="en-US" sz="2000" b="0" dirty="0" smtClean="0">
                  <a:solidFill>
                    <a:srgbClr val="424344"/>
                  </a:solidFill>
                </a:rPr>
                <a:t>Key release policies</a:t>
              </a:r>
            </a:p>
            <a:p>
              <a:pPr indent="-228600" algn="l">
                <a:buClr>
                  <a:srgbClr val="CC0000"/>
                </a:buClr>
                <a:buFont typeface="Arial"/>
                <a:buChar char="•"/>
              </a:pPr>
              <a:r>
                <a:rPr lang="en-US" sz="2000" b="0" dirty="0" smtClean="0">
                  <a:solidFill>
                    <a:srgbClr val="424344"/>
                  </a:solidFill>
                </a:rPr>
                <a:t>Separation of duty</a:t>
              </a:r>
            </a:p>
            <a:p>
              <a:pPr indent="-228600" algn="l">
                <a:buClr>
                  <a:srgbClr val="CC0000"/>
                </a:buClr>
                <a:buFont typeface="Arial"/>
                <a:buChar char="•"/>
              </a:pPr>
              <a:r>
                <a:rPr lang="en-US" sz="2000" b="0" dirty="0" smtClean="0">
                  <a:solidFill>
                    <a:srgbClr val="424344"/>
                  </a:solidFill>
                </a:rPr>
                <a:t>Auditing &amp; reporting</a:t>
              </a:r>
              <a:endParaRPr lang="en-US" sz="2000" b="0" dirty="0">
                <a:solidFill>
                  <a:srgbClr val="58595B"/>
                </a:solidFill>
              </a:endParaRPr>
            </a:p>
          </p:txBody>
        </p:sp>
      </p:grpSp>
      <p:grpSp>
        <p:nvGrpSpPr>
          <p:cNvPr id="26" name="Group 25"/>
          <p:cNvGrpSpPr/>
          <p:nvPr/>
        </p:nvGrpSpPr>
        <p:grpSpPr>
          <a:xfrm>
            <a:off x="5037673" y="1914114"/>
            <a:ext cx="2997200" cy="2799614"/>
            <a:chOff x="4876800" y="1634067"/>
            <a:chExt cx="2997200" cy="2799614"/>
          </a:xfrm>
        </p:grpSpPr>
        <p:sp>
          <p:nvSpPr>
            <p:cNvPr id="23" name="Round Same Side Corner Rectangle 22"/>
            <p:cNvSpPr/>
            <p:nvPr/>
          </p:nvSpPr>
          <p:spPr bwMode="auto">
            <a:xfrm>
              <a:off x="4877815" y="1634067"/>
              <a:ext cx="2925065" cy="1075266"/>
            </a:xfrm>
            <a:prstGeom prst="round2SameRect">
              <a:avLst>
                <a:gd name="adj1" fmla="val 10785"/>
                <a:gd name="adj2" fmla="val 0"/>
              </a:avLst>
            </a:prstGeom>
            <a:gradFill flip="none" rotWithShape="1">
              <a:gsLst>
                <a:gs pos="0">
                  <a:schemeClr val="tx2">
                    <a:lumMod val="75000"/>
                  </a:schemeClr>
                </a:gs>
                <a:gs pos="51000">
                  <a:schemeClr val="tx2"/>
                </a:gs>
              </a:gsLst>
              <a:lin ang="16200000" scaled="0"/>
              <a:tileRect/>
            </a:gradFill>
            <a:ln w="15875" cap="flat" cmpd="sng" algn="ctr">
              <a:solidFill>
                <a:srgbClr val="FFFFFF"/>
              </a:solidFill>
              <a:prstDash val="solid"/>
              <a:round/>
              <a:headEnd type="none" w="med" len="med"/>
              <a:tailEnd type="none" w="med" len="med"/>
            </a:ln>
            <a:effectLst>
              <a:outerShdw blurRad="50800" dist="50800" dir="5400000">
                <a:srgbClr val="000000">
                  <a:alpha val="43000"/>
                </a:srgbClr>
              </a:outerShdw>
            </a:effectLst>
          </p:spPr>
          <p:txBody>
            <a:bodyPr vert="horz" wrap="square" lIns="91440" tIns="45720" rIns="91440" bIns="45720" numCol="1" rtlCol="0" anchor="ctr" anchorCtr="0" compatLnSpc="1">
              <a:prstTxWarp prst="textNoShape">
                <a:avLst/>
              </a:prstTxWarp>
            </a:bodyPr>
            <a:lstStyle/>
            <a:p>
              <a:endParaRPr lang="en-US" smtClean="0">
                <a:solidFill>
                  <a:srgbClr val="58595B"/>
                </a:solidFill>
              </a:endParaRPr>
            </a:p>
          </p:txBody>
        </p:sp>
        <p:sp>
          <p:nvSpPr>
            <p:cNvPr id="24" name="Round Same Side Corner Rectangle 23"/>
            <p:cNvSpPr/>
            <p:nvPr/>
          </p:nvSpPr>
          <p:spPr bwMode="auto">
            <a:xfrm rot="10800000">
              <a:off x="4876800" y="2717799"/>
              <a:ext cx="2926080" cy="1625601"/>
            </a:xfrm>
            <a:prstGeom prst="round2SameRect">
              <a:avLst>
                <a:gd name="adj1" fmla="val 6771"/>
                <a:gd name="adj2" fmla="val 0"/>
              </a:avLst>
            </a:prstGeom>
            <a:gradFill flip="none" rotWithShape="1">
              <a:gsLst>
                <a:gs pos="0">
                  <a:schemeClr val="bg1"/>
                </a:gs>
                <a:gs pos="100000">
                  <a:schemeClr val="bg1">
                    <a:lumMod val="75000"/>
                  </a:schemeClr>
                </a:gs>
              </a:gsLst>
              <a:lin ang="16200000" scaled="0"/>
              <a:tileRect/>
            </a:gradFill>
            <a:ln w="15875" cap="flat" cmpd="sng" algn="ctr">
              <a:solidFill>
                <a:srgbClr val="FFFFFF"/>
              </a:solidFill>
              <a:prstDash val="solid"/>
              <a:round/>
              <a:headEnd type="none" w="med" len="med"/>
              <a:tailEnd type="none" w="med" len="med"/>
            </a:ln>
            <a:effectLst>
              <a:outerShdw blurRad="50800" dist="50800" dir="16200000">
                <a:srgbClr val="000000">
                  <a:alpha val="43000"/>
                </a:srgbClr>
              </a:outerShdw>
            </a:effectLst>
          </p:spPr>
          <p:txBody>
            <a:bodyPr vert="horz" wrap="square" lIns="91440" tIns="45720" rIns="91440" bIns="45720" numCol="1" rtlCol="0" anchor="ctr" anchorCtr="0" compatLnSpc="1">
              <a:prstTxWarp prst="textNoShape">
                <a:avLst/>
              </a:prstTxWarp>
            </a:bodyPr>
            <a:lstStyle/>
            <a:p>
              <a:endParaRPr lang="en-US" smtClean="0">
                <a:solidFill>
                  <a:srgbClr val="58595B"/>
                </a:solidFill>
              </a:endParaRPr>
            </a:p>
          </p:txBody>
        </p:sp>
        <p:sp>
          <p:nvSpPr>
            <p:cNvPr id="14" name="TextBox 13"/>
            <p:cNvSpPr txBox="1"/>
            <p:nvPr/>
          </p:nvSpPr>
          <p:spPr>
            <a:xfrm>
              <a:off x="5012265" y="2802465"/>
              <a:ext cx="2861735" cy="1631216"/>
            </a:xfrm>
            <a:prstGeom prst="rect">
              <a:avLst/>
            </a:prstGeom>
            <a:noFill/>
          </p:spPr>
          <p:txBody>
            <a:bodyPr wrap="square" rtlCol="0">
              <a:spAutoFit/>
            </a:bodyPr>
            <a:lstStyle/>
            <a:p>
              <a:pPr marL="225425" indent="-225425" algn="l">
                <a:buClr>
                  <a:srgbClr val="CC0000"/>
                </a:buClr>
                <a:buFont typeface="Arial"/>
                <a:buChar char="•"/>
              </a:pPr>
              <a:r>
                <a:rPr lang="en-GB" sz="2000" b="0" dirty="0" smtClean="0">
                  <a:solidFill>
                    <a:srgbClr val="424344"/>
                  </a:solidFill>
                </a:rPr>
                <a:t>Self-defending VM</a:t>
              </a:r>
            </a:p>
            <a:p>
              <a:pPr marL="225425" indent="-225425" algn="l">
                <a:buClr>
                  <a:srgbClr val="CC0000"/>
                </a:buClr>
                <a:buFont typeface="Arial"/>
                <a:buChar char="•"/>
              </a:pPr>
              <a:r>
                <a:rPr lang="en-GB" sz="2000" b="0" dirty="0" smtClean="0">
                  <a:solidFill>
                    <a:srgbClr val="424344"/>
                  </a:solidFill>
                </a:rPr>
                <a:t>Security controls =&gt; than datacenter</a:t>
              </a:r>
            </a:p>
            <a:p>
              <a:pPr marL="225425" indent="-225425" algn="l">
                <a:buClr>
                  <a:srgbClr val="CC0000"/>
                </a:buClr>
                <a:buFont typeface="Arial"/>
                <a:buChar char="•"/>
              </a:pPr>
              <a:r>
                <a:rPr lang="en-GB" sz="2000" b="0" dirty="0" smtClean="0">
                  <a:solidFill>
                    <a:srgbClr val="424344"/>
                  </a:solidFill>
                </a:rPr>
                <a:t>Elastic security </a:t>
              </a:r>
            </a:p>
            <a:p>
              <a:pPr indent="-228600" algn="l">
                <a:buClr>
                  <a:srgbClr val="CC0000"/>
                </a:buClr>
                <a:buFont typeface="Arial"/>
                <a:buChar char="•"/>
              </a:pPr>
              <a:endParaRPr lang="en-US" sz="2000" b="0" dirty="0">
                <a:solidFill>
                  <a:srgbClr val="58595B"/>
                </a:solidFill>
              </a:endParaRPr>
            </a:p>
          </p:txBody>
        </p:sp>
        <p:sp>
          <p:nvSpPr>
            <p:cNvPr id="22" name="TextBox 21"/>
            <p:cNvSpPr txBox="1"/>
            <p:nvPr/>
          </p:nvSpPr>
          <p:spPr>
            <a:xfrm>
              <a:off x="4927602" y="1761059"/>
              <a:ext cx="2861734" cy="861774"/>
            </a:xfrm>
            <a:prstGeom prst="rect">
              <a:avLst/>
            </a:prstGeom>
            <a:noFill/>
          </p:spPr>
          <p:txBody>
            <a:bodyPr wrap="square" rtlCol="0">
              <a:spAutoFit/>
            </a:bodyPr>
            <a:lstStyle/>
            <a:p>
              <a:r>
                <a:rPr lang="en-GB" sz="2500" i="1" dirty="0" smtClean="0">
                  <a:solidFill>
                    <a:srgbClr val="FFFFFF"/>
                  </a:solidFill>
                </a:rPr>
                <a:t>VM Integrity</a:t>
              </a:r>
              <a:r>
                <a:rPr lang="en-GB" sz="2500" dirty="0" smtClean="0">
                  <a:solidFill>
                    <a:srgbClr val="FFFFFF"/>
                  </a:solidFill>
                </a:rPr>
                <a:t> </a:t>
              </a:r>
            </a:p>
            <a:p>
              <a:r>
                <a:rPr lang="en-GB" sz="2500" b="0" dirty="0" smtClean="0">
                  <a:solidFill>
                    <a:srgbClr val="FFFFFF"/>
                  </a:solidFill>
                </a:rPr>
                <a:t>“Is it okay?”</a:t>
              </a:r>
              <a:endParaRPr lang="en-US" sz="2500" b="0" dirty="0" smtClean="0">
                <a:solidFill>
                  <a:srgbClr val="FFFFFF"/>
                </a:solidFill>
              </a:endParaRPr>
            </a:p>
          </p:txBody>
        </p:sp>
      </p:grpSp>
      <p:pic>
        <p:nvPicPr>
          <p:cNvPr id="28" name="Picture 27" descr="Servers_FN copy.png"/>
          <p:cNvPicPr>
            <a:picLocks noChangeAspect="1"/>
          </p:cNvPicPr>
          <p:nvPr/>
        </p:nvPicPr>
        <p:blipFill>
          <a:blip r:embed="rId3" cstate="print"/>
          <a:stretch>
            <a:fillRect/>
          </a:stretch>
        </p:blipFill>
        <p:spPr>
          <a:xfrm>
            <a:off x="7478059" y="700670"/>
            <a:ext cx="1424641" cy="2051647"/>
          </a:xfrm>
          <a:prstGeom prst="rect">
            <a:avLst/>
          </a:prstGeom>
        </p:spPr>
      </p:pic>
    </p:spTree>
    <p:extLst>
      <p:ext uri="{BB962C8B-B14F-4D97-AF65-F5344CB8AC3E}">
        <p14:creationId xmlns:p14="http://schemas.microsoft.com/office/powerpoint/2010/main" val="1116280215"/>
      </p:ext>
    </p:extLst>
  </p:cSld>
  <p:clrMapOvr>
    <a:masterClrMapping/>
  </p:clrMapOvr>
  <mc:AlternateContent xmlns:mc="http://schemas.openxmlformats.org/markup-compatibility/2006" xmlns:p14="http://schemas.microsoft.com/office/powerpoint/2010/main">
    <mc:Choice Requires="p14">
      <p:transition spd="slow" p14:dur="5750" advClick="0"/>
    </mc:Choice>
    <mc:Fallback xmlns="">
      <p:transition spd="slow" advClick="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left)">
                                      <p:cBhvr>
                                        <p:cTn id="11"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7" descr="ICON_Cloud_Q3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234" y="871870"/>
            <a:ext cx="9846598" cy="4699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364" name="Straight Connector 7"/>
          <p:cNvCxnSpPr>
            <a:cxnSpLocks noChangeShapeType="1"/>
          </p:cNvCxnSpPr>
          <p:nvPr/>
        </p:nvCxnSpPr>
        <p:spPr bwMode="auto">
          <a:xfrm rot="10800000">
            <a:off x="2445065" y="2603499"/>
            <a:ext cx="4572000" cy="0"/>
          </a:xfrm>
          <a:prstGeom prst="line">
            <a:avLst/>
          </a:prstGeom>
          <a:ln>
            <a:headEnd/>
            <a:tailEnd/>
          </a:ln>
          <a:extLst/>
        </p:spPr>
        <p:style>
          <a:lnRef idx="2">
            <a:schemeClr val="accent4"/>
          </a:lnRef>
          <a:fillRef idx="0">
            <a:schemeClr val="accent4"/>
          </a:fillRef>
          <a:effectRef idx="1">
            <a:schemeClr val="accent4"/>
          </a:effectRef>
          <a:fontRef idx="minor">
            <a:schemeClr val="tx1"/>
          </a:fontRef>
        </p:style>
      </p:cxnSp>
      <p:sp>
        <p:nvSpPr>
          <p:cNvPr id="15362" name="TextBox 4"/>
          <p:cNvSpPr txBox="1">
            <a:spLocks noChangeArrowheads="1"/>
          </p:cNvSpPr>
          <p:nvPr/>
        </p:nvSpPr>
        <p:spPr bwMode="auto">
          <a:xfrm>
            <a:off x="2067623" y="2008445"/>
            <a:ext cx="54864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bg2"/>
                </a:solidFill>
                <a:latin typeface="Arial" charset="0"/>
                <a:cs typeface="Arial" charset="0"/>
              </a:defRPr>
            </a:lvl1pPr>
            <a:lvl2pPr marL="742950" indent="-285750" eaLnBrk="0" hangingPunct="0">
              <a:defRPr sz="1600">
                <a:solidFill>
                  <a:schemeClr val="bg2"/>
                </a:solidFill>
                <a:latin typeface="Arial" charset="0"/>
                <a:cs typeface="Arial" charset="0"/>
              </a:defRPr>
            </a:lvl2pPr>
            <a:lvl3pPr marL="1143000" indent="-228600" eaLnBrk="0" hangingPunct="0">
              <a:defRPr sz="1600">
                <a:solidFill>
                  <a:schemeClr val="bg2"/>
                </a:solidFill>
                <a:latin typeface="Arial" charset="0"/>
                <a:cs typeface="Arial" charset="0"/>
              </a:defRPr>
            </a:lvl3pPr>
            <a:lvl4pPr marL="1600200" indent="-228600" eaLnBrk="0" hangingPunct="0">
              <a:defRPr sz="1600">
                <a:solidFill>
                  <a:schemeClr val="bg2"/>
                </a:solidFill>
                <a:latin typeface="Arial" charset="0"/>
                <a:cs typeface="Arial" charset="0"/>
              </a:defRPr>
            </a:lvl4pPr>
            <a:lvl5pPr marL="2057400" indent="-228600" eaLnBrk="0" hangingPunct="0">
              <a:defRPr sz="1600">
                <a:solidFill>
                  <a:schemeClr val="bg2"/>
                </a:solidFill>
                <a:latin typeface="Arial" charset="0"/>
                <a:cs typeface="Arial" charset="0"/>
              </a:defRPr>
            </a:lvl5pPr>
            <a:lvl6pPr marL="2514600" indent="-228600" eaLnBrk="0" fontAlgn="base" hangingPunct="0">
              <a:spcBef>
                <a:spcPct val="0"/>
              </a:spcBef>
              <a:spcAft>
                <a:spcPct val="0"/>
              </a:spcAft>
              <a:defRPr sz="1600">
                <a:solidFill>
                  <a:schemeClr val="bg2"/>
                </a:solidFill>
                <a:latin typeface="Arial" charset="0"/>
                <a:cs typeface="Arial" charset="0"/>
              </a:defRPr>
            </a:lvl6pPr>
            <a:lvl7pPr marL="2971800" indent="-228600" eaLnBrk="0" fontAlgn="base" hangingPunct="0">
              <a:spcBef>
                <a:spcPct val="0"/>
              </a:spcBef>
              <a:spcAft>
                <a:spcPct val="0"/>
              </a:spcAft>
              <a:defRPr sz="1600">
                <a:solidFill>
                  <a:schemeClr val="bg2"/>
                </a:solidFill>
                <a:latin typeface="Arial" charset="0"/>
                <a:cs typeface="Arial" charset="0"/>
              </a:defRPr>
            </a:lvl7pPr>
            <a:lvl8pPr marL="3429000" indent="-228600" eaLnBrk="0" fontAlgn="base" hangingPunct="0">
              <a:spcBef>
                <a:spcPct val="0"/>
              </a:spcBef>
              <a:spcAft>
                <a:spcPct val="0"/>
              </a:spcAft>
              <a:defRPr sz="1600">
                <a:solidFill>
                  <a:schemeClr val="bg2"/>
                </a:solidFill>
                <a:latin typeface="Arial" charset="0"/>
                <a:cs typeface="Arial" charset="0"/>
              </a:defRPr>
            </a:lvl8pPr>
            <a:lvl9pPr marL="3886200" indent="-228600" eaLnBrk="0" fontAlgn="base" hangingPunct="0">
              <a:spcBef>
                <a:spcPct val="0"/>
              </a:spcBef>
              <a:spcAft>
                <a:spcPct val="0"/>
              </a:spcAft>
              <a:defRPr sz="1600">
                <a:solidFill>
                  <a:schemeClr val="bg2"/>
                </a:solidFill>
                <a:latin typeface="Arial" charset="0"/>
                <a:cs typeface="Arial" charset="0"/>
              </a:defRPr>
            </a:lvl9pPr>
          </a:lstStyle>
          <a:p>
            <a:pPr eaLnBrk="1" hangingPunct="1"/>
            <a:r>
              <a:rPr lang="en-US" sz="3200" b="1" dirty="0" smtClean="0">
                <a:solidFill>
                  <a:schemeClr val="tx1">
                    <a:lumMod val="50000"/>
                  </a:schemeClr>
                </a:solidFill>
              </a:rPr>
              <a:t>SecureCloud</a:t>
            </a:r>
            <a:endParaRPr lang="en-US" sz="3200" b="1" dirty="0">
              <a:solidFill>
                <a:schemeClr val="tx1">
                  <a:lumMod val="50000"/>
                </a:schemeClr>
              </a:solidFill>
            </a:endParaRPr>
          </a:p>
          <a:p>
            <a:pPr eaLnBrk="1" hangingPunct="1"/>
            <a:endParaRPr lang="en-US" sz="2000" b="1" dirty="0">
              <a:solidFill>
                <a:schemeClr val="tx1">
                  <a:lumMod val="50000"/>
                </a:schemeClr>
              </a:solidFill>
            </a:endParaRPr>
          </a:p>
          <a:p>
            <a:pPr eaLnBrk="1" hangingPunct="1"/>
            <a:r>
              <a:rPr lang="en-US" sz="2800" dirty="0" smtClean="0">
                <a:solidFill>
                  <a:schemeClr val="bg2">
                    <a:lumMod val="75000"/>
                  </a:schemeClr>
                </a:solidFill>
              </a:rPr>
              <a:t>Encryption &amp; Key Mgmt for </a:t>
            </a:r>
          </a:p>
          <a:p>
            <a:pPr eaLnBrk="1" hangingPunct="1"/>
            <a:r>
              <a:rPr lang="en-US" sz="2800" dirty="0" smtClean="0">
                <a:solidFill>
                  <a:schemeClr val="bg2">
                    <a:lumMod val="75000"/>
                  </a:schemeClr>
                </a:solidFill>
              </a:rPr>
              <a:t>private, public, &amp; hybrid clouds</a:t>
            </a:r>
            <a:endParaRPr lang="en-US" sz="2800" dirty="0">
              <a:solidFill>
                <a:schemeClr val="bg2">
                  <a:lumMod val="75000"/>
                </a:schemeClr>
              </a:solidFill>
            </a:endParaRPr>
          </a:p>
        </p:txBody>
      </p:sp>
      <p:pic>
        <p:nvPicPr>
          <p:cNvPr id="6" name="Picture 10" descr="C:\Documents and Settings\Administrator\Local Settings\Temporary Internet Files\Content.IE5\PG0VXCGQ\j0431599[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2285" y="3853908"/>
            <a:ext cx="1723323" cy="1904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2338550"/>
      </p:ext>
    </p:extLst>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7286" y="979731"/>
            <a:ext cx="3355319" cy="3063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38147" y="234460"/>
            <a:ext cx="7877175" cy="714375"/>
          </a:xfrm>
        </p:spPr>
        <p:txBody>
          <a:bodyPr/>
          <a:lstStyle/>
          <a:p>
            <a:r>
              <a:rPr lang="en-US" dirty="0" smtClean="0"/>
              <a:t>SecureCloud Overview</a:t>
            </a:r>
            <a:br>
              <a:rPr lang="en-US" dirty="0" smtClean="0"/>
            </a:br>
            <a:r>
              <a:rPr lang="en-US" sz="2400" dirty="0" smtClean="0">
                <a:solidFill>
                  <a:schemeClr val="bg2"/>
                </a:solidFill>
              </a:rPr>
              <a:t>Encryption for the Cloud</a:t>
            </a:r>
            <a:endParaRPr lang="en-US" dirty="0">
              <a:solidFill>
                <a:schemeClr val="bg2"/>
              </a:solidFill>
            </a:endParaRPr>
          </a:p>
        </p:txBody>
      </p:sp>
      <p:sp>
        <p:nvSpPr>
          <p:cNvPr id="3" name="Content Placeholder 2"/>
          <p:cNvSpPr>
            <a:spLocks noGrp="1"/>
          </p:cNvSpPr>
          <p:nvPr>
            <p:ph idx="1"/>
          </p:nvPr>
        </p:nvSpPr>
        <p:spPr>
          <a:xfrm>
            <a:off x="438151" y="1445076"/>
            <a:ext cx="4656364" cy="2147210"/>
          </a:xfrm>
        </p:spPr>
        <p:txBody>
          <a:bodyPr/>
          <a:lstStyle/>
          <a:p>
            <a:r>
              <a:rPr lang="en-US" b="1" dirty="0" smtClean="0"/>
              <a:t>Challenges Addressed:</a:t>
            </a:r>
          </a:p>
          <a:p>
            <a:pPr lvl="1"/>
            <a:r>
              <a:rPr lang="en-US" dirty="0" smtClean="0"/>
              <a:t>Ensuring data privacy in the cloud</a:t>
            </a:r>
          </a:p>
          <a:p>
            <a:pPr lvl="1"/>
            <a:r>
              <a:rPr lang="en-US" dirty="0" smtClean="0"/>
              <a:t>Addressing compliance requirements</a:t>
            </a:r>
          </a:p>
          <a:p>
            <a:pPr lvl="1"/>
            <a:r>
              <a:rPr lang="en-US" dirty="0" smtClean="0"/>
              <a:t>Resolving data destruction concerns</a:t>
            </a:r>
          </a:p>
        </p:txBody>
      </p:sp>
      <p:sp>
        <p:nvSpPr>
          <p:cNvPr id="4" name="Date Placeholder 3"/>
          <p:cNvSpPr>
            <a:spLocks noGrp="1"/>
          </p:cNvSpPr>
          <p:nvPr>
            <p:ph type="dt" sz="quarter" idx="4294967295"/>
          </p:nvPr>
        </p:nvSpPr>
        <p:spPr>
          <a:xfrm>
            <a:off x="2514600" y="6477000"/>
            <a:ext cx="1952625" cy="219075"/>
          </a:xfrm>
          <a:prstGeom prst="rect">
            <a:avLst/>
          </a:prstGeom>
        </p:spPr>
        <p:txBody>
          <a:bodyPr/>
          <a:lstStyle/>
          <a:p>
            <a:pPr>
              <a:defRPr/>
            </a:pPr>
            <a:r>
              <a:rPr lang="en-US" altLang="zh-CN" smtClean="0">
                <a:solidFill>
                  <a:srgbClr val="7B7C7F"/>
                </a:solidFill>
              </a:rPr>
              <a:t>Trend Micro Confidential</a:t>
            </a:r>
            <a:fld id="{284FA72D-6CED-44E6-9984-9C72EA76108F}" type="datetime1">
              <a:rPr lang="en-US" altLang="zh-CN" smtClean="0">
                <a:solidFill>
                  <a:srgbClr val="7B7C7F"/>
                </a:solidFill>
              </a:rPr>
              <a:pPr>
                <a:defRPr/>
              </a:pPr>
              <a:t>20.6.2013</a:t>
            </a:fld>
            <a:endParaRPr lang="en-US" altLang="zh-CN">
              <a:solidFill>
                <a:srgbClr val="7B7C7F"/>
              </a:solidFill>
            </a:endParaRPr>
          </a:p>
        </p:txBody>
      </p:sp>
      <p:sp>
        <p:nvSpPr>
          <p:cNvPr id="5" name="Slide Number Placeholder 4"/>
          <p:cNvSpPr>
            <a:spLocks noGrp="1"/>
          </p:cNvSpPr>
          <p:nvPr>
            <p:ph type="sldNum" sz="quarter" idx="4294967295"/>
          </p:nvPr>
        </p:nvSpPr>
        <p:spPr>
          <a:xfrm>
            <a:off x="5610225" y="6473825"/>
            <a:ext cx="277813" cy="184150"/>
          </a:xfrm>
          <a:prstGeom prst="rect">
            <a:avLst/>
          </a:prstGeom>
        </p:spPr>
        <p:txBody>
          <a:bodyPr/>
          <a:lstStyle/>
          <a:p>
            <a:pPr>
              <a:defRPr/>
            </a:pPr>
            <a:fld id="{84363844-4B54-4C92-89D8-CF62E3DCA6AB}" type="slidenum">
              <a:rPr lang="en-US" altLang="zh-CN" smtClean="0">
                <a:solidFill>
                  <a:srgbClr val="58595B"/>
                </a:solidFill>
              </a:rPr>
              <a:pPr>
                <a:defRPr/>
              </a:pPr>
              <a:t>44</a:t>
            </a:fld>
            <a:endParaRPr lang="en-US" altLang="zh-CN">
              <a:solidFill>
                <a:srgbClr val="58595B"/>
              </a:solidFill>
            </a:endParaRPr>
          </a:p>
        </p:txBody>
      </p:sp>
      <p:grpSp>
        <p:nvGrpSpPr>
          <p:cNvPr id="22" name="Group 21"/>
          <p:cNvGrpSpPr/>
          <p:nvPr/>
        </p:nvGrpSpPr>
        <p:grpSpPr>
          <a:xfrm>
            <a:off x="438147" y="3968486"/>
            <a:ext cx="8528262" cy="2442470"/>
            <a:chOff x="438147" y="3968486"/>
            <a:chExt cx="8528262" cy="2442470"/>
          </a:xfrm>
        </p:grpSpPr>
        <p:pic>
          <p:nvPicPr>
            <p:cNvPr id="9" name="Picture 22" descr="single_server.png"/>
            <p:cNvPicPr>
              <a:picLocks noChangeAspect="1"/>
            </p:cNvPicPr>
            <p:nvPr/>
          </p:nvPicPr>
          <p:blipFill>
            <a:blip r:embed="rId3" cstate="print"/>
            <a:srcRect/>
            <a:stretch>
              <a:fillRect/>
            </a:stretch>
          </p:blipFill>
          <p:spPr bwMode="auto">
            <a:xfrm>
              <a:off x="5766126" y="4278084"/>
              <a:ext cx="785050" cy="1206047"/>
            </a:xfrm>
            <a:prstGeom prst="rect">
              <a:avLst/>
            </a:prstGeom>
            <a:noFill/>
            <a:ln w="9525">
              <a:noFill/>
              <a:miter lim="800000"/>
              <a:headEnd/>
              <a:tailEnd/>
            </a:ln>
          </p:spPr>
        </p:pic>
        <p:sp>
          <p:nvSpPr>
            <p:cNvPr id="13" name="Flowchart: Magnetic Disk 16"/>
            <p:cNvSpPr/>
            <p:nvPr/>
          </p:nvSpPr>
          <p:spPr bwMode="auto">
            <a:xfrm>
              <a:off x="7070605" y="4299856"/>
              <a:ext cx="625600" cy="644525"/>
            </a:xfrm>
            <a:prstGeom prst="flowChartMagneticDisk">
              <a:avLst/>
            </a:prstGeom>
            <a:gradFill>
              <a:gsLst>
                <a:gs pos="42000">
                  <a:schemeClr val="accent1">
                    <a:lumMod val="60000"/>
                    <a:lumOff val="40000"/>
                  </a:schemeClr>
                </a:gs>
                <a:gs pos="93000">
                  <a:schemeClr val="accent1"/>
                </a:gs>
                <a:gs pos="10000">
                  <a:schemeClr val="accent1">
                    <a:lumMod val="75000"/>
                  </a:schemeClr>
                </a:gs>
                <a:gs pos="65000">
                  <a:schemeClr val="bg1"/>
                </a:gs>
                <a:gs pos="80000">
                  <a:schemeClr val="accent1">
                    <a:lumMod val="40000"/>
                    <a:lumOff val="60000"/>
                  </a:schemeClr>
                </a:gs>
                <a:gs pos="100000">
                  <a:schemeClr val="accent1">
                    <a:lumMod val="75000"/>
                  </a:schemeClr>
                </a:gs>
              </a:gsLst>
              <a:lin ang="13740000" scaled="0"/>
            </a:gradFill>
            <a:ln w="6350" cap="flat" cmpd="sng" algn="ctr">
              <a:solidFill>
                <a:schemeClr val="tx1"/>
              </a:solidFill>
              <a:prstDash val="solid"/>
              <a:round/>
              <a:headEnd type="none" w="med" len="med"/>
              <a:tailEnd type="none" w="med" len="med"/>
            </a:ln>
            <a:effectLst/>
          </p:spPr>
          <p:txBody>
            <a:bodyPr anchor="ctr"/>
            <a:lstStyle/>
            <a:p>
              <a:pPr>
                <a:defRPr/>
              </a:pPr>
              <a:endParaRPr lang="en-US">
                <a:solidFill>
                  <a:srgbClr val="58595B"/>
                </a:solidFill>
              </a:endParaRPr>
            </a:p>
          </p:txBody>
        </p:sp>
        <p:sp>
          <p:nvSpPr>
            <p:cNvPr id="15" name="Flowchart: Magnetic Disk 16"/>
            <p:cNvSpPr/>
            <p:nvPr/>
          </p:nvSpPr>
          <p:spPr bwMode="auto">
            <a:xfrm>
              <a:off x="7125031" y="5127188"/>
              <a:ext cx="625600" cy="644525"/>
            </a:xfrm>
            <a:prstGeom prst="flowChartMagneticDisk">
              <a:avLst/>
            </a:prstGeom>
            <a:gradFill>
              <a:gsLst>
                <a:gs pos="42000">
                  <a:schemeClr val="accent1">
                    <a:lumMod val="60000"/>
                    <a:lumOff val="40000"/>
                  </a:schemeClr>
                </a:gs>
                <a:gs pos="93000">
                  <a:schemeClr val="accent1"/>
                </a:gs>
                <a:gs pos="10000">
                  <a:schemeClr val="accent1">
                    <a:lumMod val="75000"/>
                  </a:schemeClr>
                </a:gs>
                <a:gs pos="65000">
                  <a:schemeClr val="bg1"/>
                </a:gs>
                <a:gs pos="80000">
                  <a:schemeClr val="accent1">
                    <a:lumMod val="40000"/>
                    <a:lumOff val="60000"/>
                  </a:schemeClr>
                </a:gs>
                <a:gs pos="100000">
                  <a:schemeClr val="accent1">
                    <a:lumMod val="75000"/>
                  </a:schemeClr>
                </a:gs>
              </a:gsLst>
              <a:lin ang="13740000" scaled="0"/>
            </a:gradFill>
            <a:ln w="6350" cap="flat" cmpd="sng" algn="ctr">
              <a:solidFill>
                <a:schemeClr val="tx1"/>
              </a:solidFill>
              <a:prstDash val="solid"/>
              <a:round/>
              <a:headEnd type="none" w="med" len="med"/>
              <a:tailEnd type="none" w="med" len="med"/>
            </a:ln>
            <a:effectLst/>
          </p:spPr>
          <p:txBody>
            <a:bodyPr anchor="ctr"/>
            <a:lstStyle/>
            <a:p>
              <a:pPr>
                <a:defRPr/>
              </a:pPr>
              <a:endParaRPr lang="en-US">
                <a:solidFill>
                  <a:srgbClr val="58595B"/>
                </a:solidFill>
              </a:endParaRPr>
            </a:p>
          </p:txBody>
        </p:sp>
        <p:sp>
          <p:nvSpPr>
            <p:cNvPr id="14" name="TextBox 13"/>
            <p:cNvSpPr txBox="1"/>
            <p:nvPr/>
          </p:nvSpPr>
          <p:spPr>
            <a:xfrm>
              <a:off x="6553203" y="5522114"/>
              <a:ext cx="1257088" cy="507831"/>
            </a:xfrm>
            <a:prstGeom prst="rect">
              <a:avLst/>
            </a:prstGeom>
            <a:solidFill>
              <a:schemeClr val="bg1">
                <a:lumMod val="95000"/>
              </a:schemeClr>
            </a:solidFill>
            <a:ln>
              <a:solidFill>
                <a:schemeClr val="accent4">
                  <a:lumMod val="50000"/>
                </a:schemeClr>
              </a:solidFill>
            </a:ln>
          </p:spPr>
          <p:txBody>
            <a:bodyPr wrap="square">
              <a:spAutoFit/>
            </a:bodyPr>
            <a:lstStyle/>
            <a:p>
              <a:r>
                <a:rPr lang="en-US" sz="900" dirty="0">
                  <a:solidFill>
                    <a:srgbClr val="20496F"/>
                  </a:solidFill>
                </a:rPr>
                <a:t>Name:  </a:t>
              </a:r>
              <a:r>
                <a:rPr lang="en-US" sz="900" dirty="0" smtClean="0">
                  <a:solidFill>
                    <a:srgbClr val="20496F"/>
                  </a:solidFill>
                </a:rPr>
                <a:t>001100111</a:t>
              </a:r>
              <a:endParaRPr lang="en-US" sz="900" dirty="0">
                <a:solidFill>
                  <a:srgbClr val="20496F"/>
                </a:solidFill>
              </a:endParaRPr>
            </a:p>
            <a:p>
              <a:r>
                <a:rPr lang="en-US" sz="900" dirty="0">
                  <a:solidFill>
                    <a:srgbClr val="20496F"/>
                  </a:solidFill>
                </a:rPr>
                <a:t>SSN:  </a:t>
              </a:r>
              <a:r>
                <a:rPr lang="en-US" sz="900" dirty="0" smtClean="0">
                  <a:solidFill>
                    <a:srgbClr val="20496F"/>
                  </a:solidFill>
                </a:rPr>
                <a:t>111100110</a:t>
              </a:r>
              <a:endParaRPr lang="en-US" sz="900" dirty="0">
                <a:solidFill>
                  <a:srgbClr val="20496F"/>
                </a:solidFill>
              </a:endParaRPr>
            </a:p>
            <a:p>
              <a:r>
                <a:rPr lang="en-US" sz="900" dirty="0">
                  <a:solidFill>
                    <a:srgbClr val="20496F"/>
                  </a:solidFill>
                </a:rPr>
                <a:t>Visa #: </a:t>
              </a:r>
              <a:r>
                <a:rPr lang="en-US" sz="900" dirty="0" smtClean="0">
                  <a:solidFill>
                    <a:srgbClr val="20496F"/>
                  </a:solidFill>
                </a:rPr>
                <a:t>10110011…</a:t>
              </a:r>
              <a:endParaRPr lang="en-US" sz="900" dirty="0">
                <a:solidFill>
                  <a:srgbClr val="20496F"/>
                </a:solidFill>
              </a:endParaRPr>
            </a:p>
          </p:txBody>
        </p:sp>
        <p:sp>
          <p:nvSpPr>
            <p:cNvPr id="6" name="TextBox 5"/>
            <p:cNvSpPr txBox="1"/>
            <p:nvPr/>
          </p:nvSpPr>
          <p:spPr>
            <a:xfrm>
              <a:off x="7701960" y="4321628"/>
              <a:ext cx="1264449" cy="646331"/>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txBody>
            <a:bodyPr wrap="none" rtlCol="0">
              <a:spAutoFit/>
            </a:bodyPr>
            <a:lstStyle/>
            <a:p>
              <a:r>
                <a:rPr lang="en-US" sz="1200" dirty="0" smtClean="0">
                  <a:solidFill>
                    <a:srgbClr val="58595B"/>
                  </a:solidFill>
                </a:rPr>
                <a:t>Root volume:</a:t>
              </a:r>
            </a:p>
            <a:p>
              <a:pPr marL="119063" indent="-119063" algn="l">
                <a:buFontTx/>
                <a:buChar char="-"/>
              </a:pPr>
              <a:r>
                <a:rPr lang="en-US" sz="1200" b="0" dirty="0" smtClean="0">
                  <a:solidFill>
                    <a:srgbClr val="58595B"/>
                  </a:solidFill>
                </a:rPr>
                <a:t>OS &amp; Apps</a:t>
              </a:r>
            </a:p>
            <a:p>
              <a:pPr marL="119063" indent="-119063" algn="l">
                <a:buFontTx/>
                <a:buChar char="-"/>
              </a:pPr>
              <a:r>
                <a:rPr lang="en-US" sz="1200" b="0" dirty="0" smtClean="0">
                  <a:solidFill>
                    <a:srgbClr val="58595B"/>
                  </a:solidFill>
                </a:rPr>
                <a:t>Unencrypted</a:t>
              </a:r>
              <a:endParaRPr lang="en-US" sz="1200" b="0" dirty="0">
                <a:solidFill>
                  <a:srgbClr val="58595B"/>
                </a:solidFill>
              </a:endParaRPr>
            </a:p>
          </p:txBody>
        </p:sp>
        <p:sp>
          <p:nvSpPr>
            <p:cNvPr id="17" name="TextBox 16"/>
            <p:cNvSpPr txBox="1"/>
            <p:nvPr/>
          </p:nvSpPr>
          <p:spPr>
            <a:xfrm>
              <a:off x="7761413" y="5192504"/>
              <a:ext cx="1167307" cy="461665"/>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txBody>
            <a:bodyPr wrap="none" rtlCol="0">
              <a:spAutoFit/>
            </a:bodyPr>
            <a:lstStyle/>
            <a:p>
              <a:r>
                <a:rPr lang="en-US" sz="1200" dirty="0" smtClean="0">
                  <a:solidFill>
                    <a:srgbClr val="58595B"/>
                  </a:solidFill>
                </a:rPr>
                <a:t>Data volume:</a:t>
              </a:r>
            </a:p>
            <a:p>
              <a:pPr marL="119063" indent="-119063" algn="l">
                <a:buFontTx/>
                <a:buChar char="-"/>
              </a:pPr>
              <a:r>
                <a:rPr lang="en-US" sz="1200" b="0" dirty="0" smtClean="0">
                  <a:solidFill>
                    <a:srgbClr val="58595B"/>
                  </a:solidFill>
                </a:rPr>
                <a:t>Encrypted</a:t>
              </a:r>
              <a:endParaRPr lang="en-US" sz="1200" b="0" dirty="0">
                <a:solidFill>
                  <a:srgbClr val="58595B"/>
                </a:solidFill>
              </a:endParaRPr>
            </a:p>
          </p:txBody>
        </p:sp>
        <p:cxnSp>
          <p:nvCxnSpPr>
            <p:cNvPr id="18" name="Elbow Connector 17"/>
            <p:cNvCxnSpPr/>
            <p:nvPr/>
          </p:nvCxnSpPr>
          <p:spPr bwMode="auto">
            <a:xfrm>
              <a:off x="6551176" y="4506686"/>
              <a:ext cx="519429" cy="250371"/>
            </a:xfrm>
            <a:prstGeom prst="bentConnector3">
              <a:avLst/>
            </a:prstGeom>
            <a:solidFill>
              <a:schemeClr val="bg1"/>
            </a:solidFill>
            <a:ln w="19050" cap="flat" cmpd="sng" algn="ctr">
              <a:solidFill>
                <a:schemeClr val="tx1"/>
              </a:solidFill>
              <a:prstDash val="solid"/>
              <a:round/>
              <a:headEnd type="none" w="med" len="med"/>
              <a:tailEnd type="none" w="med" len="med"/>
            </a:ln>
            <a:effectLst/>
          </p:spPr>
        </p:cxnSp>
        <p:cxnSp>
          <p:nvCxnSpPr>
            <p:cNvPr id="20" name="Elbow Connector 19"/>
            <p:cNvCxnSpPr>
              <a:endCxn id="15" idx="2"/>
            </p:cNvCxnSpPr>
            <p:nvPr/>
          </p:nvCxnSpPr>
          <p:spPr bwMode="auto">
            <a:xfrm rot="16200000" flipH="1">
              <a:off x="6416719" y="4741138"/>
              <a:ext cx="942765" cy="473860"/>
            </a:xfrm>
            <a:prstGeom prst="bentConnector2">
              <a:avLst/>
            </a:prstGeom>
            <a:solidFill>
              <a:schemeClr val="bg1"/>
            </a:solidFill>
            <a:ln w="19050" cap="flat" cmpd="sng" algn="ctr">
              <a:solidFill>
                <a:schemeClr val="tx1"/>
              </a:solidFill>
              <a:prstDash val="solid"/>
              <a:round/>
              <a:headEnd type="none" w="med" len="med"/>
              <a:tailEnd type="none" w="med" len="med"/>
            </a:ln>
            <a:effectLst/>
          </p:spPr>
        </p:cxnSp>
        <p:sp>
          <p:nvSpPr>
            <p:cNvPr id="23" name="Content Placeholder 2"/>
            <p:cNvSpPr txBox="1">
              <a:spLocks/>
            </p:cNvSpPr>
            <p:nvPr/>
          </p:nvSpPr>
          <p:spPr bwMode="auto">
            <a:xfrm>
              <a:off x="438147" y="3968486"/>
              <a:ext cx="4656364" cy="2442470"/>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lvl1pPr marL="231775" indent="-231775" algn="l" rtl="0" eaLnBrk="0" fontAlgn="base" hangingPunct="0">
                <a:lnSpc>
                  <a:spcPct val="90000"/>
                </a:lnSpc>
                <a:spcBef>
                  <a:spcPct val="50000"/>
                </a:spcBef>
                <a:spcAft>
                  <a:spcPct val="0"/>
                </a:spcAft>
                <a:buClr>
                  <a:schemeClr val="tx2"/>
                </a:buClr>
                <a:buChar char="•"/>
                <a:defRPr sz="2400">
                  <a:solidFill>
                    <a:schemeClr val="tx1"/>
                  </a:solidFill>
                  <a:latin typeface="+mn-lt"/>
                  <a:ea typeface="+mn-ea"/>
                  <a:cs typeface="+mn-cs"/>
                </a:defRPr>
              </a:lvl1pPr>
              <a:lvl2pPr marL="574675" indent="-228600" algn="l" rtl="0" eaLnBrk="0" fontAlgn="base" hangingPunct="0">
                <a:lnSpc>
                  <a:spcPct val="90000"/>
                </a:lnSpc>
                <a:spcBef>
                  <a:spcPct val="25000"/>
                </a:spcBef>
                <a:spcAft>
                  <a:spcPct val="0"/>
                </a:spcAft>
                <a:buClr>
                  <a:schemeClr val="tx2"/>
                </a:buClr>
                <a:buChar char="–"/>
                <a:defRPr sz="2000">
                  <a:solidFill>
                    <a:schemeClr val="tx1"/>
                  </a:solidFill>
                  <a:latin typeface="+mn-lt"/>
                  <a:cs typeface="+mn-cs"/>
                </a:defRPr>
              </a:lvl2pPr>
              <a:lvl3pPr marL="860425" indent="-171450" algn="l" rtl="0" eaLnBrk="0" fontAlgn="base" hangingPunct="0">
                <a:lnSpc>
                  <a:spcPct val="90000"/>
                </a:lnSpc>
                <a:spcBef>
                  <a:spcPct val="25000"/>
                </a:spcBef>
                <a:spcAft>
                  <a:spcPct val="0"/>
                </a:spcAft>
                <a:buClr>
                  <a:schemeClr val="tx2"/>
                </a:buClr>
                <a:buChar char="•"/>
                <a:defRPr>
                  <a:solidFill>
                    <a:schemeClr val="tx1"/>
                  </a:solidFill>
                  <a:latin typeface="+mn-lt"/>
                  <a:cs typeface="+mn-cs"/>
                </a:defRPr>
              </a:lvl3pPr>
              <a:lvl4pPr marL="1146175" indent="-171450" algn="l" rtl="0" eaLnBrk="0" fontAlgn="base" hangingPunct="0">
                <a:lnSpc>
                  <a:spcPct val="90000"/>
                </a:lnSpc>
                <a:spcBef>
                  <a:spcPct val="25000"/>
                </a:spcBef>
                <a:spcAft>
                  <a:spcPct val="0"/>
                </a:spcAft>
                <a:buClr>
                  <a:schemeClr val="tx2"/>
                </a:buClr>
                <a:buChar char="–"/>
                <a:defRPr sz="1600">
                  <a:solidFill>
                    <a:schemeClr val="tx1"/>
                  </a:solidFill>
                  <a:latin typeface="+mn-lt"/>
                  <a:cs typeface="+mn-cs"/>
                </a:defRPr>
              </a:lvl4pPr>
              <a:lvl5pPr marL="1431925" indent="-171450" algn="l" rtl="0" eaLnBrk="0" fontAlgn="base" hangingPunct="0">
                <a:lnSpc>
                  <a:spcPct val="90000"/>
                </a:lnSpc>
                <a:spcBef>
                  <a:spcPct val="25000"/>
                </a:spcBef>
                <a:spcAft>
                  <a:spcPct val="0"/>
                </a:spcAft>
                <a:buClr>
                  <a:schemeClr val="tx2"/>
                </a:buClr>
                <a:buChar char="»"/>
                <a:defRPr sz="1600">
                  <a:solidFill>
                    <a:schemeClr val="tx1"/>
                  </a:solidFill>
                  <a:latin typeface="+mn-lt"/>
                  <a:cs typeface="+mn-cs"/>
                </a:defRPr>
              </a:lvl5pPr>
              <a:lvl6pPr marL="1889125" indent="-171450" algn="l" rtl="0" fontAlgn="base">
                <a:lnSpc>
                  <a:spcPct val="90000"/>
                </a:lnSpc>
                <a:spcBef>
                  <a:spcPct val="25000"/>
                </a:spcBef>
                <a:spcAft>
                  <a:spcPct val="0"/>
                </a:spcAft>
                <a:buClr>
                  <a:schemeClr val="tx2"/>
                </a:buClr>
                <a:buChar char="»"/>
                <a:defRPr sz="1600">
                  <a:solidFill>
                    <a:schemeClr val="tx1"/>
                  </a:solidFill>
                  <a:latin typeface="+mn-lt"/>
                  <a:cs typeface="+mn-cs"/>
                </a:defRPr>
              </a:lvl6pPr>
              <a:lvl7pPr marL="2346325" indent="-171450" algn="l" rtl="0" fontAlgn="base">
                <a:lnSpc>
                  <a:spcPct val="90000"/>
                </a:lnSpc>
                <a:spcBef>
                  <a:spcPct val="25000"/>
                </a:spcBef>
                <a:spcAft>
                  <a:spcPct val="0"/>
                </a:spcAft>
                <a:buClr>
                  <a:schemeClr val="tx2"/>
                </a:buClr>
                <a:buChar char="»"/>
                <a:defRPr sz="1600">
                  <a:solidFill>
                    <a:schemeClr val="tx1"/>
                  </a:solidFill>
                  <a:latin typeface="+mn-lt"/>
                  <a:cs typeface="+mn-cs"/>
                </a:defRPr>
              </a:lvl7pPr>
              <a:lvl8pPr marL="2803525" indent="-171450" algn="l" rtl="0" fontAlgn="base">
                <a:lnSpc>
                  <a:spcPct val="90000"/>
                </a:lnSpc>
                <a:spcBef>
                  <a:spcPct val="25000"/>
                </a:spcBef>
                <a:spcAft>
                  <a:spcPct val="0"/>
                </a:spcAft>
                <a:buClr>
                  <a:schemeClr val="tx2"/>
                </a:buClr>
                <a:buChar char="»"/>
                <a:defRPr sz="1600">
                  <a:solidFill>
                    <a:schemeClr val="tx1"/>
                  </a:solidFill>
                  <a:latin typeface="+mn-lt"/>
                  <a:cs typeface="+mn-cs"/>
                </a:defRPr>
              </a:lvl8pPr>
              <a:lvl9pPr marL="3260725" indent="-171450" algn="l" rtl="0" fontAlgn="base">
                <a:lnSpc>
                  <a:spcPct val="90000"/>
                </a:lnSpc>
                <a:spcBef>
                  <a:spcPct val="25000"/>
                </a:spcBef>
                <a:spcAft>
                  <a:spcPct val="0"/>
                </a:spcAft>
                <a:buClr>
                  <a:schemeClr val="tx2"/>
                </a:buClr>
                <a:buChar char="»"/>
                <a:defRPr sz="1600">
                  <a:solidFill>
                    <a:schemeClr val="tx1"/>
                  </a:solidFill>
                  <a:latin typeface="+mn-lt"/>
                  <a:cs typeface="+mn-cs"/>
                </a:defRPr>
              </a:lvl9pPr>
            </a:lstStyle>
            <a:p>
              <a:pPr>
                <a:buClr>
                  <a:srgbClr val="CC0000"/>
                </a:buClr>
              </a:pPr>
              <a:r>
                <a:rPr lang="en-US" dirty="0" smtClean="0">
                  <a:solidFill>
                    <a:srgbClr val="58595B"/>
                  </a:solidFill>
                </a:rPr>
                <a:t>How:</a:t>
              </a:r>
            </a:p>
            <a:p>
              <a:pPr lvl="1">
                <a:buClr>
                  <a:srgbClr val="CC0000"/>
                </a:buClr>
              </a:pPr>
              <a:r>
                <a:rPr lang="en-US" b="0" dirty="0" smtClean="0">
                  <a:solidFill>
                    <a:srgbClr val="58595B"/>
                  </a:solidFill>
                </a:rPr>
                <a:t>Encryption of data volumes running in the cloud</a:t>
              </a:r>
            </a:p>
            <a:p>
              <a:pPr lvl="1">
                <a:buClr>
                  <a:srgbClr val="CC0000"/>
                </a:buClr>
              </a:pPr>
              <a:r>
                <a:rPr lang="en-US" b="0" dirty="0" smtClean="0">
                  <a:solidFill>
                    <a:srgbClr val="58595B"/>
                  </a:solidFill>
                </a:rPr>
                <a:t>Encryption independent of the cloud provider</a:t>
              </a:r>
            </a:p>
            <a:p>
              <a:pPr lvl="1">
                <a:buClr>
                  <a:srgbClr val="CC0000"/>
                </a:buClr>
              </a:pPr>
              <a:r>
                <a:rPr lang="en-US" b="0" dirty="0" smtClean="0">
                  <a:solidFill>
                    <a:srgbClr val="58595B"/>
                  </a:solidFill>
                </a:rPr>
                <a:t>Encryption persists even after the instance is stopped</a:t>
              </a:r>
            </a:p>
            <a:p>
              <a:pPr lvl="1">
                <a:buClr>
                  <a:srgbClr val="CC0000"/>
                </a:buClr>
              </a:pPr>
              <a:endParaRPr lang="en-US" dirty="0" smtClean="0">
                <a:solidFill>
                  <a:srgbClr val="58595B"/>
                </a:solidFill>
              </a:endParaRPr>
            </a:p>
          </p:txBody>
        </p:sp>
      </p:grpSp>
      <p:grpSp>
        <p:nvGrpSpPr>
          <p:cNvPr id="7" name="Group 6"/>
          <p:cNvGrpSpPr/>
          <p:nvPr/>
        </p:nvGrpSpPr>
        <p:grpSpPr>
          <a:xfrm>
            <a:off x="5387738" y="5468431"/>
            <a:ext cx="1147544" cy="752594"/>
            <a:chOff x="5387738" y="5468431"/>
            <a:chExt cx="1147544" cy="752594"/>
          </a:xfrm>
        </p:grpSpPr>
        <p:sp>
          <p:nvSpPr>
            <p:cNvPr id="19" name="TextBox 18"/>
            <p:cNvSpPr txBox="1"/>
            <p:nvPr/>
          </p:nvSpPr>
          <p:spPr>
            <a:xfrm>
              <a:off x="5387738" y="5820915"/>
              <a:ext cx="1147544" cy="400110"/>
            </a:xfrm>
            <a:prstGeom prst="rect">
              <a:avLst/>
            </a:prstGeom>
            <a:noFill/>
          </p:spPr>
          <p:txBody>
            <a:bodyPr wrap="square" rtlCol="0">
              <a:spAutoFit/>
            </a:bodyPr>
            <a:lstStyle/>
            <a:p>
              <a:r>
                <a:rPr lang="en-US" sz="1000" dirty="0" smtClean="0">
                  <a:solidFill>
                    <a:srgbClr val="58595B"/>
                  </a:solidFill>
                  <a:latin typeface="Arial Black" pitchFamily="34" charset="0"/>
                </a:rPr>
                <a:t>SecureCloud</a:t>
              </a:r>
            </a:p>
            <a:p>
              <a:r>
                <a:rPr lang="en-US" sz="1000" dirty="0" smtClean="0">
                  <a:solidFill>
                    <a:srgbClr val="58595B"/>
                  </a:solidFill>
                  <a:latin typeface="Arial Black" pitchFamily="34" charset="0"/>
                </a:rPr>
                <a:t>Agent</a:t>
              </a:r>
              <a:endParaRPr lang="en-US" sz="900" dirty="0">
                <a:solidFill>
                  <a:srgbClr val="58595B"/>
                </a:solidFill>
                <a:latin typeface="Arial Black" pitchFamily="34" charset="0"/>
              </a:endParaRPr>
            </a:p>
          </p:txBody>
        </p:sp>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6126" y="5468431"/>
              <a:ext cx="397669" cy="371475"/>
            </a:xfrm>
            <a:prstGeom prst="rect">
              <a:avLst/>
            </a:prstGeom>
          </p:spPr>
        </p:pic>
      </p:grpSp>
    </p:spTree>
    <p:extLst>
      <p:ext uri="{BB962C8B-B14F-4D97-AF65-F5344CB8AC3E}">
        <p14:creationId xmlns:p14="http://schemas.microsoft.com/office/powerpoint/2010/main" val="25797103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4" y="238125"/>
            <a:ext cx="7781925" cy="714375"/>
          </a:xfrm>
        </p:spPr>
        <p:txBody>
          <a:bodyPr/>
          <a:lstStyle/>
          <a:p>
            <a:r>
              <a:rPr lang="en-US" dirty="0" smtClean="0"/>
              <a:t>SecureCloud Encryption – VM Perspective</a:t>
            </a:r>
            <a:endParaRPr lang="en-US" dirty="0"/>
          </a:p>
        </p:txBody>
      </p:sp>
      <p:sp>
        <p:nvSpPr>
          <p:cNvPr id="3" name="Date Placeholder 2"/>
          <p:cNvSpPr>
            <a:spLocks noGrp="1"/>
          </p:cNvSpPr>
          <p:nvPr>
            <p:ph type="dt" sz="quarter" idx="4294967295"/>
          </p:nvPr>
        </p:nvSpPr>
        <p:spPr>
          <a:xfrm>
            <a:off x="2514600" y="6477000"/>
            <a:ext cx="1952625" cy="219075"/>
          </a:xfrm>
          <a:prstGeom prst="rect">
            <a:avLst/>
          </a:prstGeom>
        </p:spPr>
        <p:txBody>
          <a:bodyPr/>
          <a:lstStyle/>
          <a:p>
            <a:pPr>
              <a:defRPr/>
            </a:pPr>
            <a:r>
              <a:rPr lang="en-US" altLang="zh-CN" dirty="0" smtClean="0">
                <a:solidFill>
                  <a:srgbClr val="7B7C7F"/>
                </a:solidFill>
              </a:rPr>
              <a:t>Trend Micro Confidential</a:t>
            </a:r>
            <a:fld id="{4573CDA7-5CE7-4BE8-9307-0211F96E9A0D}" type="datetime1">
              <a:rPr lang="en-US" altLang="zh-CN" smtClean="0">
                <a:solidFill>
                  <a:srgbClr val="7B7C7F"/>
                </a:solidFill>
              </a:rPr>
              <a:pPr>
                <a:defRPr/>
              </a:pPr>
              <a:t>20.6.2013</a:t>
            </a:fld>
            <a:endParaRPr lang="en-US" altLang="zh-CN" dirty="0">
              <a:solidFill>
                <a:srgbClr val="7B7C7F"/>
              </a:solidFill>
            </a:endParaRPr>
          </a:p>
        </p:txBody>
      </p:sp>
      <p:sp>
        <p:nvSpPr>
          <p:cNvPr id="4" name="Slide Number Placeholder 3"/>
          <p:cNvSpPr>
            <a:spLocks noGrp="1"/>
          </p:cNvSpPr>
          <p:nvPr>
            <p:ph type="sldNum" sz="quarter" idx="4294967295"/>
          </p:nvPr>
        </p:nvSpPr>
        <p:spPr>
          <a:xfrm>
            <a:off x="5610225" y="6473825"/>
            <a:ext cx="277813" cy="184150"/>
          </a:xfrm>
          <a:prstGeom prst="rect">
            <a:avLst/>
          </a:prstGeom>
        </p:spPr>
        <p:txBody>
          <a:bodyPr/>
          <a:lstStyle/>
          <a:p>
            <a:pPr>
              <a:defRPr/>
            </a:pPr>
            <a:fld id="{D2541648-3B4D-467E-AAC1-700EE00B79E9}" type="slidenum">
              <a:rPr lang="en-US" altLang="zh-CN" smtClean="0">
                <a:solidFill>
                  <a:srgbClr val="58595B"/>
                </a:solidFill>
              </a:rPr>
              <a:pPr>
                <a:defRPr/>
              </a:pPr>
              <a:t>45</a:t>
            </a:fld>
            <a:endParaRPr lang="en-US" altLang="zh-CN">
              <a:solidFill>
                <a:srgbClr val="58595B"/>
              </a:solidFill>
            </a:endParaRPr>
          </a:p>
        </p:txBody>
      </p:sp>
      <p:sp>
        <p:nvSpPr>
          <p:cNvPr id="31" name="Content Placeholder 2"/>
          <p:cNvSpPr txBox="1">
            <a:spLocks/>
          </p:cNvSpPr>
          <p:nvPr/>
        </p:nvSpPr>
        <p:spPr bwMode="auto">
          <a:xfrm>
            <a:off x="368136" y="1591034"/>
            <a:ext cx="4084492" cy="4461140"/>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lvl1pPr marL="231775" indent="-231775" algn="l" rtl="0" eaLnBrk="0" fontAlgn="base" hangingPunct="0">
              <a:lnSpc>
                <a:spcPct val="90000"/>
              </a:lnSpc>
              <a:spcBef>
                <a:spcPct val="50000"/>
              </a:spcBef>
              <a:spcAft>
                <a:spcPct val="0"/>
              </a:spcAft>
              <a:buClr>
                <a:schemeClr val="tx2"/>
              </a:buClr>
              <a:buChar char="•"/>
              <a:defRPr sz="2400">
                <a:solidFill>
                  <a:schemeClr val="tx1"/>
                </a:solidFill>
                <a:latin typeface="+mn-lt"/>
                <a:ea typeface="+mn-ea"/>
                <a:cs typeface="+mn-cs"/>
              </a:defRPr>
            </a:lvl1pPr>
            <a:lvl2pPr marL="574675" indent="-228600" algn="l" rtl="0" eaLnBrk="0" fontAlgn="base" hangingPunct="0">
              <a:lnSpc>
                <a:spcPct val="90000"/>
              </a:lnSpc>
              <a:spcBef>
                <a:spcPct val="25000"/>
              </a:spcBef>
              <a:spcAft>
                <a:spcPct val="0"/>
              </a:spcAft>
              <a:buClr>
                <a:schemeClr val="tx2"/>
              </a:buClr>
              <a:buChar char="–"/>
              <a:defRPr sz="2000">
                <a:solidFill>
                  <a:schemeClr val="tx1"/>
                </a:solidFill>
                <a:latin typeface="+mn-lt"/>
                <a:cs typeface="+mn-cs"/>
              </a:defRPr>
            </a:lvl2pPr>
            <a:lvl3pPr marL="860425" indent="-171450" algn="l" rtl="0" eaLnBrk="0" fontAlgn="base" hangingPunct="0">
              <a:lnSpc>
                <a:spcPct val="90000"/>
              </a:lnSpc>
              <a:spcBef>
                <a:spcPct val="25000"/>
              </a:spcBef>
              <a:spcAft>
                <a:spcPct val="0"/>
              </a:spcAft>
              <a:buClr>
                <a:schemeClr val="tx2"/>
              </a:buClr>
              <a:buChar char="•"/>
              <a:defRPr>
                <a:solidFill>
                  <a:schemeClr val="tx1"/>
                </a:solidFill>
                <a:latin typeface="+mn-lt"/>
                <a:cs typeface="+mn-cs"/>
              </a:defRPr>
            </a:lvl3pPr>
            <a:lvl4pPr marL="1146175" indent="-171450" algn="l" rtl="0" eaLnBrk="0" fontAlgn="base" hangingPunct="0">
              <a:lnSpc>
                <a:spcPct val="90000"/>
              </a:lnSpc>
              <a:spcBef>
                <a:spcPct val="25000"/>
              </a:spcBef>
              <a:spcAft>
                <a:spcPct val="0"/>
              </a:spcAft>
              <a:buClr>
                <a:schemeClr val="tx2"/>
              </a:buClr>
              <a:buChar char="–"/>
              <a:defRPr sz="1600">
                <a:solidFill>
                  <a:schemeClr val="tx1"/>
                </a:solidFill>
                <a:latin typeface="+mn-lt"/>
                <a:cs typeface="+mn-cs"/>
              </a:defRPr>
            </a:lvl4pPr>
            <a:lvl5pPr marL="1431925" indent="-171450" algn="l" rtl="0" eaLnBrk="0" fontAlgn="base" hangingPunct="0">
              <a:lnSpc>
                <a:spcPct val="90000"/>
              </a:lnSpc>
              <a:spcBef>
                <a:spcPct val="25000"/>
              </a:spcBef>
              <a:spcAft>
                <a:spcPct val="0"/>
              </a:spcAft>
              <a:buClr>
                <a:schemeClr val="tx2"/>
              </a:buClr>
              <a:buChar char="»"/>
              <a:defRPr sz="1600">
                <a:solidFill>
                  <a:schemeClr val="tx1"/>
                </a:solidFill>
                <a:latin typeface="+mn-lt"/>
                <a:cs typeface="+mn-cs"/>
              </a:defRPr>
            </a:lvl5pPr>
            <a:lvl6pPr marL="1889125" indent="-171450" algn="l" rtl="0" fontAlgn="base">
              <a:lnSpc>
                <a:spcPct val="90000"/>
              </a:lnSpc>
              <a:spcBef>
                <a:spcPct val="25000"/>
              </a:spcBef>
              <a:spcAft>
                <a:spcPct val="0"/>
              </a:spcAft>
              <a:buClr>
                <a:schemeClr val="tx2"/>
              </a:buClr>
              <a:buChar char="»"/>
              <a:defRPr sz="1600">
                <a:solidFill>
                  <a:schemeClr val="tx1"/>
                </a:solidFill>
                <a:latin typeface="+mn-lt"/>
                <a:cs typeface="+mn-cs"/>
              </a:defRPr>
            </a:lvl6pPr>
            <a:lvl7pPr marL="2346325" indent="-171450" algn="l" rtl="0" fontAlgn="base">
              <a:lnSpc>
                <a:spcPct val="90000"/>
              </a:lnSpc>
              <a:spcBef>
                <a:spcPct val="25000"/>
              </a:spcBef>
              <a:spcAft>
                <a:spcPct val="0"/>
              </a:spcAft>
              <a:buClr>
                <a:schemeClr val="tx2"/>
              </a:buClr>
              <a:buChar char="»"/>
              <a:defRPr sz="1600">
                <a:solidFill>
                  <a:schemeClr val="tx1"/>
                </a:solidFill>
                <a:latin typeface="+mn-lt"/>
                <a:cs typeface="+mn-cs"/>
              </a:defRPr>
            </a:lvl7pPr>
            <a:lvl8pPr marL="2803525" indent="-171450" algn="l" rtl="0" fontAlgn="base">
              <a:lnSpc>
                <a:spcPct val="90000"/>
              </a:lnSpc>
              <a:spcBef>
                <a:spcPct val="25000"/>
              </a:spcBef>
              <a:spcAft>
                <a:spcPct val="0"/>
              </a:spcAft>
              <a:buClr>
                <a:schemeClr val="tx2"/>
              </a:buClr>
              <a:buChar char="»"/>
              <a:defRPr sz="1600">
                <a:solidFill>
                  <a:schemeClr val="tx1"/>
                </a:solidFill>
                <a:latin typeface="+mn-lt"/>
                <a:cs typeface="+mn-cs"/>
              </a:defRPr>
            </a:lvl8pPr>
            <a:lvl9pPr marL="3260725" indent="-171450" algn="l" rtl="0" fontAlgn="base">
              <a:lnSpc>
                <a:spcPct val="90000"/>
              </a:lnSpc>
              <a:spcBef>
                <a:spcPct val="25000"/>
              </a:spcBef>
              <a:spcAft>
                <a:spcPct val="0"/>
              </a:spcAft>
              <a:buClr>
                <a:schemeClr val="tx2"/>
              </a:buClr>
              <a:buChar char="»"/>
              <a:defRPr sz="1600">
                <a:solidFill>
                  <a:schemeClr val="tx1"/>
                </a:solidFill>
                <a:latin typeface="+mn-lt"/>
                <a:cs typeface="+mn-cs"/>
              </a:defRPr>
            </a:lvl9pPr>
          </a:lstStyle>
          <a:p>
            <a:pPr marL="0" indent="0">
              <a:buClr>
                <a:srgbClr val="CC0000"/>
              </a:buClr>
              <a:buNone/>
            </a:pPr>
            <a:r>
              <a:rPr lang="en-US" smtClean="0">
                <a:solidFill>
                  <a:srgbClr val="58595B"/>
                </a:solidFill>
              </a:rPr>
              <a:t>Full Disk </a:t>
            </a:r>
            <a:r>
              <a:rPr lang="en-US" dirty="0" smtClean="0">
                <a:solidFill>
                  <a:srgbClr val="58595B"/>
                </a:solidFill>
              </a:rPr>
              <a:t>Encryption</a:t>
            </a:r>
          </a:p>
          <a:p>
            <a:pPr marL="349250" lvl="1">
              <a:spcBef>
                <a:spcPts val="1800"/>
              </a:spcBef>
              <a:buClr>
                <a:srgbClr val="CC0000"/>
              </a:buClr>
            </a:pPr>
            <a:r>
              <a:rPr lang="en-US" b="0" dirty="0" smtClean="0">
                <a:solidFill>
                  <a:srgbClr val="58595B"/>
                </a:solidFill>
              </a:rPr>
              <a:t>SecureCloud Agent ‘sits’ in OS stack between Disk driver &amp; File system driver</a:t>
            </a:r>
          </a:p>
          <a:p>
            <a:pPr marL="349250" lvl="1">
              <a:spcBef>
                <a:spcPts val="1800"/>
              </a:spcBef>
              <a:buClr>
                <a:srgbClr val="CC0000"/>
              </a:buClr>
            </a:pPr>
            <a:r>
              <a:rPr lang="en-US" b="0" dirty="0">
                <a:solidFill>
                  <a:srgbClr val="58595B"/>
                </a:solidFill>
              </a:rPr>
              <a:t>Encryption transparent to the </a:t>
            </a:r>
            <a:r>
              <a:rPr lang="en-US" b="0" dirty="0" smtClean="0">
                <a:solidFill>
                  <a:srgbClr val="58595B"/>
                </a:solidFill>
              </a:rPr>
              <a:t>OS and </a:t>
            </a:r>
            <a:r>
              <a:rPr lang="en-US" b="0" dirty="0">
                <a:solidFill>
                  <a:srgbClr val="58595B"/>
                </a:solidFill>
              </a:rPr>
              <a:t>applications</a:t>
            </a:r>
          </a:p>
          <a:p>
            <a:pPr marL="349250" lvl="1">
              <a:spcBef>
                <a:spcPts val="1800"/>
              </a:spcBef>
              <a:buClr>
                <a:srgbClr val="CC0000"/>
              </a:buClr>
            </a:pPr>
            <a:r>
              <a:rPr lang="en-US" b="0" dirty="0" smtClean="0">
                <a:solidFill>
                  <a:srgbClr val="58595B"/>
                </a:solidFill>
              </a:rPr>
              <a:t>Encryption persists even after the instance is stopped</a:t>
            </a:r>
          </a:p>
          <a:p>
            <a:pPr marL="349250" lvl="1">
              <a:spcBef>
                <a:spcPts val="1800"/>
              </a:spcBef>
              <a:buClr>
                <a:srgbClr val="CC0000"/>
              </a:buClr>
            </a:pPr>
            <a:r>
              <a:rPr lang="en-US" b="0" dirty="0" smtClean="0">
                <a:solidFill>
                  <a:srgbClr val="58595B"/>
                </a:solidFill>
              </a:rPr>
              <a:t>FIPS 140-2 certified AES encryption</a:t>
            </a:r>
          </a:p>
          <a:p>
            <a:pPr marL="346075" lvl="1" indent="0">
              <a:spcBef>
                <a:spcPts val="1800"/>
              </a:spcBef>
              <a:buClr>
                <a:srgbClr val="CC0000"/>
              </a:buClr>
              <a:buFontTx/>
              <a:buNone/>
            </a:pPr>
            <a:endParaRPr lang="en-US" b="0" dirty="0" smtClean="0">
              <a:solidFill>
                <a:srgbClr val="58595B"/>
              </a:solidFill>
            </a:endParaRPr>
          </a:p>
          <a:p>
            <a:pPr lvl="1">
              <a:buClr>
                <a:srgbClr val="CC0000"/>
              </a:buClr>
            </a:pPr>
            <a:endParaRPr lang="en-US" dirty="0" smtClean="0">
              <a:solidFill>
                <a:srgbClr val="58595B"/>
              </a:solidFill>
            </a:endParaRPr>
          </a:p>
        </p:txBody>
      </p:sp>
      <p:grpSp>
        <p:nvGrpSpPr>
          <p:cNvPr id="32" name="Group 31"/>
          <p:cNvGrpSpPr/>
          <p:nvPr/>
        </p:nvGrpSpPr>
        <p:grpSpPr>
          <a:xfrm>
            <a:off x="4560983" y="1877784"/>
            <a:ext cx="4351663" cy="4347170"/>
            <a:chOff x="4560983" y="1877784"/>
            <a:chExt cx="4351663" cy="4347170"/>
          </a:xfrm>
        </p:grpSpPr>
        <p:sp>
          <p:nvSpPr>
            <p:cNvPr id="18" name="Rounded Rectangle 17"/>
            <p:cNvSpPr/>
            <p:nvPr/>
          </p:nvSpPr>
          <p:spPr bwMode="auto">
            <a:xfrm>
              <a:off x="4560983" y="4219460"/>
              <a:ext cx="4351663" cy="2005494"/>
            </a:xfrm>
            <a:prstGeom prst="roundRect">
              <a:avLst/>
            </a:prstGeom>
            <a:solidFill>
              <a:schemeClr val="bg1"/>
            </a:solidFill>
            <a:ln w="6350" cap="flat" cmpd="sng" algn="ctr">
              <a:solidFill>
                <a:schemeClr val="accent1">
                  <a:lumMod val="50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endParaRPr lang="en-US" smtClean="0">
                <a:solidFill>
                  <a:srgbClr val="58595B"/>
                </a:solidFill>
              </a:endParaRPr>
            </a:p>
          </p:txBody>
        </p:sp>
        <p:pic>
          <p:nvPicPr>
            <p:cNvPr id="6" name="Picture 22" descr="single_server.png"/>
            <p:cNvPicPr>
              <a:picLocks noChangeAspect="1"/>
            </p:cNvPicPr>
            <p:nvPr/>
          </p:nvPicPr>
          <p:blipFill>
            <a:blip r:embed="rId2" cstate="print"/>
            <a:srcRect/>
            <a:stretch>
              <a:fillRect/>
            </a:stretch>
          </p:blipFill>
          <p:spPr bwMode="auto">
            <a:xfrm>
              <a:off x="5623251" y="1877784"/>
              <a:ext cx="785050" cy="1206047"/>
            </a:xfrm>
            <a:prstGeom prst="rect">
              <a:avLst/>
            </a:prstGeom>
            <a:noFill/>
            <a:ln w="9525">
              <a:noFill/>
              <a:miter lim="800000"/>
              <a:headEnd/>
              <a:tailEnd/>
            </a:ln>
          </p:spPr>
        </p:pic>
        <p:sp>
          <p:nvSpPr>
            <p:cNvPr id="7" name="Flowchart: Magnetic Disk 16"/>
            <p:cNvSpPr/>
            <p:nvPr/>
          </p:nvSpPr>
          <p:spPr bwMode="auto">
            <a:xfrm>
              <a:off x="6927730" y="1937656"/>
              <a:ext cx="625600" cy="644525"/>
            </a:xfrm>
            <a:prstGeom prst="flowChartMagneticDisk">
              <a:avLst/>
            </a:prstGeom>
            <a:gradFill>
              <a:gsLst>
                <a:gs pos="42000">
                  <a:schemeClr val="accent1">
                    <a:lumMod val="60000"/>
                    <a:lumOff val="40000"/>
                  </a:schemeClr>
                </a:gs>
                <a:gs pos="93000">
                  <a:schemeClr val="accent1"/>
                </a:gs>
                <a:gs pos="10000">
                  <a:schemeClr val="accent1">
                    <a:lumMod val="75000"/>
                  </a:schemeClr>
                </a:gs>
                <a:gs pos="65000">
                  <a:schemeClr val="bg1"/>
                </a:gs>
                <a:gs pos="80000">
                  <a:schemeClr val="accent1">
                    <a:lumMod val="40000"/>
                    <a:lumOff val="60000"/>
                  </a:schemeClr>
                </a:gs>
                <a:gs pos="100000">
                  <a:schemeClr val="accent1">
                    <a:lumMod val="75000"/>
                  </a:schemeClr>
                </a:gs>
              </a:gsLst>
              <a:lin ang="13740000" scaled="0"/>
            </a:gradFill>
            <a:ln w="6350" cap="flat" cmpd="sng" algn="ctr">
              <a:solidFill>
                <a:schemeClr val="tx1"/>
              </a:solidFill>
              <a:prstDash val="solid"/>
              <a:round/>
              <a:headEnd type="none" w="med" len="med"/>
              <a:tailEnd type="none" w="med" len="med"/>
            </a:ln>
            <a:effectLst/>
          </p:spPr>
          <p:txBody>
            <a:bodyPr anchor="ctr"/>
            <a:lstStyle/>
            <a:p>
              <a:pPr>
                <a:defRPr/>
              </a:pPr>
              <a:endParaRPr lang="en-US">
                <a:solidFill>
                  <a:srgbClr val="58595B"/>
                </a:solidFill>
              </a:endParaRPr>
            </a:p>
          </p:txBody>
        </p:sp>
        <p:sp>
          <p:nvSpPr>
            <p:cNvPr id="8" name="Flowchart: Magnetic Disk 16"/>
            <p:cNvSpPr/>
            <p:nvPr/>
          </p:nvSpPr>
          <p:spPr bwMode="auto">
            <a:xfrm>
              <a:off x="6982156" y="2764988"/>
              <a:ext cx="625600" cy="644525"/>
            </a:xfrm>
            <a:prstGeom prst="flowChartMagneticDisk">
              <a:avLst/>
            </a:prstGeom>
            <a:gradFill>
              <a:gsLst>
                <a:gs pos="42000">
                  <a:schemeClr val="accent1">
                    <a:lumMod val="60000"/>
                    <a:lumOff val="40000"/>
                  </a:schemeClr>
                </a:gs>
                <a:gs pos="93000">
                  <a:schemeClr val="accent1"/>
                </a:gs>
                <a:gs pos="10000">
                  <a:schemeClr val="accent1">
                    <a:lumMod val="75000"/>
                  </a:schemeClr>
                </a:gs>
                <a:gs pos="65000">
                  <a:schemeClr val="bg1"/>
                </a:gs>
                <a:gs pos="80000">
                  <a:schemeClr val="accent1">
                    <a:lumMod val="40000"/>
                    <a:lumOff val="60000"/>
                  </a:schemeClr>
                </a:gs>
                <a:gs pos="100000">
                  <a:schemeClr val="accent1">
                    <a:lumMod val="75000"/>
                  </a:schemeClr>
                </a:gs>
              </a:gsLst>
              <a:lin ang="13740000" scaled="0"/>
            </a:gradFill>
            <a:ln w="6350" cap="flat" cmpd="sng" algn="ctr">
              <a:solidFill>
                <a:schemeClr val="tx1"/>
              </a:solidFill>
              <a:prstDash val="solid"/>
              <a:round/>
              <a:headEnd type="none" w="med" len="med"/>
              <a:tailEnd type="none" w="med" len="med"/>
            </a:ln>
            <a:effectLst/>
          </p:spPr>
          <p:txBody>
            <a:bodyPr anchor="ctr"/>
            <a:lstStyle/>
            <a:p>
              <a:pPr>
                <a:defRPr/>
              </a:pPr>
              <a:endParaRPr lang="en-US">
                <a:solidFill>
                  <a:srgbClr val="58595B"/>
                </a:solidFill>
              </a:endParaRPr>
            </a:p>
          </p:txBody>
        </p:sp>
        <p:sp>
          <p:nvSpPr>
            <p:cNvPr id="9" name="TextBox 8"/>
            <p:cNvSpPr txBox="1"/>
            <p:nvPr/>
          </p:nvSpPr>
          <p:spPr>
            <a:xfrm>
              <a:off x="7639053" y="3359939"/>
              <a:ext cx="1146792" cy="461665"/>
            </a:xfrm>
            <a:prstGeom prst="rect">
              <a:avLst/>
            </a:prstGeom>
            <a:solidFill>
              <a:schemeClr val="bg1"/>
            </a:solidFill>
            <a:ln>
              <a:solidFill>
                <a:schemeClr val="accent4">
                  <a:lumMod val="50000"/>
                </a:schemeClr>
              </a:solidFill>
            </a:ln>
            <a:effectLst>
              <a:outerShdw blurRad="50800" dist="38100" dir="2700000" algn="tl" rotWithShape="0">
                <a:prstClr val="black">
                  <a:alpha val="40000"/>
                </a:prstClr>
              </a:outerShdw>
            </a:effectLst>
          </p:spPr>
          <p:txBody>
            <a:bodyPr wrap="square">
              <a:spAutoFit/>
            </a:bodyPr>
            <a:lstStyle/>
            <a:p>
              <a:pPr algn="l"/>
              <a:r>
                <a:rPr lang="en-US" sz="800" dirty="0">
                  <a:solidFill>
                    <a:srgbClr val="20496F"/>
                  </a:solidFill>
                </a:rPr>
                <a:t>Name:  </a:t>
              </a:r>
              <a:r>
                <a:rPr lang="en-US" sz="800" dirty="0" smtClean="0">
                  <a:solidFill>
                    <a:srgbClr val="20496F"/>
                  </a:solidFill>
                </a:rPr>
                <a:t>001100111</a:t>
              </a:r>
              <a:endParaRPr lang="en-US" sz="800" dirty="0">
                <a:solidFill>
                  <a:srgbClr val="20496F"/>
                </a:solidFill>
              </a:endParaRPr>
            </a:p>
            <a:p>
              <a:pPr algn="l"/>
              <a:r>
                <a:rPr lang="en-US" sz="800" dirty="0">
                  <a:solidFill>
                    <a:srgbClr val="20496F"/>
                  </a:solidFill>
                </a:rPr>
                <a:t>SSN:  </a:t>
              </a:r>
              <a:r>
                <a:rPr lang="en-US" sz="800" dirty="0" smtClean="0">
                  <a:solidFill>
                    <a:srgbClr val="20496F"/>
                  </a:solidFill>
                </a:rPr>
                <a:t>111100110</a:t>
              </a:r>
              <a:endParaRPr lang="en-US" sz="800" dirty="0">
                <a:solidFill>
                  <a:srgbClr val="20496F"/>
                </a:solidFill>
              </a:endParaRPr>
            </a:p>
            <a:p>
              <a:pPr algn="l"/>
              <a:r>
                <a:rPr lang="en-US" sz="800" dirty="0">
                  <a:solidFill>
                    <a:srgbClr val="20496F"/>
                  </a:solidFill>
                </a:rPr>
                <a:t>Visa #: </a:t>
              </a:r>
              <a:r>
                <a:rPr lang="en-US" sz="800" dirty="0" smtClean="0">
                  <a:solidFill>
                    <a:srgbClr val="20496F"/>
                  </a:solidFill>
                </a:rPr>
                <a:t>10110011…</a:t>
              </a:r>
              <a:endParaRPr lang="en-US" sz="800" dirty="0">
                <a:solidFill>
                  <a:srgbClr val="20496F"/>
                </a:solidFill>
              </a:endParaRPr>
            </a:p>
          </p:txBody>
        </p:sp>
        <p:sp>
          <p:nvSpPr>
            <p:cNvPr id="10" name="TextBox 9"/>
            <p:cNvSpPr txBox="1"/>
            <p:nvPr/>
          </p:nvSpPr>
          <p:spPr>
            <a:xfrm>
              <a:off x="7559085" y="1959428"/>
              <a:ext cx="1264449" cy="646331"/>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txBody>
            <a:bodyPr wrap="none" rtlCol="0">
              <a:spAutoFit/>
            </a:bodyPr>
            <a:lstStyle/>
            <a:p>
              <a:r>
                <a:rPr lang="en-US" sz="1200" dirty="0" smtClean="0">
                  <a:solidFill>
                    <a:srgbClr val="58595B"/>
                  </a:solidFill>
                </a:rPr>
                <a:t>Root volume:</a:t>
              </a:r>
            </a:p>
            <a:p>
              <a:pPr marL="119063" indent="-119063" algn="l">
                <a:buFontTx/>
                <a:buChar char="-"/>
              </a:pPr>
              <a:r>
                <a:rPr lang="en-US" sz="1200" b="0" dirty="0" smtClean="0">
                  <a:solidFill>
                    <a:srgbClr val="58595B"/>
                  </a:solidFill>
                </a:rPr>
                <a:t>OS &amp; Apps</a:t>
              </a:r>
            </a:p>
            <a:p>
              <a:pPr marL="119063" indent="-119063" algn="l">
                <a:buFontTx/>
                <a:buChar char="-"/>
              </a:pPr>
              <a:r>
                <a:rPr lang="en-US" sz="1200" b="0" dirty="0" smtClean="0">
                  <a:solidFill>
                    <a:srgbClr val="58595B"/>
                  </a:solidFill>
                </a:rPr>
                <a:t>Unencrypted</a:t>
              </a:r>
              <a:endParaRPr lang="en-US" sz="1200" b="0" dirty="0">
                <a:solidFill>
                  <a:srgbClr val="58595B"/>
                </a:solidFill>
              </a:endParaRPr>
            </a:p>
          </p:txBody>
        </p:sp>
        <p:sp>
          <p:nvSpPr>
            <p:cNvPr id="11" name="TextBox 10"/>
            <p:cNvSpPr txBox="1"/>
            <p:nvPr/>
          </p:nvSpPr>
          <p:spPr>
            <a:xfrm>
              <a:off x="7618538" y="2830304"/>
              <a:ext cx="1167307" cy="461665"/>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txBody>
            <a:bodyPr wrap="none" rtlCol="0">
              <a:spAutoFit/>
            </a:bodyPr>
            <a:lstStyle/>
            <a:p>
              <a:r>
                <a:rPr lang="en-US" sz="1200" dirty="0" smtClean="0">
                  <a:solidFill>
                    <a:srgbClr val="58595B"/>
                  </a:solidFill>
                </a:rPr>
                <a:t>Data volume:</a:t>
              </a:r>
            </a:p>
            <a:p>
              <a:pPr marL="119063" indent="-119063" algn="l">
                <a:buFontTx/>
                <a:buChar char="-"/>
              </a:pPr>
              <a:r>
                <a:rPr lang="en-US" sz="1200" b="0" dirty="0" smtClean="0">
                  <a:solidFill>
                    <a:srgbClr val="58595B"/>
                  </a:solidFill>
                </a:rPr>
                <a:t>Encrypted</a:t>
              </a:r>
              <a:endParaRPr lang="en-US" sz="1200" b="0" dirty="0">
                <a:solidFill>
                  <a:srgbClr val="58595B"/>
                </a:solidFill>
              </a:endParaRPr>
            </a:p>
          </p:txBody>
        </p:sp>
        <p:cxnSp>
          <p:nvCxnSpPr>
            <p:cNvPr id="12" name="Elbow Connector 11"/>
            <p:cNvCxnSpPr/>
            <p:nvPr/>
          </p:nvCxnSpPr>
          <p:spPr bwMode="auto">
            <a:xfrm>
              <a:off x="6408301" y="2106386"/>
              <a:ext cx="519429" cy="250371"/>
            </a:xfrm>
            <a:prstGeom prst="bentConnector3">
              <a:avLst/>
            </a:prstGeom>
            <a:solidFill>
              <a:schemeClr val="bg1"/>
            </a:solidFill>
            <a:ln w="19050" cap="flat" cmpd="sng" algn="ctr">
              <a:solidFill>
                <a:schemeClr val="tx1"/>
              </a:solidFill>
              <a:prstDash val="solid"/>
              <a:round/>
              <a:headEnd type="none" w="med" len="med"/>
              <a:tailEnd type="none" w="med" len="med"/>
            </a:ln>
            <a:effectLst/>
          </p:spPr>
        </p:cxnSp>
        <p:cxnSp>
          <p:nvCxnSpPr>
            <p:cNvPr id="13" name="Elbow Connector 12"/>
            <p:cNvCxnSpPr/>
            <p:nvPr/>
          </p:nvCxnSpPr>
          <p:spPr bwMode="auto">
            <a:xfrm rot="16200000" flipH="1">
              <a:off x="6273844" y="2340838"/>
              <a:ext cx="942765" cy="473860"/>
            </a:xfrm>
            <a:prstGeom prst="bentConnector2">
              <a:avLst/>
            </a:prstGeom>
            <a:solidFill>
              <a:schemeClr val="bg1"/>
            </a:solidFill>
            <a:ln w="19050" cap="flat" cmpd="sng" algn="ctr">
              <a:solidFill>
                <a:schemeClr val="tx1"/>
              </a:solidFill>
              <a:prstDash val="solid"/>
              <a:round/>
              <a:headEnd type="none" w="med" len="med"/>
              <a:tailEnd type="none" w="med" len="med"/>
            </a:ln>
            <a:effectLst/>
          </p:spPr>
        </p:cxnSp>
        <p:sp>
          <p:nvSpPr>
            <p:cNvPr id="16" name="TextBox 15"/>
            <p:cNvSpPr txBox="1"/>
            <p:nvPr/>
          </p:nvSpPr>
          <p:spPr>
            <a:xfrm>
              <a:off x="6147412" y="3445723"/>
              <a:ext cx="1147544" cy="400110"/>
            </a:xfrm>
            <a:prstGeom prst="rect">
              <a:avLst/>
            </a:prstGeom>
            <a:noFill/>
          </p:spPr>
          <p:txBody>
            <a:bodyPr wrap="square" rtlCol="0">
              <a:spAutoFit/>
            </a:bodyPr>
            <a:lstStyle/>
            <a:p>
              <a:r>
                <a:rPr lang="en-US" sz="1000" dirty="0" smtClean="0">
                  <a:solidFill>
                    <a:srgbClr val="58595B"/>
                  </a:solidFill>
                  <a:latin typeface="Arial Black" pitchFamily="34" charset="0"/>
                </a:rPr>
                <a:t>SecureCloud</a:t>
              </a:r>
            </a:p>
            <a:p>
              <a:r>
                <a:rPr lang="en-US" sz="1000" dirty="0" smtClean="0">
                  <a:solidFill>
                    <a:srgbClr val="58595B"/>
                  </a:solidFill>
                  <a:latin typeface="Arial Black" pitchFamily="34" charset="0"/>
                </a:rPr>
                <a:t>Agent</a:t>
              </a:r>
              <a:endParaRPr lang="en-US" sz="900" dirty="0">
                <a:solidFill>
                  <a:srgbClr val="58595B"/>
                </a:solidFill>
                <a:latin typeface="Arial Black" pitchFamily="34" charset="0"/>
              </a:endParaRP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25800" y="3093239"/>
              <a:ext cx="397669" cy="371475"/>
            </a:xfrm>
            <a:prstGeom prst="rect">
              <a:avLst/>
            </a:prstGeom>
          </p:spPr>
        </p:pic>
        <p:sp>
          <p:nvSpPr>
            <p:cNvPr id="20" name="Flowchart: Magnetic Disk 16"/>
            <p:cNvSpPr/>
            <p:nvPr/>
          </p:nvSpPr>
          <p:spPr bwMode="auto">
            <a:xfrm>
              <a:off x="8025482" y="5501591"/>
              <a:ext cx="625600" cy="644525"/>
            </a:xfrm>
            <a:prstGeom prst="flowChartMagneticDisk">
              <a:avLst/>
            </a:prstGeom>
            <a:gradFill>
              <a:gsLst>
                <a:gs pos="42000">
                  <a:schemeClr val="accent1">
                    <a:lumMod val="60000"/>
                    <a:lumOff val="40000"/>
                  </a:schemeClr>
                </a:gs>
                <a:gs pos="93000">
                  <a:schemeClr val="accent1"/>
                </a:gs>
                <a:gs pos="10000">
                  <a:schemeClr val="accent1">
                    <a:lumMod val="75000"/>
                  </a:schemeClr>
                </a:gs>
                <a:gs pos="65000">
                  <a:schemeClr val="bg1"/>
                </a:gs>
                <a:gs pos="80000">
                  <a:schemeClr val="accent1">
                    <a:lumMod val="40000"/>
                    <a:lumOff val="60000"/>
                  </a:schemeClr>
                </a:gs>
                <a:gs pos="100000">
                  <a:schemeClr val="accent1">
                    <a:lumMod val="75000"/>
                  </a:schemeClr>
                </a:gs>
              </a:gsLst>
              <a:lin ang="13740000" scaled="0"/>
            </a:gradFill>
            <a:ln w="6350" cap="flat" cmpd="sng" algn="ctr">
              <a:solidFill>
                <a:schemeClr val="tx1"/>
              </a:solidFill>
              <a:prstDash val="solid"/>
              <a:round/>
              <a:headEnd type="none" w="med" len="med"/>
              <a:tailEnd type="none" w="med" len="med"/>
            </a:ln>
            <a:effectLst/>
          </p:spPr>
          <p:txBody>
            <a:bodyPr anchor="ctr"/>
            <a:lstStyle/>
            <a:p>
              <a:pPr>
                <a:defRPr/>
              </a:pPr>
              <a:endParaRPr lang="en-US">
                <a:solidFill>
                  <a:srgbClr val="58595B"/>
                </a:solidFill>
              </a:endParaRPr>
            </a:p>
          </p:txBody>
        </p:sp>
        <p:sp>
          <p:nvSpPr>
            <p:cNvPr id="21" name="TextBox 20"/>
            <p:cNvSpPr txBox="1"/>
            <p:nvPr/>
          </p:nvSpPr>
          <p:spPr>
            <a:xfrm>
              <a:off x="6714988" y="5384428"/>
              <a:ext cx="999401" cy="415498"/>
            </a:xfrm>
            <a:prstGeom prst="rect">
              <a:avLst/>
            </a:prstGeom>
            <a:solidFill>
              <a:schemeClr val="bg1"/>
            </a:solidFill>
            <a:ln>
              <a:solidFill>
                <a:schemeClr val="accent4">
                  <a:lumMod val="50000"/>
                </a:schemeClr>
              </a:solidFill>
            </a:ln>
            <a:effectLst>
              <a:outerShdw blurRad="50800" dist="38100" dir="2700000" algn="tl" rotWithShape="0">
                <a:prstClr val="black">
                  <a:alpha val="40000"/>
                </a:prstClr>
              </a:outerShdw>
            </a:effectLst>
          </p:spPr>
          <p:txBody>
            <a:bodyPr wrap="square">
              <a:spAutoFit/>
            </a:bodyPr>
            <a:lstStyle/>
            <a:p>
              <a:pPr algn="l"/>
              <a:r>
                <a:rPr lang="en-US" sz="700" dirty="0">
                  <a:solidFill>
                    <a:srgbClr val="20496F"/>
                  </a:solidFill>
                </a:rPr>
                <a:t>Name:  </a:t>
              </a:r>
              <a:r>
                <a:rPr lang="en-US" sz="700" dirty="0" smtClean="0">
                  <a:solidFill>
                    <a:srgbClr val="20496F"/>
                  </a:solidFill>
                </a:rPr>
                <a:t>001100111</a:t>
              </a:r>
              <a:endParaRPr lang="en-US" sz="700" dirty="0">
                <a:solidFill>
                  <a:srgbClr val="20496F"/>
                </a:solidFill>
              </a:endParaRPr>
            </a:p>
            <a:p>
              <a:pPr algn="l"/>
              <a:r>
                <a:rPr lang="en-US" sz="700" dirty="0">
                  <a:solidFill>
                    <a:srgbClr val="20496F"/>
                  </a:solidFill>
                </a:rPr>
                <a:t>SSN:  </a:t>
              </a:r>
              <a:r>
                <a:rPr lang="en-US" sz="700" dirty="0" smtClean="0">
                  <a:solidFill>
                    <a:srgbClr val="20496F"/>
                  </a:solidFill>
                </a:rPr>
                <a:t>111100110</a:t>
              </a:r>
              <a:endParaRPr lang="en-US" sz="700" dirty="0">
                <a:solidFill>
                  <a:srgbClr val="20496F"/>
                </a:solidFill>
              </a:endParaRPr>
            </a:p>
            <a:p>
              <a:pPr algn="l"/>
              <a:r>
                <a:rPr lang="en-US" sz="700" dirty="0">
                  <a:solidFill>
                    <a:srgbClr val="20496F"/>
                  </a:solidFill>
                </a:rPr>
                <a:t>Visa #: </a:t>
              </a:r>
              <a:r>
                <a:rPr lang="en-US" sz="700" dirty="0" smtClean="0">
                  <a:solidFill>
                    <a:srgbClr val="20496F"/>
                  </a:solidFill>
                </a:rPr>
                <a:t>10110011…</a:t>
              </a:r>
              <a:endParaRPr lang="en-US" sz="700" dirty="0">
                <a:solidFill>
                  <a:srgbClr val="20496F"/>
                </a:solidFill>
              </a:endParaRPr>
            </a:p>
          </p:txBody>
        </p:sp>
        <p:sp>
          <p:nvSpPr>
            <p:cNvPr id="19" name="Rounded Rectangle 18"/>
            <p:cNvSpPr/>
            <p:nvPr/>
          </p:nvSpPr>
          <p:spPr bwMode="auto">
            <a:xfrm>
              <a:off x="5130673" y="5167492"/>
              <a:ext cx="1394741" cy="235855"/>
            </a:xfrm>
            <a:prstGeom prst="roundRect">
              <a:avLst/>
            </a:prstGeom>
            <a:solidFill>
              <a:schemeClr val="bg2">
                <a:lumMod val="75000"/>
              </a:schemeClr>
            </a:solidFill>
            <a:ln w="6350" cap="flat" cmpd="sng" algn="ctr">
              <a:solidFill>
                <a:schemeClr val="accent1">
                  <a:lumMod val="7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r>
                <a:rPr lang="en-US" sz="1200" dirty="0" smtClean="0">
                  <a:solidFill>
                    <a:srgbClr val="FFFFFF"/>
                  </a:solidFill>
                </a:rPr>
                <a:t>Disk driver</a:t>
              </a:r>
            </a:p>
          </p:txBody>
        </p:sp>
        <p:sp>
          <p:nvSpPr>
            <p:cNvPr id="23" name="Rounded Rectangle 22"/>
            <p:cNvSpPr/>
            <p:nvPr/>
          </p:nvSpPr>
          <p:spPr bwMode="auto">
            <a:xfrm>
              <a:off x="5140198" y="4912222"/>
              <a:ext cx="1394741" cy="235855"/>
            </a:xfrm>
            <a:prstGeom prst="roundRect">
              <a:avLst/>
            </a:prstGeom>
            <a:solidFill>
              <a:schemeClr val="tx2"/>
            </a:solidFill>
            <a:ln w="6350" cap="flat" cmpd="sng" algn="ctr">
              <a:solidFill>
                <a:schemeClr val="accent1">
                  <a:lumMod val="7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r>
                <a:rPr lang="en-US" sz="1200" dirty="0" smtClean="0">
                  <a:solidFill>
                    <a:srgbClr val="FFFFFF"/>
                  </a:solidFill>
                </a:rPr>
                <a:t>SC Agent</a:t>
              </a:r>
            </a:p>
          </p:txBody>
        </p:sp>
        <p:sp>
          <p:nvSpPr>
            <p:cNvPr id="24" name="Rounded Rectangle 23"/>
            <p:cNvSpPr/>
            <p:nvPr/>
          </p:nvSpPr>
          <p:spPr bwMode="auto">
            <a:xfrm>
              <a:off x="5138293" y="4647427"/>
              <a:ext cx="1394741" cy="235855"/>
            </a:xfrm>
            <a:prstGeom prst="roundRect">
              <a:avLst/>
            </a:prstGeom>
            <a:solidFill>
              <a:srgbClr val="006600"/>
            </a:solidFill>
            <a:ln w="6350" cap="flat" cmpd="sng" algn="ctr">
              <a:solidFill>
                <a:schemeClr val="accent1">
                  <a:lumMod val="7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r>
                <a:rPr lang="en-US" sz="1200" dirty="0" smtClean="0">
                  <a:solidFill>
                    <a:srgbClr val="FFFFFF"/>
                  </a:solidFill>
                </a:rPr>
                <a:t>OS File System</a:t>
              </a:r>
            </a:p>
          </p:txBody>
        </p:sp>
        <p:sp>
          <p:nvSpPr>
            <p:cNvPr id="25" name="Rounded Rectangle 24"/>
            <p:cNvSpPr/>
            <p:nvPr/>
          </p:nvSpPr>
          <p:spPr bwMode="auto">
            <a:xfrm>
              <a:off x="5128768" y="4382632"/>
              <a:ext cx="1394741" cy="235855"/>
            </a:xfrm>
            <a:prstGeom prst="roundRect">
              <a:avLst/>
            </a:prstGeom>
            <a:solidFill>
              <a:schemeClr val="accent1">
                <a:lumMod val="50000"/>
              </a:schemeClr>
            </a:solidFill>
            <a:ln w="6350" cap="flat" cmpd="sng" algn="ctr">
              <a:solidFill>
                <a:schemeClr val="accent1">
                  <a:lumMod val="7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r>
                <a:rPr lang="en-US" sz="1200" dirty="0" smtClean="0">
                  <a:solidFill>
                    <a:srgbClr val="FFFFFF"/>
                  </a:solidFill>
                </a:rPr>
                <a:t>Applications</a:t>
              </a:r>
            </a:p>
          </p:txBody>
        </p:sp>
        <p:sp>
          <p:nvSpPr>
            <p:cNvPr id="26" name="TextBox 25"/>
            <p:cNvSpPr txBox="1"/>
            <p:nvPr/>
          </p:nvSpPr>
          <p:spPr>
            <a:xfrm>
              <a:off x="4713581" y="3933020"/>
              <a:ext cx="1698991" cy="338554"/>
            </a:xfrm>
            <a:prstGeom prst="rect">
              <a:avLst/>
            </a:prstGeom>
            <a:noFill/>
          </p:spPr>
          <p:txBody>
            <a:bodyPr wrap="none" rtlCol="0">
              <a:spAutoFit/>
            </a:bodyPr>
            <a:lstStyle/>
            <a:p>
              <a:r>
                <a:rPr lang="en-US" dirty="0" smtClean="0">
                  <a:solidFill>
                    <a:srgbClr val="58595B"/>
                  </a:solidFill>
                </a:rPr>
                <a:t>Virtual Machine</a:t>
              </a:r>
              <a:endParaRPr lang="en-US" dirty="0">
                <a:solidFill>
                  <a:srgbClr val="58595B"/>
                </a:solidFill>
              </a:endParaRPr>
            </a:p>
          </p:txBody>
        </p:sp>
        <p:sp>
          <p:nvSpPr>
            <p:cNvPr id="14" name="Left-Up Arrow 13"/>
            <p:cNvSpPr/>
            <p:nvPr/>
          </p:nvSpPr>
          <p:spPr bwMode="auto">
            <a:xfrm flipH="1">
              <a:off x="6131860" y="5384428"/>
              <a:ext cx="1893619" cy="761688"/>
            </a:xfrm>
            <a:prstGeom prst="leftUpArrow">
              <a:avLst/>
            </a:prstGeom>
            <a:solidFill>
              <a:schemeClr val="tx2"/>
            </a:solidFill>
            <a:ln w="63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en-US" sz="1400" dirty="0" smtClean="0">
                  <a:solidFill>
                    <a:srgbClr val="FFFFFF"/>
                  </a:solidFill>
                </a:rPr>
                <a:t>Encrypted Data</a:t>
              </a:r>
            </a:p>
          </p:txBody>
        </p:sp>
      </p:grpSp>
    </p:spTree>
    <p:extLst>
      <p:ext uri="{BB962C8B-B14F-4D97-AF65-F5344CB8AC3E}">
        <p14:creationId xmlns:p14="http://schemas.microsoft.com/office/powerpoint/2010/main" val="4112486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 name="Picture 4" descr="D:\PM\Presentations\PPT Images &amp; templates\key2.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725" y="3613150"/>
            <a:ext cx="68738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3" name="Rounded Rectangle 182"/>
          <p:cNvSpPr/>
          <p:nvPr/>
        </p:nvSpPr>
        <p:spPr bwMode="auto">
          <a:xfrm>
            <a:off x="6152018" y="1751569"/>
            <a:ext cx="1163718" cy="1504405"/>
          </a:xfrm>
          <a:prstGeom prst="roundRect">
            <a:avLst/>
          </a:prstGeom>
          <a:solidFill>
            <a:schemeClr val="accent2">
              <a:lumMod val="60000"/>
              <a:lumOff val="40000"/>
            </a:schemeClr>
          </a:solidFill>
          <a:ln w="6350"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anchor="ctr"/>
          <a:lstStyle/>
          <a:p>
            <a:pPr algn="l">
              <a:defRPr/>
            </a:pPr>
            <a:r>
              <a:rPr lang="en-US" sz="1200" dirty="0">
                <a:latin typeface="Arial" charset="0"/>
              </a:rPr>
              <a:t>Policy information return</a:t>
            </a:r>
            <a:r>
              <a:rPr lang="en-US" dirty="0">
                <a:latin typeface="Arial" charset="0"/>
              </a:rPr>
              <a:t>: </a:t>
            </a:r>
          </a:p>
          <a:p>
            <a:pPr marL="171450" indent="-171450" algn="l">
              <a:buFont typeface="Arial" pitchFamily="34" charset="0"/>
              <a:buChar char="•"/>
              <a:defRPr/>
            </a:pPr>
            <a:r>
              <a:rPr lang="en-US" sz="1200" dirty="0">
                <a:latin typeface="Arial" charset="0"/>
              </a:rPr>
              <a:t>XYZ</a:t>
            </a:r>
          </a:p>
          <a:p>
            <a:pPr marL="171450" indent="-171450" algn="l">
              <a:buFont typeface="Arial" pitchFamily="34" charset="0"/>
              <a:buChar char="•"/>
              <a:defRPr/>
            </a:pPr>
            <a:r>
              <a:rPr lang="en-US" sz="1200" dirty="0">
                <a:latin typeface="Arial" charset="0"/>
              </a:rPr>
              <a:t>123G</a:t>
            </a:r>
          </a:p>
          <a:p>
            <a:pPr marL="171450" indent="-171450" algn="l">
              <a:buFont typeface="Arial" pitchFamily="34" charset="0"/>
              <a:buChar char="•"/>
              <a:defRPr/>
            </a:pPr>
            <a:r>
              <a:rPr lang="en-US" sz="1200" dirty="0">
                <a:latin typeface="Arial" charset="0"/>
              </a:rPr>
              <a:t>78HJ</a:t>
            </a:r>
          </a:p>
          <a:p>
            <a:pPr marL="171450" indent="-171450" algn="l">
              <a:buFont typeface="Arial" pitchFamily="34" charset="0"/>
              <a:buChar char="•"/>
              <a:defRPr/>
            </a:pPr>
            <a:r>
              <a:rPr lang="en-US" sz="1200" dirty="0" err="1">
                <a:latin typeface="Arial" charset="0"/>
              </a:rPr>
              <a:t>etc</a:t>
            </a:r>
            <a:endParaRPr lang="en-US" sz="1200" dirty="0">
              <a:latin typeface="Arial" charset="0"/>
            </a:endParaRPr>
          </a:p>
        </p:txBody>
      </p:sp>
      <p:sp>
        <p:nvSpPr>
          <p:cNvPr id="59411" name="Rounded Rectangle 59410"/>
          <p:cNvSpPr/>
          <p:nvPr/>
        </p:nvSpPr>
        <p:spPr bwMode="auto">
          <a:xfrm>
            <a:off x="1787525" y="4392613"/>
            <a:ext cx="2613025" cy="1993900"/>
          </a:xfrm>
          <a:prstGeom prst="roundRect">
            <a:avLst/>
          </a:prstGeom>
          <a:solidFill>
            <a:schemeClr val="bg2">
              <a:lumMod val="20000"/>
              <a:lumOff val="80000"/>
            </a:schemeClr>
          </a:solidFill>
          <a:ln w="6350" cap="flat" cmpd="sng" algn="ctr">
            <a:solidFill>
              <a:schemeClr val="tx1"/>
            </a:solidFill>
            <a:prstDash val="solid"/>
            <a:round/>
            <a:headEnd type="none" w="med" len="med"/>
            <a:tailEnd type="none" w="med" len="med"/>
          </a:ln>
          <a:effectLst/>
        </p:spPr>
        <p:txBody>
          <a:bodyPr anchor="ctr"/>
          <a:lstStyle/>
          <a:p>
            <a:pPr>
              <a:defRPr/>
            </a:pPr>
            <a:r>
              <a:rPr lang="en-US" dirty="0">
                <a:latin typeface="Arial" charset="0"/>
              </a:rPr>
              <a:t>Internal Process</a:t>
            </a:r>
          </a:p>
          <a:p>
            <a:pPr>
              <a:defRPr/>
            </a:pPr>
            <a:endParaRPr lang="en-US" dirty="0">
              <a:latin typeface="Arial" charset="0"/>
            </a:endParaRPr>
          </a:p>
          <a:p>
            <a:pPr>
              <a:defRPr/>
            </a:pPr>
            <a:endParaRPr lang="en-US" dirty="0">
              <a:latin typeface="Arial" charset="0"/>
            </a:endParaRPr>
          </a:p>
          <a:p>
            <a:pPr>
              <a:defRPr/>
            </a:pPr>
            <a:endParaRPr lang="en-US" dirty="0">
              <a:latin typeface="Arial" charset="0"/>
            </a:endParaRPr>
          </a:p>
          <a:p>
            <a:pPr>
              <a:defRPr/>
            </a:pPr>
            <a:endParaRPr lang="en-US" dirty="0">
              <a:latin typeface="Arial" charset="0"/>
            </a:endParaRPr>
          </a:p>
          <a:p>
            <a:pPr>
              <a:defRPr/>
            </a:pPr>
            <a:endParaRPr lang="en-US" dirty="0">
              <a:latin typeface="Arial" charset="0"/>
            </a:endParaRPr>
          </a:p>
          <a:p>
            <a:pPr>
              <a:defRPr/>
            </a:pPr>
            <a:endParaRPr lang="en-US" dirty="0">
              <a:latin typeface="Arial" charset="0"/>
            </a:endParaRPr>
          </a:p>
        </p:txBody>
      </p:sp>
      <p:pic>
        <p:nvPicPr>
          <p:cNvPr id="22535" name="Picture 27" descr="ICON_Cloud_Q30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2563" y="2174875"/>
            <a:ext cx="5781675" cy="519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7" name="Rounded Rectangle 59406"/>
          <p:cNvSpPr/>
          <p:nvPr/>
        </p:nvSpPr>
        <p:spPr bwMode="auto">
          <a:xfrm>
            <a:off x="459028" y="3080579"/>
            <a:ext cx="1163718" cy="1504405"/>
          </a:xfrm>
          <a:prstGeom prst="roundRect">
            <a:avLst/>
          </a:prstGeom>
          <a:solidFill>
            <a:schemeClr val="accent2">
              <a:lumMod val="60000"/>
              <a:lumOff val="40000"/>
            </a:schemeClr>
          </a:solidFill>
          <a:ln w="6350"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anchor="ctr"/>
          <a:lstStyle/>
          <a:p>
            <a:pPr algn="l">
              <a:defRPr/>
            </a:pPr>
            <a:r>
              <a:rPr lang="en-US" sz="1200" dirty="0">
                <a:latin typeface="Arial" charset="0"/>
              </a:rPr>
              <a:t>Policy information request</a:t>
            </a:r>
            <a:r>
              <a:rPr lang="en-US" dirty="0">
                <a:latin typeface="Arial" charset="0"/>
              </a:rPr>
              <a:t>: </a:t>
            </a:r>
          </a:p>
          <a:p>
            <a:pPr marL="171450" indent="-171450" algn="l">
              <a:buFont typeface="Arial" pitchFamily="34" charset="0"/>
              <a:buChar char="•"/>
              <a:defRPr/>
            </a:pPr>
            <a:r>
              <a:rPr lang="en-US" sz="1200" dirty="0">
                <a:latin typeface="Arial" charset="0"/>
              </a:rPr>
              <a:t>Rule 1</a:t>
            </a:r>
          </a:p>
          <a:p>
            <a:pPr marL="171450" indent="-171450" algn="l">
              <a:buFont typeface="Arial" pitchFamily="34" charset="0"/>
              <a:buChar char="•"/>
              <a:defRPr/>
            </a:pPr>
            <a:r>
              <a:rPr lang="en-US" sz="1200" dirty="0">
                <a:latin typeface="Arial" charset="0"/>
              </a:rPr>
              <a:t>Rule 2</a:t>
            </a:r>
          </a:p>
          <a:p>
            <a:pPr marL="171450" indent="-171450" algn="l">
              <a:buFont typeface="Arial" pitchFamily="34" charset="0"/>
              <a:buChar char="•"/>
              <a:defRPr/>
            </a:pPr>
            <a:r>
              <a:rPr lang="en-US" sz="1200" dirty="0">
                <a:latin typeface="Arial" charset="0"/>
              </a:rPr>
              <a:t>Rule 3</a:t>
            </a:r>
          </a:p>
          <a:p>
            <a:pPr marL="171450" indent="-171450" algn="l">
              <a:buFont typeface="Arial" pitchFamily="34" charset="0"/>
              <a:buChar char="•"/>
              <a:defRPr/>
            </a:pPr>
            <a:r>
              <a:rPr lang="en-US" sz="1200" dirty="0" err="1">
                <a:latin typeface="Arial" charset="0"/>
              </a:rPr>
              <a:t>etc</a:t>
            </a:r>
            <a:endParaRPr lang="en-US" sz="1200" dirty="0">
              <a:latin typeface="Arial" charset="0"/>
            </a:endParaRPr>
          </a:p>
        </p:txBody>
      </p:sp>
      <p:grpSp>
        <p:nvGrpSpPr>
          <p:cNvPr id="59400" name="Group 59399"/>
          <p:cNvGrpSpPr>
            <a:grpSpLocks/>
          </p:cNvGrpSpPr>
          <p:nvPr/>
        </p:nvGrpSpPr>
        <p:grpSpPr bwMode="auto">
          <a:xfrm>
            <a:off x="6170613" y="1860550"/>
            <a:ext cx="687387" cy="646113"/>
            <a:chOff x="3517321" y="2630449"/>
            <a:chExt cx="688082" cy="646331"/>
          </a:xfrm>
        </p:grpSpPr>
        <p:pic>
          <p:nvPicPr>
            <p:cNvPr id="22600" name="Picture 4" descr="D:\PM\Presentations\PPT Images &amp; templates\key2.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7321" y="2774404"/>
              <a:ext cx="688082" cy="358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601" name="TextBox 59398"/>
            <p:cNvSpPr txBox="1">
              <a:spLocks noChangeArrowheads="1"/>
            </p:cNvSpPr>
            <p:nvPr/>
          </p:nvSpPr>
          <p:spPr bwMode="auto">
            <a:xfrm>
              <a:off x="3555018" y="2630449"/>
              <a:ext cx="48544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b="1">
                  <a:solidFill>
                    <a:schemeClr val="tx1"/>
                  </a:solidFill>
                  <a:latin typeface="Arial" pitchFamily="34" charset="0"/>
                  <a:ea typeface="ＭＳ Ｐゴシック" pitchFamily="34" charset="-128"/>
                </a:defRPr>
              </a:lvl1pPr>
              <a:lvl2pPr marL="742950" indent="-285750" eaLnBrk="0" hangingPunct="0">
                <a:defRPr sz="1600" b="1">
                  <a:solidFill>
                    <a:schemeClr val="tx1"/>
                  </a:solidFill>
                  <a:latin typeface="Arial" pitchFamily="34" charset="0"/>
                  <a:ea typeface="ＭＳ Ｐゴシック" pitchFamily="34" charset="-128"/>
                </a:defRPr>
              </a:lvl2pPr>
              <a:lvl3pPr marL="1143000" indent="-228600" eaLnBrk="0" hangingPunct="0">
                <a:defRPr sz="1600" b="1">
                  <a:solidFill>
                    <a:schemeClr val="tx1"/>
                  </a:solidFill>
                  <a:latin typeface="Arial" pitchFamily="34" charset="0"/>
                  <a:ea typeface="ＭＳ Ｐゴシック" pitchFamily="34" charset="-128"/>
                </a:defRPr>
              </a:lvl3pPr>
              <a:lvl4pPr marL="1600200" indent="-228600" eaLnBrk="0" hangingPunct="0">
                <a:defRPr sz="1600" b="1">
                  <a:solidFill>
                    <a:schemeClr val="tx1"/>
                  </a:solidFill>
                  <a:latin typeface="Arial" pitchFamily="34" charset="0"/>
                  <a:ea typeface="ＭＳ Ｐゴシック" pitchFamily="34" charset="-128"/>
                </a:defRPr>
              </a:lvl4pPr>
              <a:lvl5pPr marL="2057400" indent="-228600" eaLnBrk="0" hangingPunct="0">
                <a:defRPr sz="1600" b="1">
                  <a:solidFill>
                    <a:schemeClr val="tx1"/>
                  </a:solidFill>
                  <a:latin typeface="Arial" pitchFamily="34" charset="0"/>
                  <a:ea typeface="ＭＳ Ｐゴシック" pitchFamily="34" charset="-128"/>
                </a:defRPr>
              </a:lvl5pPr>
              <a:lvl6pPr marL="2514600" indent="-228600" algn="ctr" eaLnBrk="0" fontAlgn="base" hangingPunct="0">
                <a:spcBef>
                  <a:spcPct val="0"/>
                </a:spcBef>
                <a:spcAft>
                  <a:spcPct val="0"/>
                </a:spcAft>
                <a:defRPr sz="1600" b="1">
                  <a:solidFill>
                    <a:schemeClr val="tx1"/>
                  </a:solidFill>
                  <a:latin typeface="Arial" pitchFamily="34" charset="0"/>
                  <a:ea typeface="ＭＳ Ｐゴシック" pitchFamily="34" charset="-128"/>
                </a:defRPr>
              </a:lvl6pPr>
              <a:lvl7pPr marL="2971800" indent="-228600" algn="ctr" eaLnBrk="0" fontAlgn="base" hangingPunct="0">
                <a:spcBef>
                  <a:spcPct val="0"/>
                </a:spcBef>
                <a:spcAft>
                  <a:spcPct val="0"/>
                </a:spcAft>
                <a:defRPr sz="1600" b="1">
                  <a:solidFill>
                    <a:schemeClr val="tx1"/>
                  </a:solidFill>
                  <a:latin typeface="Arial" pitchFamily="34" charset="0"/>
                  <a:ea typeface="ＭＳ Ｐゴシック" pitchFamily="34" charset="-128"/>
                </a:defRPr>
              </a:lvl7pPr>
              <a:lvl8pPr marL="3429000" indent="-228600" algn="ctr" eaLnBrk="0" fontAlgn="base" hangingPunct="0">
                <a:spcBef>
                  <a:spcPct val="0"/>
                </a:spcBef>
                <a:spcAft>
                  <a:spcPct val="0"/>
                </a:spcAft>
                <a:defRPr sz="1600" b="1">
                  <a:solidFill>
                    <a:schemeClr val="tx1"/>
                  </a:solidFill>
                  <a:latin typeface="Arial" pitchFamily="34" charset="0"/>
                  <a:ea typeface="ＭＳ Ｐゴシック" pitchFamily="34" charset="-128"/>
                </a:defRPr>
              </a:lvl8pPr>
              <a:lvl9pPr marL="3886200" indent="-228600" algn="ctr" eaLnBrk="0" fontAlgn="base" hangingPunct="0">
                <a:spcBef>
                  <a:spcPct val="0"/>
                </a:spcBef>
                <a:spcAft>
                  <a:spcPct val="0"/>
                </a:spcAft>
                <a:defRPr sz="1600" b="1">
                  <a:solidFill>
                    <a:schemeClr val="tx1"/>
                  </a:solidFill>
                  <a:latin typeface="Arial" pitchFamily="34" charset="0"/>
                  <a:ea typeface="ＭＳ Ｐゴシック" pitchFamily="34" charset="-128"/>
                </a:defRPr>
              </a:lvl9pPr>
            </a:lstStyle>
            <a:p>
              <a:pPr eaLnBrk="1" hangingPunct="1"/>
              <a:r>
                <a:rPr lang="en-US" sz="3600"/>
                <a:t>?</a:t>
              </a:r>
            </a:p>
          </p:txBody>
        </p:sp>
      </p:grpSp>
      <p:pic>
        <p:nvPicPr>
          <p:cNvPr id="22540" name="Picture 27" descr="ICON_Cloud_Q30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1788" y="1049338"/>
            <a:ext cx="5729287"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17" name="Group 57"/>
          <p:cNvGrpSpPr>
            <a:grpSpLocks/>
          </p:cNvGrpSpPr>
          <p:nvPr/>
        </p:nvGrpSpPr>
        <p:grpSpPr bwMode="auto">
          <a:xfrm>
            <a:off x="287338" y="2562225"/>
            <a:ext cx="1724025" cy="2101850"/>
            <a:chOff x="1503166" y="1624152"/>
            <a:chExt cx="1771115" cy="1987491"/>
          </a:xfrm>
          <a:effectLst>
            <a:outerShdw blurRad="76200" dir="7740000" sy="23000" kx="-1200000" algn="bl" rotWithShape="0">
              <a:prstClr val="black">
                <a:alpha val="20000"/>
              </a:prstClr>
            </a:outerShdw>
          </a:effectLst>
        </p:grpSpPr>
        <p:sp>
          <p:nvSpPr>
            <p:cNvPr id="139" name="Cube 138"/>
            <p:cNvSpPr/>
            <p:nvPr/>
          </p:nvSpPr>
          <p:spPr bwMode="auto">
            <a:xfrm>
              <a:off x="1548830" y="1624152"/>
              <a:ext cx="1725451" cy="1987491"/>
            </a:xfrm>
            <a:prstGeom prst="cube">
              <a:avLst/>
            </a:prstGeom>
            <a:gradFill>
              <a:gsLst>
                <a:gs pos="0">
                  <a:schemeClr val="tx2">
                    <a:lumMod val="60000"/>
                    <a:lumOff val="40000"/>
                  </a:schemeClr>
                </a:gs>
                <a:gs pos="35000">
                  <a:schemeClr val="tx2">
                    <a:lumMod val="40000"/>
                    <a:lumOff val="6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a:solidFill>
                  <a:schemeClr val="tx1"/>
                </a:solidFill>
              </a:endParaRPr>
            </a:p>
          </p:txBody>
        </p:sp>
        <p:sp>
          <p:nvSpPr>
            <p:cNvPr id="140" name="Rectangle 139"/>
            <p:cNvSpPr/>
            <p:nvPr/>
          </p:nvSpPr>
          <p:spPr>
            <a:xfrm>
              <a:off x="1503166" y="3108532"/>
              <a:ext cx="1434654" cy="494660"/>
            </a:xfrm>
            <a:prstGeom prst="rect">
              <a:avLst/>
            </a:prstGeom>
            <a:noFill/>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defRPr/>
              </a:pPr>
              <a:r>
                <a:rPr lang="en-US" sz="1400" dirty="0">
                  <a:ln>
                    <a:prstDash val="solid"/>
                  </a:ln>
                  <a:solidFill>
                    <a:srgbClr val="003366"/>
                  </a:solidFill>
                  <a:effectLst>
                    <a:outerShdw blurRad="88000" dist="50800" dir="5040000" algn="tl">
                      <a:schemeClr val="accent4">
                        <a:tint val="80000"/>
                        <a:satMod val="250000"/>
                        <a:alpha val="45000"/>
                      </a:schemeClr>
                    </a:outerShdw>
                  </a:effectLst>
                  <a:latin typeface="Arial" charset="0"/>
                </a:rPr>
                <a:t>SecureCloud Key Manager</a:t>
              </a:r>
            </a:p>
          </p:txBody>
        </p:sp>
      </p:grpSp>
      <p:sp>
        <p:nvSpPr>
          <p:cNvPr id="22542" name="Title 102"/>
          <p:cNvSpPr>
            <a:spLocks noGrp="1"/>
          </p:cNvSpPr>
          <p:nvPr>
            <p:ph type="title"/>
          </p:nvPr>
        </p:nvSpPr>
        <p:spPr>
          <a:xfrm>
            <a:off x="573822" y="15877"/>
            <a:ext cx="6746875" cy="714375"/>
          </a:xfrm>
        </p:spPr>
        <p:txBody>
          <a:bodyPr anchor="ctr"/>
          <a:lstStyle/>
          <a:p>
            <a:r>
              <a:rPr lang="en-US" dirty="0" smtClean="0">
                <a:ea typeface="ＭＳ Ｐゴシック" pitchFamily="34" charset="-128"/>
              </a:rPr>
              <a:t>VM Startup Simulation</a:t>
            </a:r>
          </a:p>
        </p:txBody>
      </p:sp>
      <p:sp>
        <p:nvSpPr>
          <p:cNvPr id="70" name="Cube 69"/>
          <p:cNvSpPr/>
          <p:nvPr/>
        </p:nvSpPr>
        <p:spPr bwMode="auto">
          <a:xfrm>
            <a:off x="6069013" y="2519363"/>
            <a:ext cx="2316162" cy="598487"/>
          </a:xfrm>
          <a:prstGeom prst="cube">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b="0">
              <a:solidFill>
                <a:schemeClr val="tx1"/>
              </a:solidFill>
            </a:endParaRPr>
          </a:p>
        </p:txBody>
      </p:sp>
      <p:sp>
        <p:nvSpPr>
          <p:cNvPr id="71" name="Cube 70"/>
          <p:cNvSpPr/>
          <p:nvPr/>
        </p:nvSpPr>
        <p:spPr bwMode="auto">
          <a:xfrm>
            <a:off x="6069013" y="1784350"/>
            <a:ext cx="936625" cy="904875"/>
          </a:xfrm>
          <a:prstGeom prst="cube">
            <a:avLst/>
          </a:prstGeom>
          <a:solidFill>
            <a:schemeClr val="tx2">
              <a:lumMod val="20000"/>
              <a:lumOff val="80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nchor="ctr"/>
          <a:lstStyle/>
          <a:p>
            <a:pPr>
              <a:defRPr/>
            </a:pPr>
            <a:endParaRPr lang="en-US" sz="1400" b="0">
              <a:solidFill>
                <a:schemeClr val="tx1"/>
              </a:solidFill>
            </a:endParaRPr>
          </a:p>
        </p:txBody>
      </p:sp>
      <p:sp>
        <p:nvSpPr>
          <p:cNvPr id="72" name="Rectangle 71"/>
          <p:cNvSpPr/>
          <p:nvPr/>
        </p:nvSpPr>
        <p:spPr bwMode="auto">
          <a:xfrm>
            <a:off x="6053058" y="2774403"/>
            <a:ext cx="2251428" cy="307777"/>
          </a:xfrm>
          <a:prstGeom prst="rect">
            <a:avLst/>
          </a:prstGeom>
          <a:noFill/>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defRPr/>
            </a:pPr>
            <a:r>
              <a:rPr lang="en-US" sz="1400" b="0" dirty="0">
                <a:ln>
                  <a:prstDash val="solid"/>
                </a:ln>
                <a:solidFill>
                  <a:srgbClr val="003366"/>
                </a:solidFill>
                <a:effectLst>
                  <a:outerShdw blurRad="88000" dist="50800" dir="5040000" algn="tl">
                    <a:schemeClr val="accent4">
                      <a:tint val="80000"/>
                      <a:satMod val="250000"/>
                      <a:alpha val="45000"/>
                    </a:schemeClr>
                  </a:outerShdw>
                </a:effectLst>
                <a:latin typeface="Arial" charset="0"/>
              </a:rPr>
              <a:t>Hypervisor</a:t>
            </a:r>
          </a:p>
        </p:txBody>
      </p:sp>
      <p:sp>
        <p:nvSpPr>
          <p:cNvPr id="73" name="Rectangle 72"/>
          <p:cNvSpPr/>
          <p:nvPr/>
        </p:nvSpPr>
        <p:spPr bwMode="auto">
          <a:xfrm>
            <a:off x="6302751" y="1745743"/>
            <a:ext cx="475814" cy="307777"/>
          </a:xfrm>
          <a:prstGeom prst="rect">
            <a:avLst/>
          </a:prstGeom>
          <a:noFill/>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defRPr/>
            </a:pPr>
            <a:r>
              <a:rPr lang="en-US" sz="1400" b="0" dirty="0">
                <a:ln>
                  <a:prstDash val="solid"/>
                </a:ln>
                <a:solidFill>
                  <a:srgbClr val="003366"/>
                </a:solidFill>
                <a:effectLst>
                  <a:outerShdw blurRad="88000" dist="50800" dir="5040000" algn="tl">
                    <a:schemeClr val="accent4">
                      <a:tint val="80000"/>
                      <a:satMod val="250000"/>
                      <a:alpha val="45000"/>
                    </a:schemeClr>
                  </a:outerShdw>
                </a:effectLst>
                <a:latin typeface="Arial" charset="0"/>
              </a:rPr>
              <a:t>VM</a:t>
            </a:r>
          </a:p>
        </p:txBody>
      </p:sp>
      <p:sp>
        <p:nvSpPr>
          <p:cNvPr id="74" name="Cube 73"/>
          <p:cNvSpPr/>
          <p:nvPr/>
        </p:nvSpPr>
        <p:spPr bwMode="auto">
          <a:xfrm>
            <a:off x="6856413" y="1784350"/>
            <a:ext cx="819150" cy="904875"/>
          </a:xfrm>
          <a:prstGeom prst="cube">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b="0">
              <a:solidFill>
                <a:schemeClr val="tx1"/>
              </a:solidFill>
            </a:endParaRPr>
          </a:p>
        </p:txBody>
      </p:sp>
      <p:sp>
        <p:nvSpPr>
          <p:cNvPr id="75" name="Cube 74"/>
          <p:cNvSpPr/>
          <p:nvPr/>
        </p:nvSpPr>
        <p:spPr bwMode="auto">
          <a:xfrm>
            <a:off x="7531100" y="1784350"/>
            <a:ext cx="854075" cy="904875"/>
          </a:xfrm>
          <a:prstGeom prst="cube">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b="0">
              <a:solidFill>
                <a:schemeClr val="tx1"/>
              </a:solidFill>
            </a:endParaRPr>
          </a:p>
        </p:txBody>
      </p:sp>
      <p:grpSp>
        <p:nvGrpSpPr>
          <p:cNvPr id="22549" name="Group 59"/>
          <p:cNvGrpSpPr>
            <a:grpSpLocks/>
          </p:cNvGrpSpPr>
          <p:nvPr/>
        </p:nvGrpSpPr>
        <p:grpSpPr bwMode="auto">
          <a:xfrm>
            <a:off x="5589588" y="4297363"/>
            <a:ext cx="1911350" cy="1719262"/>
            <a:chOff x="5225311" y="3726898"/>
            <a:chExt cx="2055773" cy="1848681"/>
          </a:xfrm>
        </p:grpSpPr>
        <p:sp>
          <p:nvSpPr>
            <p:cNvPr id="77" name="Flowchart: Magnetic Disk 76"/>
            <p:cNvSpPr/>
            <p:nvPr/>
          </p:nvSpPr>
          <p:spPr bwMode="auto">
            <a:xfrm>
              <a:off x="5225311" y="3726898"/>
              <a:ext cx="2055773" cy="1848681"/>
            </a:xfrm>
            <a:prstGeom prst="flowChartMagneticDisk">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b="0">
                <a:solidFill>
                  <a:schemeClr val="tx1"/>
                </a:solidFill>
              </a:endParaRPr>
            </a:p>
          </p:txBody>
        </p:sp>
        <p:sp>
          <p:nvSpPr>
            <p:cNvPr id="92" name="Rectangle 91"/>
            <p:cNvSpPr/>
            <p:nvPr/>
          </p:nvSpPr>
          <p:spPr>
            <a:xfrm>
              <a:off x="5895738" y="3829499"/>
              <a:ext cx="1040351" cy="430229"/>
            </a:xfrm>
            <a:prstGeom prst="rect">
              <a:avLst/>
            </a:prstGeom>
            <a:noFill/>
          </p:spPr>
          <p:txBody>
            <a:bodyPr anchor="ct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nSpc>
                  <a:spcPts val="1200"/>
                </a:lnSpc>
                <a:defRPr/>
              </a:pPr>
              <a:r>
                <a:rPr lang="en-US" sz="1400" b="0" dirty="0">
                  <a:ln>
                    <a:prstDash val="solid"/>
                  </a:ln>
                  <a:solidFill>
                    <a:srgbClr val="003366"/>
                  </a:solidFill>
                  <a:effectLst>
                    <a:outerShdw blurRad="88000" dist="50800" dir="5040000" algn="tl">
                      <a:schemeClr val="accent4">
                        <a:tint val="80000"/>
                        <a:satMod val="250000"/>
                        <a:alpha val="45000"/>
                      </a:schemeClr>
                    </a:outerShdw>
                  </a:effectLst>
                  <a:latin typeface="Arial" charset="0"/>
                </a:rPr>
                <a:t>Shared</a:t>
              </a:r>
              <a:br>
                <a:rPr lang="en-US" sz="1400" b="0" dirty="0">
                  <a:ln>
                    <a:prstDash val="solid"/>
                  </a:ln>
                  <a:solidFill>
                    <a:srgbClr val="003366"/>
                  </a:solidFill>
                  <a:effectLst>
                    <a:outerShdw blurRad="88000" dist="50800" dir="5040000" algn="tl">
                      <a:schemeClr val="accent4">
                        <a:tint val="80000"/>
                        <a:satMod val="250000"/>
                        <a:alpha val="45000"/>
                      </a:schemeClr>
                    </a:outerShdw>
                  </a:effectLst>
                  <a:latin typeface="Arial" charset="0"/>
                </a:rPr>
              </a:br>
              <a:r>
                <a:rPr lang="en-US" sz="1400" b="0" dirty="0">
                  <a:ln>
                    <a:prstDash val="solid"/>
                  </a:ln>
                  <a:solidFill>
                    <a:srgbClr val="003366"/>
                  </a:solidFill>
                  <a:effectLst>
                    <a:outerShdw blurRad="88000" dist="50800" dir="5040000" algn="tl">
                      <a:schemeClr val="accent4">
                        <a:tint val="80000"/>
                        <a:satMod val="250000"/>
                        <a:alpha val="45000"/>
                      </a:schemeClr>
                    </a:outerShdw>
                  </a:effectLst>
                  <a:latin typeface="Arial" charset="0"/>
                </a:rPr>
                <a:t>Storage</a:t>
              </a:r>
            </a:p>
          </p:txBody>
        </p:sp>
      </p:grpSp>
      <p:sp>
        <p:nvSpPr>
          <p:cNvPr id="121" name="Rectangle 120"/>
          <p:cNvSpPr/>
          <p:nvPr/>
        </p:nvSpPr>
        <p:spPr bwMode="auto">
          <a:xfrm>
            <a:off x="6133722" y="2183801"/>
            <a:ext cx="637356" cy="307777"/>
          </a:xfrm>
          <a:prstGeom prst="rect">
            <a:avLst/>
          </a:prstGeom>
          <a:noFill/>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defRPr/>
            </a:pPr>
            <a:r>
              <a:rPr lang="en-US" sz="1400" b="0" dirty="0">
                <a:ln>
                  <a:prstDash val="solid"/>
                </a:ln>
                <a:solidFill>
                  <a:srgbClr val="003366"/>
                </a:solidFill>
                <a:effectLst>
                  <a:outerShdw blurRad="88000" dist="50800" dir="5040000" algn="tl">
                    <a:schemeClr val="accent4">
                      <a:tint val="80000"/>
                      <a:satMod val="250000"/>
                      <a:alpha val="45000"/>
                    </a:schemeClr>
                  </a:outerShdw>
                </a:effectLst>
                <a:latin typeface="Arial" charset="0"/>
              </a:rPr>
              <a:t>App</a:t>
            </a:r>
          </a:p>
        </p:txBody>
      </p:sp>
      <p:cxnSp>
        <p:nvCxnSpPr>
          <p:cNvPr id="3" name="Straight Arrow Connector 2"/>
          <p:cNvCxnSpPr>
            <a:cxnSpLocks noChangeShapeType="1"/>
            <a:stCxn id="71" idx="3"/>
            <a:endCxn id="22570" idx="0"/>
          </p:cNvCxnSpPr>
          <p:nvPr/>
        </p:nvCxnSpPr>
        <p:spPr bwMode="auto">
          <a:xfrm flipH="1">
            <a:off x="6026150" y="2689225"/>
            <a:ext cx="396875" cy="2281238"/>
          </a:xfrm>
          <a:prstGeom prst="straightConnector1">
            <a:avLst/>
          </a:prstGeom>
          <a:noFill/>
          <a:ln w="25400" algn="ctr">
            <a:solidFill>
              <a:schemeClr val="tx2"/>
            </a:solidFill>
            <a:prstDash val="sysDash"/>
            <a:round/>
            <a:headEnd type="arrow" w="med" len="med"/>
            <a:tailEnd type="arrow" w="med" len="med"/>
          </a:ln>
          <a:extLst>
            <a:ext uri="{909E8E84-426E-40dd-AFC4-6F175D3DCCD1}">
              <a14:hiddenFill xmlns:a14="http://schemas.microsoft.com/office/drawing/2010/main">
                <a:noFill/>
              </a14:hiddenFill>
            </a:ext>
          </a:extLst>
        </p:spPr>
      </p:cxnSp>
      <p:cxnSp>
        <p:nvCxnSpPr>
          <p:cNvPr id="122" name="Straight Arrow Connector 121"/>
          <p:cNvCxnSpPr>
            <a:cxnSpLocks noChangeShapeType="1"/>
            <a:stCxn id="74" idx="3"/>
          </p:cNvCxnSpPr>
          <p:nvPr/>
        </p:nvCxnSpPr>
        <p:spPr bwMode="auto">
          <a:xfrm flipH="1">
            <a:off x="6583363" y="2689225"/>
            <a:ext cx="579437" cy="2281238"/>
          </a:xfrm>
          <a:prstGeom prst="straightConnector1">
            <a:avLst/>
          </a:prstGeom>
          <a:noFill/>
          <a:ln w="25400" algn="ctr">
            <a:solidFill>
              <a:srgbClr val="00B050"/>
            </a:solidFill>
            <a:round/>
            <a:headEnd type="arrow" w="med" len="med"/>
            <a:tailEnd type="arrow" w="med" len="med"/>
          </a:ln>
          <a:extLst>
            <a:ext uri="{909E8E84-426E-40dd-AFC4-6F175D3DCCD1}">
              <a14:hiddenFill xmlns:a14="http://schemas.microsoft.com/office/drawing/2010/main">
                <a:noFill/>
              </a14:hiddenFill>
            </a:ext>
          </a:extLst>
        </p:spPr>
      </p:cxnSp>
      <p:cxnSp>
        <p:nvCxnSpPr>
          <p:cNvPr id="123" name="Straight Arrow Connector 122"/>
          <p:cNvCxnSpPr>
            <a:cxnSpLocks noChangeShapeType="1"/>
            <a:stCxn id="75" idx="3"/>
          </p:cNvCxnSpPr>
          <p:nvPr/>
        </p:nvCxnSpPr>
        <p:spPr bwMode="auto">
          <a:xfrm flipH="1">
            <a:off x="7045325" y="2689225"/>
            <a:ext cx="804863" cy="2281238"/>
          </a:xfrm>
          <a:prstGeom prst="straightConnector1">
            <a:avLst/>
          </a:prstGeom>
          <a:noFill/>
          <a:ln w="25400" algn="ctr">
            <a:solidFill>
              <a:srgbClr val="00B050"/>
            </a:solidFill>
            <a:round/>
            <a:headEnd type="arrow" w="med" len="med"/>
            <a:tailEnd type="arrow" w="med" len="med"/>
          </a:ln>
          <a:extLst>
            <a:ext uri="{909E8E84-426E-40dd-AFC4-6F175D3DCCD1}">
              <a14:hiddenFill xmlns:a14="http://schemas.microsoft.com/office/drawing/2010/main">
                <a:noFill/>
              </a14:hiddenFill>
            </a:ext>
          </a:extLst>
        </p:spPr>
      </p:cxnSp>
      <p:sp>
        <p:nvSpPr>
          <p:cNvPr id="128" name="Rectangle 127"/>
          <p:cNvSpPr/>
          <p:nvPr/>
        </p:nvSpPr>
        <p:spPr bwMode="auto">
          <a:xfrm>
            <a:off x="7052875" y="1751569"/>
            <a:ext cx="480457" cy="307777"/>
          </a:xfrm>
          <a:prstGeom prst="rect">
            <a:avLst/>
          </a:prstGeom>
          <a:noFill/>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defRPr/>
            </a:pPr>
            <a:r>
              <a:rPr lang="en-US" sz="1400" b="0" dirty="0">
                <a:ln>
                  <a:prstDash val="solid"/>
                </a:ln>
                <a:solidFill>
                  <a:srgbClr val="003366"/>
                </a:solidFill>
                <a:effectLst>
                  <a:outerShdw blurRad="88000" dist="50800" dir="5040000" algn="tl">
                    <a:schemeClr val="accent4">
                      <a:tint val="80000"/>
                      <a:satMod val="250000"/>
                      <a:alpha val="45000"/>
                    </a:schemeClr>
                  </a:outerShdw>
                </a:effectLst>
                <a:latin typeface="Arial" charset="0"/>
              </a:rPr>
              <a:t>VM</a:t>
            </a:r>
          </a:p>
        </p:txBody>
      </p:sp>
      <p:sp>
        <p:nvSpPr>
          <p:cNvPr id="129" name="Rectangle 128"/>
          <p:cNvSpPr/>
          <p:nvPr/>
        </p:nvSpPr>
        <p:spPr bwMode="auto">
          <a:xfrm>
            <a:off x="6883493" y="2183801"/>
            <a:ext cx="592339" cy="307777"/>
          </a:xfrm>
          <a:prstGeom prst="rect">
            <a:avLst/>
          </a:prstGeom>
          <a:noFill/>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defRPr/>
            </a:pPr>
            <a:r>
              <a:rPr lang="en-US" sz="1400" b="0" dirty="0">
                <a:ln>
                  <a:prstDash val="solid"/>
                </a:ln>
                <a:solidFill>
                  <a:srgbClr val="003366"/>
                </a:solidFill>
                <a:effectLst>
                  <a:outerShdw blurRad="88000" dist="50800" dir="5040000" algn="tl">
                    <a:schemeClr val="accent4">
                      <a:tint val="80000"/>
                      <a:satMod val="250000"/>
                      <a:alpha val="45000"/>
                    </a:schemeClr>
                  </a:outerShdw>
                </a:effectLst>
                <a:latin typeface="Arial" charset="0"/>
              </a:rPr>
              <a:t>App</a:t>
            </a:r>
          </a:p>
        </p:txBody>
      </p:sp>
      <p:sp>
        <p:nvSpPr>
          <p:cNvPr id="130" name="Rectangle 129"/>
          <p:cNvSpPr/>
          <p:nvPr/>
        </p:nvSpPr>
        <p:spPr bwMode="auto">
          <a:xfrm>
            <a:off x="7738342" y="1745745"/>
            <a:ext cx="469493" cy="307777"/>
          </a:xfrm>
          <a:prstGeom prst="rect">
            <a:avLst/>
          </a:prstGeom>
          <a:noFill/>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defRPr/>
            </a:pPr>
            <a:r>
              <a:rPr lang="en-US" sz="1400" b="0" dirty="0">
                <a:ln>
                  <a:prstDash val="solid"/>
                </a:ln>
                <a:solidFill>
                  <a:srgbClr val="003366"/>
                </a:solidFill>
                <a:effectLst>
                  <a:outerShdw blurRad="88000" dist="50800" dir="5040000" algn="tl">
                    <a:schemeClr val="accent4">
                      <a:tint val="80000"/>
                      <a:satMod val="250000"/>
                      <a:alpha val="45000"/>
                    </a:schemeClr>
                  </a:outerShdw>
                </a:effectLst>
                <a:latin typeface="Arial" charset="0"/>
              </a:rPr>
              <a:t>VM</a:t>
            </a:r>
          </a:p>
        </p:txBody>
      </p:sp>
      <p:sp>
        <p:nvSpPr>
          <p:cNvPr id="131" name="Rectangle 130"/>
          <p:cNvSpPr/>
          <p:nvPr/>
        </p:nvSpPr>
        <p:spPr bwMode="auto">
          <a:xfrm>
            <a:off x="7577910" y="2177975"/>
            <a:ext cx="557320" cy="307777"/>
          </a:xfrm>
          <a:prstGeom prst="rect">
            <a:avLst/>
          </a:prstGeom>
          <a:noFill/>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defRPr/>
            </a:pPr>
            <a:r>
              <a:rPr lang="en-US" sz="1400" b="0" dirty="0">
                <a:ln>
                  <a:prstDash val="solid"/>
                </a:ln>
                <a:solidFill>
                  <a:srgbClr val="003366"/>
                </a:solidFill>
                <a:effectLst>
                  <a:outerShdw blurRad="88000" dist="50800" dir="5040000" algn="tl">
                    <a:schemeClr val="accent4">
                      <a:tint val="80000"/>
                      <a:satMod val="250000"/>
                      <a:alpha val="45000"/>
                    </a:schemeClr>
                  </a:outerShdw>
                </a:effectLst>
                <a:latin typeface="Arial" charset="0"/>
              </a:rPr>
              <a:t>App</a:t>
            </a:r>
          </a:p>
        </p:txBody>
      </p:sp>
      <p:pic>
        <p:nvPicPr>
          <p:cNvPr id="22558" name="Picture 17" descr="C:\Documents and Settings\Administrator\Local Settings\Temporary Internet Files\Content.IE5\4ZLBOIMX\j0442007[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9150" y="2238375"/>
            <a:ext cx="70485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59" name="Group 76"/>
          <p:cNvGrpSpPr>
            <a:grpSpLocks/>
          </p:cNvGrpSpPr>
          <p:nvPr/>
        </p:nvGrpSpPr>
        <p:grpSpPr bwMode="auto">
          <a:xfrm>
            <a:off x="611188" y="3124200"/>
            <a:ext cx="752475" cy="450850"/>
            <a:chOff x="-1382278" y="3179528"/>
            <a:chExt cx="1125926" cy="676431"/>
          </a:xfrm>
        </p:grpSpPr>
        <p:pic>
          <p:nvPicPr>
            <p:cNvPr id="22595" name="Picture 2" descr="C:\Documents and Settings\Administrator\Local Settings\Temporary Internet Files\Content.IE5\5W3812HG\j0433903[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72482" y="3204512"/>
              <a:ext cx="483848" cy="64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96" name="Picture 2" descr="C:\Documents and Settings\Administrator\Local Settings\Temporary Internet Files\Content.IE5\5W3812HG\j0433903[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0200" y="3207011"/>
              <a:ext cx="483848" cy="64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97" name="Picture 2" descr="C:\Documents and Settings\Administrator\Local Settings\Temporary Internet Files\Content.IE5\5W3812HG\j0433903[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82278" y="3179528"/>
              <a:ext cx="483848" cy="64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560" name="Group 77"/>
          <p:cNvGrpSpPr>
            <a:grpSpLocks/>
          </p:cNvGrpSpPr>
          <p:nvPr/>
        </p:nvGrpSpPr>
        <p:grpSpPr bwMode="auto">
          <a:xfrm>
            <a:off x="558800" y="3540125"/>
            <a:ext cx="752475" cy="452438"/>
            <a:chOff x="-1382278" y="3179528"/>
            <a:chExt cx="1125926" cy="676431"/>
          </a:xfrm>
        </p:grpSpPr>
        <p:pic>
          <p:nvPicPr>
            <p:cNvPr id="22592" name="Picture 2" descr="C:\Documents and Settings\Administrator\Local Settings\Temporary Internet Files\Content.IE5\5W3812HG\j0433903[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2482" y="3204512"/>
              <a:ext cx="483848" cy="64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93" name="Picture 2" descr="C:\Documents and Settings\Administrator\Local Settings\Temporary Internet Files\Content.IE5\5W3812HG\j0433903[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0200" y="3207011"/>
              <a:ext cx="483848" cy="64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94" name="Picture 2" descr="C:\Documents and Settings\Administrator\Local Settings\Temporary Internet Files\Content.IE5\5W3812HG\j0433903[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82278" y="3179528"/>
              <a:ext cx="483848" cy="64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8" name="Line 22"/>
          <p:cNvSpPr>
            <a:spLocks noChangeShapeType="1"/>
          </p:cNvSpPr>
          <p:nvPr/>
        </p:nvSpPr>
        <p:spPr bwMode="auto">
          <a:xfrm flipH="1">
            <a:off x="1520825" y="2178050"/>
            <a:ext cx="0" cy="411163"/>
          </a:xfrm>
          <a:prstGeom prst="line">
            <a:avLst/>
          </a:prstGeom>
          <a:noFill/>
          <a:ln w="38100">
            <a:solidFill>
              <a:schemeClr val="accent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9" name="Line 22"/>
          <p:cNvSpPr>
            <a:spLocks noChangeShapeType="1"/>
          </p:cNvSpPr>
          <p:nvPr/>
        </p:nvSpPr>
        <p:spPr bwMode="auto">
          <a:xfrm flipH="1">
            <a:off x="1527175" y="2149475"/>
            <a:ext cx="4541838" cy="0"/>
          </a:xfrm>
          <a:prstGeom prst="line">
            <a:avLst/>
          </a:prstGeom>
          <a:noFill/>
          <a:ln w="38100">
            <a:solidFill>
              <a:schemeClr val="accent1"/>
            </a:solidFill>
            <a:prstDash val="sysDot"/>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9402" name="TextBox 59401"/>
          <p:cNvSpPr txBox="1"/>
          <p:nvPr/>
        </p:nvSpPr>
        <p:spPr>
          <a:xfrm>
            <a:off x="2634021" y="1825078"/>
            <a:ext cx="1507759" cy="830997"/>
          </a:xfrm>
          <a:prstGeom prst="rect">
            <a:avLst/>
          </a:prstGeom>
          <a:solidFill>
            <a:schemeClr val="accent1">
              <a:lumMod val="40000"/>
              <a:lumOff val="60000"/>
            </a:schemeClr>
          </a:solidFill>
          <a:scene3d>
            <a:camera prst="orthographicFront"/>
            <a:lightRig rig="threePt" dir="t"/>
          </a:scene3d>
          <a:sp3d>
            <a:bevelT/>
          </a:sp3d>
        </p:spPr>
        <p:txBody>
          <a:bodyPr>
            <a:spAutoFit/>
          </a:bodyPr>
          <a:lstStyle/>
          <a:p>
            <a:pPr>
              <a:defRPr/>
            </a:pPr>
            <a:r>
              <a:rPr lang="en-US" dirty="0">
                <a:latin typeface="Arial" charset="0"/>
              </a:rPr>
              <a:t>Random session key over SSL</a:t>
            </a:r>
          </a:p>
        </p:txBody>
      </p:sp>
      <p:graphicFrame>
        <p:nvGraphicFramePr>
          <p:cNvPr id="59410" name="Diagram 59409"/>
          <p:cNvGraphicFramePr/>
          <p:nvPr/>
        </p:nvGraphicFramePr>
        <p:xfrm>
          <a:off x="1622746" y="4584984"/>
          <a:ext cx="3001363" cy="184097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cxnSp>
        <p:nvCxnSpPr>
          <p:cNvPr id="188" name="Straight Arrow Connector 187"/>
          <p:cNvCxnSpPr>
            <a:cxnSpLocks noChangeShapeType="1"/>
            <a:stCxn id="71" idx="3"/>
            <a:endCxn id="22570" idx="0"/>
          </p:cNvCxnSpPr>
          <p:nvPr/>
        </p:nvCxnSpPr>
        <p:spPr bwMode="auto">
          <a:xfrm flipH="1">
            <a:off x="6026150" y="2689225"/>
            <a:ext cx="396875" cy="2281238"/>
          </a:xfrm>
          <a:prstGeom prst="straightConnector1">
            <a:avLst/>
          </a:prstGeom>
          <a:noFill/>
          <a:ln w="25400" algn="ctr">
            <a:solidFill>
              <a:srgbClr val="00B050"/>
            </a:solidFill>
            <a:round/>
            <a:headEnd type="arrow" w="med" len="med"/>
            <a:tailEnd type="arrow" w="med" len="med"/>
          </a:ln>
          <a:extLst>
            <a:ext uri="{909E8E84-426E-40dd-AFC4-6F175D3DCCD1}">
              <a14:hiddenFill xmlns:a14="http://schemas.microsoft.com/office/drawing/2010/main">
                <a:noFill/>
              </a14:hiddenFill>
            </a:ext>
          </a:extLst>
        </p:spPr>
      </p:cxnSp>
      <p:sp>
        <p:nvSpPr>
          <p:cNvPr id="137" name="Flowchart: Magnetic Disk 136"/>
          <p:cNvSpPr/>
          <p:nvPr/>
        </p:nvSpPr>
        <p:spPr bwMode="auto">
          <a:xfrm>
            <a:off x="5845175" y="5106988"/>
            <a:ext cx="331788" cy="530225"/>
          </a:xfrm>
          <a:prstGeom prst="flowChartMagneticDisk">
            <a:avLst/>
          </a:prstGeom>
          <a:gradFill>
            <a:gsLst>
              <a:gs pos="0">
                <a:schemeClr val="accent1">
                  <a:lumMod val="50000"/>
                </a:schemeClr>
              </a:gs>
              <a:gs pos="36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141" name="TextBox 140"/>
          <p:cNvSpPr txBox="1"/>
          <p:nvPr/>
        </p:nvSpPr>
        <p:spPr>
          <a:xfrm>
            <a:off x="5689600" y="5267325"/>
            <a:ext cx="706438" cy="522288"/>
          </a:xfrm>
          <a:prstGeom prst="rect">
            <a:avLst/>
          </a:prstGeom>
          <a:noFill/>
        </p:spPr>
        <p:txBody>
          <a:bodyPr>
            <a:spAutoFit/>
          </a:bodyPr>
          <a:lstStyle/>
          <a:p>
            <a:pPr>
              <a:defRPr/>
            </a:pPr>
            <a:r>
              <a:rPr lang="en-US" sz="1400" dirty="0">
                <a:ln>
                  <a:prstDash val="solid"/>
                </a:ln>
                <a:solidFill>
                  <a:srgbClr val="C00000"/>
                </a:solidFill>
                <a:effectLst>
                  <a:outerShdw blurRad="88000" dist="50800" dir="5040000" algn="tl">
                    <a:schemeClr val="accent4">
                      <a:tint val="80000"/>
                      <a:satMod val="250000"/>
                      <a:alpha val="45000"/>
                    </a:schemeClr>
                  </a:outerShdw>
                </a:effectLst>
                <a:latin typeface="Arial" charset="0"/>
              </a:rPr>
              <a:t>My Data</a:t>
            </a:r>
          </a:p>
        </p:txBody>
      </p:sp>
      <p:pic>
        <p:nvPicPr>
          <p:cNvPr id="22570" name="Picture 10" descr="C:\Documents and Settings\Administrator\Local Settings\Temporary Internet Files\Content.IE5\PG0VXCGQ\j0431599[1].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875338" y="4970463"/>
            <a:ext cx="301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 name="Flowchart: Magnetic Disk 77"/>
          <p:cNvSpPr/>
          <p:nvPr/>
        </p:nvSpPr>
        <p:spPr bwMode="auto">
          <a:xfrm>
            <a:off x="6292850" y="4962525"/>
            <a:ext cx="214313" cy="304800"/>
          </a:xfrm>
          <a:prstGeom prst="flowChartMagneticDisk">
            <a:avLst/>
          </a:prstGeom>
          <a:gradFill>
            <a:gsLst>
              <a:gs pos="0">
                <a:schemeClr val="accent1">
                  <a:lumMod val="50000"/>
                </a:schemeClr>
              </a:gs>
              <a:gs pos="100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79" name="Flowchart: Magnetic Disk 78"/>
          <p:cNvSpPr/>
          <p:nvPr/>
        </p:nvSpPr>
        <p:spPr bwMode="auto">
          <a:xfrm>
            <a:off x="6507163" y="4962525"/>
            <a:ext cx="214312" cy="304800"/>
          </a:xfrm>
          <a:prstGeom prst="flowChartMagneticDisk">
            <a:avLst/>
          </a:prstGeom>
          <a:gradFill>
            <a:gsLst>
              <a:gs pos="0">
                <a:schemeClr val="accent1">
                  <a:lumMod val="50000"/>
                </a:schemeClr>
              </a:gs>
              <a:gs pos="36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80" name="Flowchart: Magnetic Disk 79"/>
          <p:cNvSpPr/>
          <p:nvPr/>
        </p:nvSpPr>
        <p:spPr bwMode="auto">
          <a:xfrm>
            <a:off x="6734175" y="4962525"/>
            <a:ext cx="214313" cy="304800"/>
          </a:xfrm>
          <a:prstGeom prst="flowChartMagneticDisk">
            <a:avLst/>
          </a:prstGeom>
          <a:gradFill>
            <a:gsLst>
              <a:gs pos="0">
                <a:schemeClr val="accent1">
                  <a:lumMod val="50000"/>
                </a:schemeClr>
              </a:gs>
              <a:gs pos="36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81" name="Flowchart: Magnetic Disk 80"/>
          <p:cNvSpPr/>
          <p:nvPr/>
        </p:nvSpPr>
        <p:spPr bwMode="auto">
          <a:xfrm>
            <a:off x="6967538" y="4962525"/>
            <a:ext cx="215900" cy="304800"/>
          </a:xfrm>
          <a:prstGeom prst="flowChartMagneticDisk">
            <a:avLst/>
          </a:prstGeom>
          <a:gradFill>
            <a:gsLst>
              <a:gs pos="0">
                <a:schemeClr val="accent1">
                  <a:lumMod val="50000"/>
                </a:schemeClr>
              </a:gs>
              <a:gs pos="36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86" name="Flowchart: Magnetic Disk 85"/>
          <p:cNvSpPr/>
          <p:nvPr/>
        </p:nvSpPr>
        <p:spPr bwMode="auto">
          <a:xfrm>
            <a:off x="6289675" y="5114925"/>
            <a:ext cx="214313" cy="304800"/>
          </a:xfrm>
          <a:prstGeom prst="flowChartMagneticDisk">
            <a:avLst/>
          </a:prstGeom>
          <a:gradFill>
            <a:gsLst>
              <a:gs pos="0">
                <a:schemeClr val="accent1">
                  <a:lumMod val="50000"/>
                </a:schemeClr>
              </a:gs>
              <a:gs pos="36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87" name="Flowchart: Magnetic Disk 86"/>
          <p:cNvSpPr/>
          <p:nvPr/>
        </p:nvSpPr>
        <p:spPr bwMode="auto">
          <a:xfrm>
            <a:off x="6503988" y="5114925"/>
            <a:ext cx="214312" cy="304800"/>
          </a:xfrm>
          <a:prstGeom prst="flowChartMagneticDisk">
            <a:avLst/>
          </a:prstGeom>
          <a:gradFill>
            <a:gsLst>
              <a:gs pos="0">
                <a:schemeClr val="accent1">
                  <a:lumMod val="50000"/>
                </a:schemeClr>
              </a:gs>
              <a:gs pos="36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88" name="Flowchart: Magnetic Disk 87"/>
          <p:cNvSpPr/>
          <p:nvPr/>
        </p:nvSpPr>
        <p:spPr bwMode="auto">
          <a:xfrm>
            <a:off x="6731000" y="5114925"/>
            <a:ext cx="215900" cy="304800"/>
          </a:xfrm>
          <a:prstGeom prst="flowChartMagneticDisk">
            <a:avLst/>
          </a:prstGeom>
          <a:gradFill>
            <a:gsLst>
              <a:gs pos="0">
                <a:schemeClr val="accent1">
                  <a:lumMod val="50000"/>
                </a:schemeClr>
              </a:gs>
              <a:gs pos="100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93" name="Flowchart: Magnetic Disk 92"/>
          <p:cNvSpPr/>
          <p:nvPr/>
        </p:nvSpPr>
        <p:spPr bwMode="auto">
          <a:xfrm>
            <a:off x="6965950" y="5114925"/>
            <a:ext cx="214313" cy="304800"/>
          </a:xfrm>
          <a:prstGeom prst="flowChartMagneticDisk">
            <a:avLst/>
          </a:prstGeom>
          <a:gradFill>
            <a:gsLst>
              <a:gs pos="0">
                <a:schemeClr val="accent1">
                  <a:lumMod val="50000"/>
                </a:schemeClr>
              </a:gs>
              <a:gs pos="36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94" name="Flowchart: Magnetic Disk 93"/>
          <p:cNvSpPr/>
          <p:nvPr/>
        </p:nvSpPr>
        <p:spPr bwMode="auto">
          <a:xfrm>
            <a:off x="6305550" y="5267325"/>
            <a:ext cx="214313" cy="304800"/>
          </a:xfrm>
          <a:prstGeom prst="flowChartMagneticDisk">
            <a:avLst/>
          </a:prstGeom>
          <a:gradFill>
            <a:gsLst>
              <a:gs pos="0">
                <a:schemeClr val="accent1">
                  <a:lumMod val="50000"/>
                </a:schemeClr>
              </a:gs>
              <a:gs pos="71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95" name="Flowchart: Magnetic Disk 94"/>
          <p:cNvSpPr/>
          <p:nvPr/>
        </p:nvSpPr>
        <p:spPr bwMode="auto">
          <a:xfrm>
            <a:off x="6519863" y="5267325"/>
            <a:ext cx="214312" cy="304800"/>
          </a:xfrm>
          <a:prstGeom prst="flowChartMagneticDisk">
            <a:avLst/>
          </a:prstGeom>
          <a:gradFill>
            <a:gsLst>
              <a:gs pos="0">
                <a:schemeClr val="accent1">
                  <a:lumMod val="50000"/>
                </a:schemeClr>
              </a:gs>
              <a:gs pos="36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96" name="Flowchart: Magnetic Disk 95"/>
          <p:cNvSpPr/>
          <p:nvPr/>
        </p:nvSpPr>
        <p:spPr bwMode="auto">
          <a:xfrm>
            <a:off x="6746875" y="5267325"/>
            <a:ext cx="214313" cy="304800"/>
          </a:xfrm>
          <a:prstGeom prst="flowChartMagneticDisk">
            <a:avLst/>
          </a:prstGeom>
          <a:gradFill>
            <a:gsLst>
              <a:gs pos="0">
                <a:schemeClr val="accent1">
                  <a:lumMod val="50000"/>
                </a:schemeClr>
              </a:gs>
              <a:gs pos="36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98" name="Flowchart: Magnetic Disk 97"/>
          <p:cNvSpPr/>
          <p:nvPr/>
        </p:nvSpPr>
        <p:spPr bwMode="auto">
          <a:xfrm>
            <a:off x="6980238" y="5267325"/>
            <a:ext cx="215900" cy="304800"/>
          </a:xfrm>
          <a:prstGeom prst="flowChartMagneticDisk">
            <a:avLst/>
          </a:prstGeom>
          <a:gradFill>
            <a:gsLst>
              <a:gs pos="0">
                <a:schemeClr val="accent1">
                  <a:lumMod val="50000"/>
                </a:schemeClr>
              </a:gs>
              <a:gs pos="36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100" name="Flowchart: Magnetic Disk 99"/>
          <p:cNvSpPr/>
          <p:nvPr/>
        </p:nvSpPr>
        <p:spPr bwMode="auto">
          <a:xfrm>
            <a:off x="6305550" y="5419725"/>
            <a:ext cx="214313" cy="304800"/>
          </a:xfrm>
          <a:prstGeom prst="flowChartMagneticDisk">
            <a:avLst/>
          </a:prstGeom>
          <a:gradFill>
            <a:gsLst>
              <a:gs pos="0">
                <a:schemeClr val="accent1">
                  <a:lumMod val="50000"/>
                </a:schemeClr>
              </a:gs>
              <a:gs pos="36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101" name="Flowchart: Magnetic Disk 100"/>
          <p:cNvSpPr/>
          <p:nvPr/>
        </p:nvSpPr>
        <p:spPr bwMode="auto">
          <a:xfrm>
            <a:off x="6519863" y="5419725"/>
            <a:ext cx="214312" cy="304800"/>
          </a:xfrm>
          <a:prstGeom prst="flowChartMagneticDisk">
            <a:avLst/>
          </a:prstGeom>
          <a:gradFill>
            <a:gsLst>
              <a:gs pos="0">
                <a:schemeClr val="accent1">
                  <a:lumMod val="50000"/>
                </a:schemeClr>
              </a:gs>
              <a:gs pos="36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102" name="Flowchart: Magnetic Disk 101"/>
          <p:cNvSpPr/>
          <p:nvPr/>
        </p:nvSpPr>
        <p:spPr bwMode="auto">
          <a:xfrm>
            <a:off x="6746875" y="5419725"/>
            <a:ext cx="214313" cy="304800"/>
          </a:xfrm>
          <a:prstGeom prst="flowChartMagneticDisk">
            <a:avLst/>
          </a:prstGeom>
          <a:gradFill>
            <a:gsLst>
              <a:gs pos="0">
                <a:schemeClr val="accent1">
                  <a:lumMod val="50000"/>
                </a:schemeClr>
              </a:gs>
              <a:gs pos="81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103" name="Flowchart: Magnetic Disk 102"/>
          <p:cNvSpPr/>
          <p:nvPr/>
        </p:nvSpPr>
        <p:spPr bwMode="auto">
          <a:xfrm>
            <a:off x="6980238" y="5419725"/>
            <a:ext cx="215900" cy="304800"/>
          </a:xfrm>
          <a:prstGeom prst="flowChartMagneticDisk">
            <a:avLst/>
          </a:prstGeom>
          <a:gradFill>
            <a:gsLst>
              <a:gs pos="0">
                <a:schemeClr val="accent1">
                  <a:lumMod val="50000"/>
                </a:schemeClr>
              </a:gs>
              <a:gs pos="93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104" name="Flowchart: Magnetic Disk 103"/>
          <p:cNvSpPr/>
          <p:nvPr/>
        </p:nvSpPr>
        <p:spPr bwMode="auto">
          <a:xfrm>
            <a:off x="6305550" y="5559425"/>
            <a:ext cx="214313" cy="304800"/>
          </a:xfrm>
          <a:prstGeom prst="flowChartMagneticDisk">
            <a:avLst/>
          </a:prstGeom>
          <a:gradFill>
            <a:gsLst>
              <a:gs pos="0">
                <a:schemeClr val="accent1">
                  <a:lumMod val="50000"/>
                </a:schemeClr>
              </a:gs>
              <a:gs pos="36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105" name="Flowchart: Magnetic Disk 104"/>
          <p:cNvSpPr/>
          <p:nvPr/>
        </p:nvSpPr>
        <p:spPr bwMode="auto">
          <a:xfrm>
            <a:off x="6519863" y="5559425"/>
            <a:ext cx="214312" cy="304800"/>
          </a:xfrm>
          <a:prstGeom prst="flowChartMagneticDisk">
            <a:avLst/>
          </a:prstGeom>
          <a:gradFill>
            <a:gsLst>
              <a:gs pos="0">
                <a:schemeClr val="accent1">
                  <a:lumMod val="50000"/>
                </a:schemeClr>
              </a:gs>
              <a:gs pos="86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106" name="Flowchart: Magnetic Disk 105"/>
          <p:cNvSpPr/>
          <p:nvPr/>
        </p:nvSpPr>
        <p:spPr bwMode="auto">
          <a:xfrm>
            <a:off x="6746875" y="5559425"/>
            <a:ext cx="214313" cy="304800"/>
          </a:xfrm>
          <a:prstGeom prst="flowChartMagneticDisk">
            <a:avLst/>
          </a:prstGeom>
          <a:gradFill>
            <a:gsLst>
              <a:gs pos="0">
                <a:schemeClr val="accent1">
                  <a:lumMod val="50000"/>
                </a:schemeClr>
              </a:gs>
              <a:gs pos="36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sp>
        <p:nvSpPr>
          <p:cNvPr id="107" name="Flowchart: Magnetic Disk 106"/>
          <p:cNvSpPr/>
          <p:nvPr/>
        </p:nvSpPr>
        <p:spPr bwMode="auto">
          <a:xfrm>
            <a:off x="6980238" y="5559425"/>
            <a:ext cx="215900" cy="304800"/>
          </a:xfrm>
          <a:prstGeom prst="flowChartMagneticDisk">
            <a:avLst/>
          </a:prstGeom>
          <a:gradFill>
            <a:gsLst>
              <a:gs pos="0">
                <a:schemeClr val="accent1">
                  <a:lumMod val="50000"/>
                </a:schemeClr>
              </a:gs>
              <a:gs pos="36000">
                <a:schemeClr val="accent1">
                  <a:lumMod val="60000"/>
                  <a:lumOff val="40000"/>
                </a:schemeClr>
              </a:gs>
              <a:gs pos="100000">
                <a:schemeClr val="accent5">
                  <a:tint val="15000"/>
                  <a:satMod val="350000"/>
                </a:schemeClr>
              </a:gs>
            </a:gsLst>
          </a:gra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nchor="ctr"/>
          <a:lstStyle/>
          <a:p>
            <a:pPr>
              <a:defRPr/>
            </a:pPr>
            <a:endParaRPr lang="en-US" sz="1400">
              <a:solidFill>
                <a:schemeClr val="tx1"/>
              </a:solidFill>
            </a:endParaRPr>
          </a:p>
        </p:txBody>
      </p:sp>
      <p:pic>
        <p:nvPicPr>
          <p:cNvPr id="85" name="Picture 37" descr="agent_high.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6083300" y="2005013"/>
            <a:ext cx="2873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057453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2750"/>
                                        <p:tgtEl>
                                          <p:spTgt spid="73"/>
                                        </p:tgtEl>
                                      </p:cBhvr>
                                    </p:animEffect>
                                  </p:childTnLst>
                                </p:cTn>
                              </p:par>
                              <p:par>
                                <p:cTn id="8" presetID="10" presetClass="entr" presetSubtype="0" fill="hold" nodeType="withEffect">
                                  <p:stCondLst>
                                    <p:cond delay="0"/>
                                  </p:stCondLst>
                                  <p:childTnLst>
                                    <p:set>
                                      <p:cBhvr>
                                        <p:cTn id="9" dur="1" fill="hold">
                                          <p:stCondLst>
                                            <p:cond delay="0"/>
                                          </p:stCondLst>
                                        </p:cTn>
                                        <p:tgtEl>
                                          <p:spTgt spid="121"/>
                                        </p:tgtEl>
                                        <p:attrNameLst>
                                          <p:attrName>style.visibility</p:attrName>
                                        </p:attrNameLst>
                                      </p:cBhvr>
                                      <p:to>
                                        <p:strVal val="visible"/>
                                      </p:to>
                                    </p:set>
                                    <p:animEffect transition="in" filter="fade">
                                      <p:cBhvr>
                                        <p:cTn id="10" dur="2750"/>
                                        <p:tgtEl>
                                          <p:spTgt spid="1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1"/>
                                        </p:tgtEl>
                                        <p:attrNameLst>
                                          <p:attrName>style.visibility</p:attrName>
                                        </p:attrNameLst>
                                      </p:cBhvr>
                                      <p:to>
                                        <p:strVal val="visible"/>
                                      </p:to>
                                    </p:set>
                                    <p:animEffect transition="in" filter="fade">
                                      <p:cBhvr>
                                        <p:cTn id="13" dur="2750"/>
                                        <p:tgtEl>
                                          <p:spTgt spid="71"/>
                                        </p:tgtEl>
                                      </p:cBhvr>
                                    </p:animEffect>
                                  </p:childTnLst>
                                </p:cTn>
                              </p:par>
                              <p:par>
                                <p:cTn id="14" presetID="1" presetClass="entr" presetSubtype="0" fill="hold" nodeType="withEffect">
                                  <p:stCondLst>
                                    <p:cond delay="1000"/>
                                  </p:stCondLst>
                                  <p:childTnLst>
                                    <p:set>
                                      <p:cBhvr>
                                        <p:cTn id="15" dur="1" fill="hold">
                                          <p:stCondLst>
                                            <p:cond delay="0"/>
                                          </p:stCondLst>
                                        </p:cTn>
                                        <p:tgtEl>
                                          <p:spTgt spid="85"/>
                                        </p:tgtEl>
                                        <p:attrNameLst>
                                          <p:attrName>style.visibility</p:attrName>
                                        </p:attrNameLst>
                                      </p:cBhvr>
                                      <p:to>
                                        <p:strVal val="visible"/>
                                      </p:to>
                                    </p:set>
                                  </p:childTnLst>
                                </p:cTn>
                              </p:par>
                              <p:par>
                                <p:cTn id="16" presetID="10" presetClass="entr" presetSubtype="0" fill="hold" grpId="0" nodeType="withEffect">
                                  <p:stCondLst>
                                    <p:cond delay="0"/>
                                  </p:stCondLst>
                                  <p:childTnLst>
                                    <p:set>
                                      <p:cBhvr>
                                        <p:cTn id="17" dur="1" fill="hold">
                                          <p:stCondLst>
                                            <p:cond delay="0"/>
                                          </p:stCondLst>
                                        </p:cTn>
                                        <p:tgtEl>
                                          <p:spTgt spid="74"/>
                                        </p:tgtEl>
                                        <p:attrNameLst>
                                          <p:attrName>style.visibility</p:attrName>
                                        </p:attrNameLst>
                                      </p:cBhvr>
                                      <p:to>
                                        <p:strVal val="visible"/>
                                      </p:to>
                                    </p:set>
                                    <p:animEffect transition="in" filter="fade">
                                      <p:cBhvr>
                                        <p:cTn id="18" dur="2750"/>
                                        <p:tgtEl>
                                          <p:spTgt spid="7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5"/>
                                        </p:tgtEl>
                                        <p:attrNameLst>
                                          <p:attrName>style.visibility</p:attrName>
                                        </p:attrNameLst>
                                      </p:cBhvr>
                                      <p:to>
                                        <p:strVal val="visible"/>
                                      </p:to>
                                    </p:set>
                                    <p:animEffect transition="in" filter="fade">
                                      <p:cBhvr>
                                        <p:cTn id="21" dur="2750"/>
                                        <p:tgtEl>
                                          <p:spTgt spid="75"/>
                                        </p:tgtEl>
                                      </p:cBhvr>
                                    </p:animEffect>
                                  </p:childTnLst>
                                </p:cTn>
                              </p:par>
                              <p:par>
                                <p:cTn id="22" presetID="10" presetClass="entr" presetSubtype="0" fill="hold" nodeType="withEffect">
                                  <p:stCondLst>
                                    <p:cond delay="0"/>
                                  </p:stCondLst>
                                  <p:childTnLst>
                                    <p:set>
                                      <p:cBhvr>
                                        <p:cTn id="23" dur="1" fill="hold">
                                          <p:stCondLst>
                                            <p:cond delay="0"/>
                                          </p:stCondLst>
                                        </p:cTn>
                                        <p:tgtEl>
                                          <p:spTgt spid="128"/>
                                        </p:tgtEl>
                                        <p:attrNameLst>
                                          <p:attrName>style.visibility</p:attrName>
                                        </p:attrNameLst>
                                      </p:cBhvr>
                                      <p:to>
                                        <p:strVal val="visible"/>
                                      </p:to>
                                    </p:set>
                                    <p:animEffect transition="in" filter="fade">
                                      <p:cBhvr>
                                        <p:cTn id="24" dur="2750"/>
                                        <p:tgtEl>
                                          <p:spTgt spid="128"/>
                                        </p:tgtEl>
                                      </p:cBhvr>
                                    </p:animEffect>
                                  </p:childTnLst>
                                </p:cTn>
                              </p:par>
                              <p:par>
                                <p:cTn id="25" presetID="10" presetClass="entr" presetSubtype="0" fill="hold" nodeType="with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fade">
                                      <p:cBhvr>
                                        <p:cTn id="27" dur="2750"/>
                                        <p:tgtEl>
                                          <p:spTgt spid="129"/>
                                        </p:tgtEl>
                                      </p:cBhvr>
                                    </p:animEffect>
                                  </p:childTnLst>
                                </p:cTn>
                              </p:par>
                              <p:par>
                                <p:cTn id="28" presetID="10" presetClass="entr" presetSubtype="0" fill="hold" nodeType="withEffect">
                                  <p:stCondLst>
                                    <p:cond delay="0"/>
                                  </p:stCondLst>
                                  <p:childTnLst>
                                    <p:set>
                                      <p:cBhvr>
                                        <p:cTn id="29" dur="1" fill="hold">
                                          <p:stCondLst>
                                            <p:cond delay="0"/>
                                          </p:stCondLst>
                                        </p:cTn>
                                        <p:tgtEl>
                                          <p:spTgt spid="131"/>
                                        </p:tgtEl>
                                        <p:attrNameLst>
                                          <p:attrName>style.visibility</p:attrName>
                                        </p:attrNameLst>
                                      </p:cBhvr>
                                      <p:to>
                                        <p:strVal val="visible"/>
                                      </p:to>
                                    </p:set>
                                    <p:animEffect transition="in" filter="fade">
                                      <p:cBhvr>
                                        <p:cTn id="30" dur="2750"/>
                                        <p:tgtEl>
                                          <p:spTgt spid="131"/>
                                        </p:tgtEl>
                                      </p:cBhvr>
                                    </p:animEffect>
                                  </p:childTnLst>
                                </p:cTn>
                              </p:par>
                              <p:par>
                                <p:cTn id="31" presetID="10" presetClass="entr" presetSubtype="0" fill="hold" nodeType="withEffect">
                                  <p:stCondLst>
                                    <p:cond delay="0"/>
                                  </p:stCondLst>
                                  <p:childTnLst>
                                    <p:set>
                                      <p:cBhvr>
                                        <p:cTn id="32" dur="1" fill="hold">
                                          <p:stCondLst>
                                            <p:cond delay="0"/>
                                          </p:stCondLst>
                                        </p:cTn>
                                        <p:tgtEl>
                                          <p:spTgt spid="130"/>
                                        </p:tgtEl>
                                        <p:attrNameLst>
                                          <p:attrName>style.visibility</p:attrName>
                                        </p:attrNameLst>
                                      </p:cBhvr>
                                      <p:to>
                                        <p:strVal val="visible"/>
                                      </p:to>
                                    </p:set>
                                    <p:animEffect transition="in" filter="fade">
                                      <p:cBhvr>
                                        <p:cTn id="33" dur="2750"/>
                                        <p:tgtEl>
                                          <p:spTgt spid="130"/>
                                        </p:tgtEl>
                                      </p:cBhvr>
                                    </p:animEffect>
                                  </p:childTnLst>
                                </p:cTn>
                              </p:par>
                            </p:childTnLst>
                          </p:cTn>
                        </p:par>
                        <p:par>
                          <p:cTn id="34" fill="hold" nodeType="afterGroup">
                            <p:stCondLst>
                              <p:cond delay="2750"/>
                            </p:stCondLst>
                            <p:childTnLst>
                              <p:par>
                                <p:cTn id="35" presetID="6" presetClass="entr" presetSubtype="16"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circle(in)">
                                      <p:cBhvr>
                                        <p:cTn id="37" dur="2000"/>
                                        <p:tgtEl>
                                          <p:spTgt spid="3"/>
                                        </p:tgtEl>
                                      </p:cBhvr>
                                    </p:animEffect>
                                  </p:childTnLst>
                                </p:cTn>
                              </p:par>
                              <p:par>
                                <p:cTn id="38" presetID="6" presetClass="entr" presetSubtype="16" fill="hold" nodeType="withEffect">
                                  <p:stCondLst>
                                    <p:cond delay="0"/>
                                  </p:stCondLst>
                                  <p:childTnLst>
                                    <p:set>
                                      <p:cBhvr>
                                        <p:cTn id="39" dur="1" fill="hold">
                                          <p:stCondLst>
                                            <p:cond delay="0"/>
                                          </p:stCondLst>
                                        </p:cTn>
                                        <p:tgtEl>
                                          <p:spTgt spid="122"/>
                                        </p:tgtEl>
                                        <p:attrNameLst>
                                          <p:attrName>style.visibility</p:attrName>
                                        </p:attrNameLst>
                                      </p:cBhvr>
                                      <p:to>
                                        <p:strVal val="visible"/>
                                      </p:to>
                                    </p:set>
                                    <p:animEffect transition="in" filter="circle(in)">
                                      <p:cBhvr>
                                        <p:cTn id="40" dur="2000"/>
                                        <p:tgtEl>
                                          <p:spTgt spid="122"/>
                                        </p:tgtEl>
                                      </p:cBhvr>
                                    </p:animEffect>
                                  </p:childTnLst>
                                </p:cTn>
                              </p:par>
                              <p:par>
                                <p:cTn id="41" presetID="6" presetClass="entr" presetSubtype="16" fill="hold" nodeType="withEffect">
                                  <p:stCondLst>
                                    <p:cond delay="0"/>
                                  </p:stCondLst>
                                  <p:childTnLst>
                                    <p:set>
                                      <p:cBhvr>
                                        <p:cTn id="42" dur="1" fill="hold">
                                          <p:stCondLst>
                                            <p:cond delay="0"/>
                                          </p:stCondLst>
                                        </p:cTn>
                                        <p:tgtEl>
                                          <p:spTgt spid="123"/>
                                        </p:tgtEl>
                                        <p:attrNameLst>
                                          <p:attrName>style.visibility</p:attrName>
                                        </p:attrNameLst>
                                      </p:cBhvr>
                                      <p:to>
                                        <p:strVal val="visible"/>
                                      </p:to>
                                    </p:set>
                                    <p:animEffect transition="in" filter="circle(in)">
                                      <p:cBhvr>
                                        <p:cTn id="43" dur="2000"/>
                                        <p:tgtEl>
                                          <p:spTgt spid="123"/>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6" presetClass="entr" presetSubtype="16" fill="hold" grpId="0" nodeType="clickEffect">
                                  <p:stCondLst>
                                    <p:cond delay="0"/>
                                  </p:stCondLst>
                                  <p:childTnLst>
                                    <p:set>
                                      <p:cBhvr>
                                        <p:cTn id="47" dur="1" fill="hold">
                                          <p:stCondLst>
                                            <p:cond delay="0"/>
                                          </p:stCondLst>
                                        </p:cTn>
                                        <p:tgtEl>
                                          <p:spTgt spid="169"/>
                                        </p:tgtEl>
                                        <p:attrNameLst>
                                          <p:attrName>style.visibility</p:attrName>
                                        </p:attrNameLst>
                                      </p:cBhvr>
                                      <p:to>
                                        <p:strVal val="visible"/>
                                      </p:to>
                                    </p:set>
                                    <p:animEffect transition="in" filter="circle(in)">
                                      <p:cBhvr>
                                        <p:cTn id="48" dur="2000"/>
                                        <p:tgtEl>
                                          <p:spTgt spid="169"/>
                                        </p:tgtEl>
                                      </p:cBhvr>
                                    </p:animEffect>
                                  </p:childTnLst>
                                </p:cTn>
                              </p:par>
                              <p:par>
                                <p:cTn id="49" presetID="6" presetClass="entr" presetSubtype="16" fill="hold" grpId="0" nodeType="withEffect">
                                  <p:stCondLst>
                                    <p:cond delay="0"/>
                                  </p:stCondLst>
                                  <p:childTnLst>
                                    <p:set>
                                      <p:cBhvr>
                                        <p:cTn id="50" dur="1" fill="hold">
                                          <p:stCondLst>
                                            <p:cond delay="0"/>
                                          </p:stCondLst>
                                        </p:cTn>
                                        <p:tgtEl>
                                          <p:spTgt spid="168"/>
                                        </p:tgtEl>
                                        <p:attrNameLst>
                                          <p:attrName>style.visibility</p:attrName>
                                        </p:attrNameLst>
                                      </p:cBhvr>
                                      <p:to>
                                        <p:strVal val="visible"/>
                                      </p:to>
                                    </p:set>
                                    <p:animEffect transition="in" filter="circle(in)">
                                      <p:cBhvr>
                                        <p:cTn id="51" dur="2000"/>
                                        <p:tgtEl>
                                          <p:spTgt spid="168"/>
                                        </p:tgtEl>
                                      </p:cBhvr>
                                    </p:animEffect>
                                  </p:childTnLst>
                                </p:cTn>
                              </p:par>
                              <p:par>
                                <p:cTn id="52" presetID="6" presetClass="entr" presetSubtype="16" fill="hold" nodeType="withEffect">
                                  <p:stCondLst>
                                    <p:cond delay="0"/>
                                  </p:stCondLst>
                                  <p:childTnLst>
                                    <p:set>
                                      <p:cBhvr>
                                        <p:cTn id="53" dur="1" fill="hold">
                                          <p:stCondLst>
                                            <p:cond delay="0"/>
                                          </p:stCondLst>
                                        </p:cTn>
                                        <p:tgtEl>
                                          <p:spTgt spid="59402"/>
                                        </p:tgtEl>
                                        <p:attrNameLst>
                                          <p:attrName>style.visibility</p:attrName>
                                        </p:attrNameLst>
                                      </p:cBhvr>
                                      <p:to>
                                        <p:strVal val="visible"/>
                                      </p:to>
                                    </p:set>
                                    <p:animEffect transition="in" filter="circle(in)">
                                      <p:cBhvr>
                                        <p:cTn id="54" dur="2000"/>
                                        <p:tgtEl>
                                          <p:spTgt spid="59402"/>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0" presetClass="path" presetSubtype="0" accel="50000" decel="50000" fill="hold" nodeType="clickEffect">
                                  <p:stCondLst>
                                    <p:cond delay="0"/>
                                  </p:stCondLst>
                                  <p:childTnLst>
                                    <p:animMotion origin="layout" path="M -0.04532 0.00023 C -0.07743 0.00995 -0.05157 0.00278 -0.13177 0.00023 C -0.14514 -0.00023 -0.15868 -0.00162 -0.17205 -0.00185 C -0.24861 -0.003 -0.32535 -0.00324 -0.40191 -0.00393 C -0.45886 -0.003 -0.51632 -0.04232 -0.55417 0.0081 C -0.55469 0.02868 -0.55434 0.04926 -0.55556 0.06961 C -0.55573 0.07378 -0.55868 0.08164 -0.55868 0.08164 C -0.56007 0.10014 -0.56216 0.11032 -0.57205 0.1235 C -0.57309 0.12743 -0.57327 0.13182 -0.575 0.13529 C -0.57605 0.13738 -0.57726 0.13923 -0.57795 0.14131 C -0.58299 0.15657 -0.5783 0.14963 -0.58247 0.15518 " pathEditMode="relative" ptsTypes="ffffffffffA">
                                      <p:cBhvr>
                                        <p:cTn id="58" dur="4000" fill="hold"/>
                                        <p:tgtEl>
                                          <p:spTgt spid="59400"/>
                                        </p:tgtEl>
                                        <p:attrNameLst>
                                          <p:attrName>ppt_x</p:attrName>
                                          <p:attrName>ppt_y</p:attrName>
                                        </p:attrNameLst>
                                      </p:cBhvr>
                                    </p:animMotion>
                                  </p:childTnLst>
                                </p:cTn>
                              </p:par>
                            </p:childTnLst>
                          </p:cTn>
                        </p:par>
                      </p:childTnLst>
                    </p:cTn>
                  </p:par>
                  <p:par>
                    <p:cTn id="59" fill="hold" nodeType="clickPar">
                      <p:stCondLst>
                        <p:cond delay="indefinite"/>
                      </p:stCondLst>
                      <p:childTnLst>
                        <p:par>
                          <p:cTn id="60" fill="hold" nodeType="withGroup">
                            <p:stCondLst>
                              <p:cond delay="0"/>
                            </p:stCondLst>
                            <p:childTnLst>
                              <p:par>
                                <p:cTn id="61" presetID="50" presetClass="path" presetSubtype="0" accel="50000" decel="50000" fill="hold" nodeType="clickEffect">
                                  <p:stCondLst>
                                    <p:cond delay="0"/>
                                  </p:stCondLst>
                                  <p:childTnLst>
                                    <p:animMotion origin="layout" path="M 0.01615 -0.08511 L 0.04271 -0.14061 C 0.0408 -0.16443 0.1783 -0.2019 0.32865 -0.21023 L 0.66059 -0.22688 " pathEditMode="relative" rAng="-5533152" ptsTypes="FfFF">
                                      <p:cBhvr>
                                        <p:cTn id="62" dur="4000" fill="hold"/>
                                        <p:tgtEl>
                                          <p:spTgt spid="59407"/>
                                        </p:tgtEl>
                                        <p:attrNameLst>
                                          <p:attrName>ppt_x</p:attrName>
                                          <p:attrName>ppt_y</p:attrName>
                                        </p:attrNameLst>
                                      </p:cBhvr>
                                      <p:rCtr x="32222" y="-7123"/>
                                    </p:animMotion>
                                  </p:childTnLst>
                                </p:cTn>
                              </p:par>
                            </p:childTnLst>
                          </p:cTn>
                        </p:par>
                      </p:childTnLst>
                    </p:cTn>
                  </p:par>
                  <p:par>
                    <p:cTn id="63" fill="hold" nodeType="clickPar">
                      <p:stCondLst>
                        <p:cond delay="indefinite"/>
                      </p:stCondLst>
                      <p:childTnLst>
                        <p:par>
                          <p:cTn id="64" fill="hold" nodeType="withGroup">
                            <p:stCondLst>
                              <p:cond delay="0"/>
                            </p:stCondLst>
                            <p:childTnLst>
                              <p:par>
                                <p:cTn id="65" presetID="0" presetClass="path" presetSubtype="0" accel="50000" decel="50000" fill="hold" nodeType="clickEffect">
                                  <p:stCondLst>
                                    <p:cond delay="0"/>
                                  </p:stCondLst>
                                  <p:childTnLst>
                                    <p:animMotion origin="layout" path="M 0 0 C -0.1941 0.0007 -0.47587 -0.20444 -0.58212 0.01203 C -0.58368 0.0599 -0.58663 0.10731 -0.58663 0.15518 " pathEditMode="relative" ptsTypes="ffA">
                                      <p:cBhvr>
                                        <p:cTn id="66" dur="4000" fill="hold"/>
                                        <p:tgtEl>
                                          <p:spTgt spid="183"/>
                                        </p:tgtEl>
                                        <p:attrNameLst>
                                          <p:attrName>ppt_x</p:attrName>
                                          <p:attrName>ppt_y</p:attrName>
                                        </p:attrNameLst>
                                      </p:cBhvr>
                                    </p:animMotion>
                                  </p:childTnLst>
                                </p:cTn>
                              </p:par>
                            </p:childTnLst>
                          </p:cTn>
                        </p:par>
                      </p:childTnLst>
                    </p:cTn>
                  </p:par>
                  <p:par>
                    <p:cTn id="67" fill="hold" nodeType="clickPar">
                      <p:stCondLst>
                        <p:cond delay="indefinite"/>
                      </p:stCondLst>
                      <p:childTnLst>
                        <p:par>
                          <p:cTn id="68" fill="hold" nodeType="withGroup">
                            <p:stCondLst>
                              <p:cond delay="0"/>
                            </p:stCondLst>
                            <p:childTnLst>
                              <p:par>
                                <p:cTn id="69" presetID="21" presetClass="entr" presetSubtype="2" fill="hold" grpId="0" nodeType="clickEffect">
                                  <p:stCondLst>
                                    <p:cond delay="0"/>
                                  </p:stCondLst>
                                  <p:childTnLst>
                                    <p:set>
                                      <p:cBhvr>
                                        <p:cTn id="70" dur="1" fill="hold">
                                          <p:stCondLst>
                                            <p:cond delay="0"/>
                                          </p:stCondLst>
                                        </p:cTn>
                                        <p:tgtEl>
                                          <p:spTgt spid="59410"/>
                                        </p:tgtEl>
                                        <p:attrNameLst>
                                          <p:attrName>style.visibility</p:attrName>
                                        </p:attrNameLst>
                                      </p:cBhvr>
                                      <p:to>
                                        <p:strVal val="visible"/>
                                      </p:to>
                                    </p:set>
                                    <p:animEffect transition="in" filter="wheel(2)">
                                      <p:cBhvr>
                                        <p:cTn id="71" dur="2000"/>
                                        <p:tgtEl>
                                          <p:spTgt spid="59410"/>
                                        </p:tgtEl>
                                      </p:cBhvr>
                                    </p:animEffect>
                                  </p:childTnLst>
                                </p:cTn>
                              </p:par>
                              <p:par>
                                <p:cTn id="72" presetID="1" presetClass="entr" presetSubtype="0" fill="hold" grpId="0" nodeType="withEffect">
                                  <p:stCondLst>
                                    <p:cond delay="0"/>
                                  </p:stCondLst>
                                  <p:childTnLst>
                                    <p:set>
                                      <p:cBhvr>
                                        <p:cTn id="73" dur="1" fill="hold">
                                          <p:stCondLst>
                                            <p:cond delay="0"/>
                                          </p:stCondLst>
                                        </p:cTn>
                                        <p:tgtEl>
                                          <p:spTgt spid="59411"/>
                                        </p:tgtEl>
                                        <p:attrNameLst>
                                          <p:attrName>style.visibility</p:attrName>
                                        </p:attrNameLst>
                                      </p:cBhvr>
                                      <p:to>
                                        <p:strVal val="visible"/>
                                      </p:to>
                                    </p:set>
                                  </p:childTnLst>
                                </p:cTn>
                              </p:par>
                            </p:childTnLst>
                          </p:cTn>
                        </p:par>
                      </p:childTnLst>
                    </p:cTn>
                  </p:par>
                  <p:par>
                    <p:cTn id="74" fill="hold" nodeType="clickPar">
                      <p:stCondLst>
                        <p:cond delay="indefinite"/>
                      </p:stCondLst>
                      <p:childTnLst>
                        <p:par>
                          <p:cTn id="75" fill="hold" nodeType="withGroup">
                            <p:stCondLst>
                              <p:cond delay="0"/>
                            </p:stCondLst>
                            <p:childTnLst>
                              <p:par>
                                <p:cTn id="76" presetID="0" presetClass="path" presetSubtype="0" accel="26000" decel="50000" fill="hold" nodeType="clickEffect">
                                  <p:stCondLst>
                                    <p:cond delay="0"/>
                                  </p:stCondLst>
                                  <p:childTnLst>
                                    <p:animMotion origin="layout" path="M 3.61111E-6 -2.51619E-6 C 0.00034 -0.04509 -0.03785 -0.20444 0.03125 -0.20467 C 0.21718 -0.20536 0.4033 -0.20467 0.58941 -0.20467 " pathEditMode="relative" rAng="0" ptsTypes="ffA">
                                      <p:cBhvr>
                                        <p:cTn id="77" dur="4000" fill="hold"/>
                                        <p:tgtEl>
                                          <p:spTgt spid="174"/>
                                        </p:tgtEl>
                                        <p:attrNameLst>
                                          <p:attrName>ppt_x</p:attrName>
                                          <p:attrName>ppt_y</p:attrName>
                                        </p:attrNameLst>
                                      </p:cBhvr>
                                      <p:rCtr x="27569" y="-10268"/>
                                    </p:animMotion>
                                  </p:childTnLst>
                                </p:cTn>
                              </p:par>
                            </p:childTnLst>
                          </p:cTn>
                        </p:par>
                        <p:par>
                          <p:cTn id="78" fill="hold" nodeType="afterGroup">
                            <p:stCondLst>
                              <p:cond delay="4000"/>
                            </p:stCondLst>
                            <p:childTnLst>
                              <p:par>
                                <p:cTn id="79" presetID="6" presetClass="entr" presetSubtype="16" fill="hold" nodeType="afterEffect">
                                  <p:stCondLst>
                                    <p:cond delay="1000"/>
                                  </p:stCondLst>
                                  <p:childTnLst>
                                    <p:set>
                                      <p:cBhvr>
                                        <p:cTn id="80" dur="1" fill="hold">
                                          <p:stCondLst>
                                            <p:cond delay="0"/>
                                          </p:stCondLst>
                                        </p:cTn>
                                        <p:tgtEl>
                                          <p:spTgt spid="188"/>
                                        </p:tgtEl>
                                        <p:attrNameLst>
                                          <p:attrName>style.visibility</p:attrName>
                                        </p:attrNameLst>
                                      </p:cBhvr>
                                      <p:to>
                                        <p:strVal val="visible"/>
                                      </p:to>
                                    </p:set>
                                    <p:animEffect transition="in" filter="circle(in)">
                                      <p:cBhvr>
                                        <p:cTn id="81" dur="2000"/>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11" grpId="0" animBg="1"/>
      <p:bldP spid="71" grpId="0" animBg="1"/>
      <p:bldP spid="74" grpId="0" animBg="1"/>
      <p:bldP spid="75" grpId="0" animBg="1"/>
      <p:bldP spid="168" grpId="0" animBg="1"/>
      <p:bldP spid="169" grpId="0" animBg="1"/>
      <p:bldGraphic spid="59410" grpId="0">
        <p:bldAsOne/>
      </p:bldGraphic>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27" descr="ICON_Cloud_Q30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70332" y="2011680"/>
            <a:ext cx="2215408" cy="1168399"/>
          </a:xfrm>
          <a:prstGeom prst="rect">
            <a:avLst/>
          </a:prstGeom>
          <a:noFill/>
          <a:ln w="9525">
            <a:noFill/>
            <a:miter lim="800000"/>
            <a:headEnd/>
            <a:tailEnd/>
          </a:ln>
        </p:spPr>
      </p:pic>
      <p:grpSp>
        <p:nvGrpSpPr>
          <p:cNvPr id="3" name="Group 2"/>
          <p:cNvGrpSpPr/>
          <p:nvPr/>
        </p:nvGrpSpPr>
        <p:grpSpPr>
          <a:xfrm>
            <a:off x="640080" y="1988901"/>
            <a:ext cx="2232660" cy="3479801"/>
            <a:chOff x="640080" y="1988901"/>
            <a:chExt cx="2232660" cy="3479801"/>
          </a:xfrm>
        </p:grpSpPr>
        <p:sp>
          <p:nvSpPr>
            <p:cNvPr id="142" name="Round Diagonal Corner Rectangle 141"/>
            <p:cNvSpPr/>
            <p:nvPr/>
          </p:nvSpPr>
          <p:spPr bwMode="auto">
            <a:xfrm>
              <a:off x="640080" y="1988901"/>
              <a:ext cx="2232660" cy="3479801"/>
            </a:xfrm>
            <a:prstGeom prst="round2DiagRect">
              <a:avLst>
                <a:gd name="adj1" fmla="val 6571"/>
                <a:gd name="adj2" fmla="val 0"/>
              </a:avLst>
            </a:prstGeom>
            <a:gradFill>
              <a:gsLst>
                <a:gs pos="0">
                  <a:schemeClr val="accent1"/>
                </a:gs>
                <a:gs pos="50000">
                  <a:schemeClr val="accent1">
                    <a:alpha val="63000"/>
                  </a:schemeClr>
                </a:gs>
                <a:gs pos="100000">
                  <a:schemeClr val="accent1">
                    <a:alpha val="21000"/>
                  </a:schemeClr>
                </a:gs>
              </a:gsLst>
              <a:lin ang="10800000" scaled="1"/>
            </a:gradFill>
            <a:ln w="6350" cap="flat" cmpd="sng" algn="ctr">
              <a:solidFill>
                <a:schemeClr val="tx1"/>
              </a:solidFill>
              <a:prstDash val="solid"/>
              <a:round/>
              <a:headEnd type="none" w="med" len="med"/>
              <a:tailEnd type="none" w="med" len="med"/>
            </a:ln>
            <a:effectLst/>
            <a:scene3d>
              <a:camera prst="orthographicFront"/>
              <a:lightRig rig="threePt" dir="t"/>
            </a:scene3d>
            <a:sp3d>
              <a:bevelT/>
              <a:bevelB/>
            </a:sp3d>
          </p:spPr>
          <p:txBody>
            <a:bodyPr vert="horz" wrap="square" lIns="91440" tIns="45720" rIns="91440" bIns="45720" numCol="1" rtlCol="0" anchor="ctr" anchorCtr="0" compatLnSpc="1">
              <a:prstTxWarp prst="textNoShape">
                <a:avLst/>
              </a:prstTxWarp>
            </a:bodyPr>
            <a:lstStyle/>
            <a:p>
              <a:endParaRPr lang="en-US">
                <a:solidFill>
                  <a:srgbClr val="58595B"/>
                </a:solidFill>
              </a:endParaRPr>
            </a:p>
          </p:txBody>
        </p:sp>
        <p:sp>
          <p:nvSpPr>
            <p:cNvPr id="144" name="TextBox 10"/>
            <p:cNvSpPr txBox="1"/>
            <p:nvPr/>
          </p:nvSpPr>
          <p:spPr>
            <a:xfrm>
              <a:off x="1046480" y="4932762"/>
              <a:ext cx="1638300" cy="276999"/>
            </a:xfrm>
            <a:prstGeom prst="rect">
              <a:avLst/>
            </a:prstGeom>
            <a:noFill/>
          </p:spPr>
          <p:txBody>
            <a:bodyPr wrap="square" rtlCol="0">
              <a:spAutoFit/>
            </a:bodyPr>
            <a:lstStyle>
              <a:defPPr>
                <a:defRPr lang="en-US"/>
              </a:defPPr>
              <a:lvl1pPr algn="l" rtl="0" fontAlgn="base">
                <a:spcBef>
                  <a:spcPct val="0"/>
                </a:spcBef>
                <a:spcAft>
                  <a:spcPct val="0"/>
                </a:spcAft>
                <a:defRPr sz="1600" b="1"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600" b="1"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600" b="1"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600" b="1"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600" b="1" kern="1200">
                  <a:solidFill>
                    <a:schemeClr val="tx1"/>
                  </a:solidFill>
                  <a:latin typeface="Arial" pitchFamily="34" charset="0"/>
                  <a:ea typeface="+mn-ea"/>
                  <a:cs typeface="Arial" pitchFamily="34" charset="0"/>
                </a:defRPr>
              </a:lvl5pPr>
              <a:lvl6pPr marL="2286000" algn="l" defTabSz="914400" rtl="0" eaLnBrk="1" latinLnBrk="0" hangingPunct="1">
                <a:defRPr sz="1600" b="1" kern="1200">
                  <a:solidFill>
                    <a:schemeClr val="tx1"/>
                  </a:solidFill>
                  <a:latin typeface="Arial" pitchFamily="34" charset="0"/>
                  <a:ea typeface="+mn-ea"/>
                  <a:cs typeface="Arial" pitchFamily="34" charset="0"/>
                </a:defRPr>
              </a:lvl6pPr>
              <a:lvl7pPr marL="2743200" algn="l" defTabSz="914400" rtl="0" eaLnBrk="1" latinLnBrk="0" hangingPunct="1">
                <a:defRPr sz="1600" b="1" kern="1200">
                  <a:solidFill>
                    <a:schemeClr val="tx1"/>
                  </a:solidFill>
                  <a:latin typeface="Arial" pitchFamily="34" charset="0"/>
                  <a:ea typeface="+mn-ea"/>
                  <a:cs typeface="Arial" pitchFamily="34" charset="0"/>
                </a:defRPr>
              </a:lvl7pPr>
              <a:lvl8pPr marL="3200400" algn="l" defTabSz="914400" rtl="0" eaLnBrk="1" latinLnBrk="0" hangingPunct="1">
                <a:defRPr sz="1600" b="1" kern="1200">
                  <a:solidFill>
                    <a:schemeClr val="tx1"/>
                  </a:solidFill>
                  <a:latin typeface="Arial" pitchFamily="34" charset="0"/>
                  <a:ea typeface="+mn-ea"/>
                  <a:cs typeface="Arial" pitchFamily="34" charset="0"/>
                </a:defRPr>
              </a:lvl8pPr>
              <a:lvl9pPr marL="3657600" algn="l" defTabSz="914400" rtl="0" eaLnBrk="1" latinLnBrk="0" hangingPunct="1">
                <a:defRPr sz="1600" b="1" kern="1200">
                  <a:solidFill>
                    <a:schemeClr val="tx1"/>
                  </a:solidFill>
                  <a:latin typeface="Arial" pitchFamily="34" charset="0"/>
                  <a:ea typeface="+mn-ea"/>
                  <a:cs typeface="Arial" pitchFamily="34" charset="0"/>
                </a:defRPr>
              </a:lvl9pPr>
            </a:lstStyle>
            <a:p>
              <a:pPr algn="r"/>
              <a:r>
                <a:rPr lang="en-US" sz="1200" b="0" dirty="0" smtClean="0">
                  <a:solidFill>
                    <a:srgbClr val="FFFFFF"/>
                  </a:solidFill>
                </a:rPr>
                <a:t>Enterprise Key</a:t>
              </a:r>
              <a:endParaRPr lang="en-US" sz="1200" b="0" dirty="0">
                <a:solidFill>
                  <a:srgbClr val="FFFFFF"/>
                </a:solidFill>
              </a:endParaRPr>
            </a:p>
          </p:txBody>
        </p:sp>
        <p:grpSp>
          <p:nvGrpSpPr>
            <p:cNvPr id="2" name="Group 146"/>
            <p:cNvGrpSpPr/>
            <p:nvPr/>
          </p:nvGrpSpPr>
          <p:grpSpPr>
            <a:xfrm>
              <a:off x="1095374" y="4186135"/>
              <a:ext cx="1101725" cy="720197"/>
              <a:chOff x="1323974" y="2921133"/>
              <a:chExt cx="1101725" cy="720197"/>
            </a:xfrm>
          </p:grpSpPr>
          <p:pic>
            <p:nvPicPr>
              <p:cNvPr id="174" name="Picture 173" descr="D:\PM\Presentations\PPT Images &amp; templates\key2.jpe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323974" y="2921133"/>
                <a:ext cx="796925" cy="415397"/>
              </a:xfrm>
              <a:prstGeom prst="rect">
                <a:avLst/>
              </a:prstGeom>
              <a:noFill/>
              <a:ln w="9525">
                <a:noFill/>
                <a:miter lim="800000"/>
                <a:headEnd/>
                <a:tailEnd/>
              </a:ln>
            </p:spPr>
          </p:pic>
          <p:pic>
            <p:nvPicPr>
              <p:cNvPr id="175" name="Picture 174" descr="D:\PM\Presentations\PPT Images &amp; templates\key2.jpe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476374" y="3073533"/>
                <a:ext cx="796925" cy="415397"/>
              </a:xfrm>
              <a:prstGeom prst="rect">
                <a:avLst/>
              </a:prstGeom>
              <a:noFill/>
              <a:ln w="9525">
                <a:noFill/>
                <a:miter lim="800000"/>
                <a:headEnd/>
                <a:tailEnd/>
              </a:ln>
            </p:spPr>
          </p:pic>
          <p:pic>
            <p:nvPicPr>
              <p:cNvPr id="176" name="Picture 175" descr="D:\PM\Presentations\PPT Images &amp; templates\key2.jpe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628774" y="3225933"/>
                <a:ext cx="796925" cy="415397"/>
              </a:xfrm>
              <a:prstGeom prst="rect">
                <a:avLst/>
              </a:prstGeom>
              <a:noFill/>
              <a:ln w="9525">
                <a:noFill/>
                <a:miter lim="800000"/>
                <a:headEnd/>
                <a:tailEnd/>
              </a:ln>
            </p:spPr>
          </p:pic>
        </p:grpSp>
        <p:sp>
          <p:nvSpPr>
            <p:cNvPr id="149" name="TextBox 33"/>
            <p:cNvSpPr txBox="1"/>
            <p:nvPr/>
          </p:nvSpPr>
          <p:spPr>
            <a:xfrm>
              <a:off x="1038860" y="3390982"/>
              <a:ext cx="1645920" cy="646331"/>
            </a:xfrm>
            <a:prstGeom prst="rect">
              <a:avLst/>
            </a:prstGeom>
            <a:noFill/>
          </p:spPr>
          <p:txBody>
            <a:bodyPr wrap="square" rtlCol="0">
              <a:spAutoFit/>
            </a:bodyPr>
            <a:lstStyle>
              <a:defPPr>
                <a:defRPr lang="en-US"/>
              </a:defPPr>
              <a:lvl1pPr algn="l" rtl="0" fontAlgn="base">
                <a:spcBef>
                  <a:spcPct val="0"/>
                </a:spcBef>
                <a:spcAft>
                  <a:spcPct val="0"/>
                </a:spcAft>
                <a:defRPr sz="1600" b="1"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600" b="1"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600" b="1"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600" b="1"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600" b="1" kern="1200">
                  <a:solidFill>
                    <a:schemeClr val="tx1"/>
                  </a:solidFill>
                  <a:latin typeface="Arial" pitchFamily="34" charset="0"/>
                  <a:ea typeface="+mn-ea"/>
                  <a:cs typeface="Arial" pitchFamily="34" charset="0"/>
                </a:defRPr>
              </a:lvl5pPr>
              <a:lvl6pPr marL="2286000" algn="l" defTabSz="914400" rtl="0" eaLnBrk="1" latinLnBrk="0" hangingPunct="1">
                <a:defRPr sz="1600" b="1" kern="1200">
                  <a:solidFill>
                    <a:schemeClr val="tx1"/>
                  </a:solidFill>
                  <a:latin typeface="Arial" pitchFamily="34" charset="0"/>
                  <a:ea typeface="+mn-ea"/>
                  <a:cs typeface="Arial" pitchFamily="34" charset="0"/>
                </a:defRPr>
              </a:lvl6pPr>
              <a:lvl7pPr marL="2743200" algn="l" defTabSz="914400" rtl="0" eaLnBrk="1" latinLnBrk="0" hangingPunct="1">
                <a:defRPr sz="1600" b="1" kern="1200">
                  <a:solidFill>
                    <a:schemeClr val="tx1"/>
                  </a:solidFill>
                  <a:latin typeface="Arial" pitchFamily="34" charset="0"/>
                  <a:ea typeface="+mn-ea"/>
                  <a:cs typeface="Arial" pitchFamily="34" charset="0"/>
                </a:defRPr>
              </a:lvl7pPr>
              <a:lvl8pPr marL="3200400" algn="l" defTabSz="914400" rtl="0" eaLnBrk="1" latinLnBrk="0" hangingPunct="1">
                <a:defRPr sz="1600" b="1" kern="1200">
                  <a:solidFill>
                    <a:schemeClr val="tx1"/>
                  </a:solidFill>
                  <a:latin typeface="Arial" pitchFamily="34" charset="0"/>
                  <a:ea typeface="+mn-ea"/>
                  <a:cs typeface="Arial" pitchFamily="34" charset="0"/>
                </a:defRPr>
              </a:lvl8pPr>
              <a:lvl9pPr marL="3657600" algn="l" defTabSz="914400" rtl="0" eaLnBrk="1" latinLnBrk="0" hangingPunct="1">
                <a:defRPr sz="1600" b="1" kern="1200">
                  <a:solidFill>
                    <a:schemeClr val="tx1"/>
                  </a:solidFill>
                  <a:latin typeface="Arial" pitchFamily="34" charset="0"/>
                  <a:ea typeface="+mn-ea"/>
                  <a:cs typeface="Arial" pitchFamily="34" charset="0"/>
                </a:defRPr>
              </a:lvl9pPr>
            </a:lstStyle>
            <a:p>
              <a:pPr algn="r"/>
              <a:r>
                <a:rPr lang="en-US" sz="1200" b="0" dirty="0" smtClean="0">
                  <a:solidFill>
                    <a:srgbClr val="FFFFFF"/>
                  </a:solidFill>
                </a:rPr>
                <a:t>Trend Micro SecureCloud Console</a:t>
              </a:r>
              <a:endParaRPr lang="en-US" sz="1200" b="0" dirty="0">
                <a:solidFill>
                  <a:srgbClr val="FFFFFF"/>
                </a:solidFill>
              </a:endParaRPr>
            </a:p>
          </p:txBody>
        </p:sp>
        <p:pic>
          <p:nvPicPr>
            <p:cNvPr id="168" name="Picture 167" descr="C:\Users\christined\AppData\Local\Microsoft\Windows\Temporary Internet Files\Content.IE5\4ZFHOCTA\MC900433941[1].png"/>
            <p:cNvPicPr>
              <a:picLocks noChangeAspect="1" noChangeArrowheads="1"/>
            </p:cNvPicPr>
            <p:nvPr/>
          </p:nvPicPr>
          <p:blipFill>
            <a:blip r:embed="rId5" cstate="print"/>
            <a:srcRect/>
            <a:stretch>
              <a:fillRect/>
            </a:stretch>
          </p:blipFill>
          <p:spPr bwMode="auto">
            <a:xfrm>
              <a:off x="1016000" y="2197182"/>
              <a:ext cx="1181100" cy="1181100"/>
            </a:xfrm>
            <a:prstGeom prst="rect">
              <a:avLst/>
            </a:prstGeom>
            <a:noFill/>
          </p:spPr>
        </p:pic>
        <p:pic>
          <p:nvPicPr>
            <p:cNvPr id="169" name="Picture 168" descr="C:\Users\christined\AppData\Local\Microsoft\Windows\Temporary Internet Files\Content.IE5\N2380Q4I\MC900431599[1].png"/>
            <p:cNvPicPr>
              <a:picLocks noChangeAspect="1" noChangeArrowheads="1"/>
            </p:cNvPicPr>
            <p:nvPr/>
          </p:nvPicPr>
          <p:blipFill>
            <a:blip r:embed="rId6" cstate="print"/>
            <a:srcRect/>
            <a:stretch>
              <a:fillRect/>
            </a:stretch>
          </p:blipFill>
          <p:spPr bwMode="auto">
            <a:xfrm>
              <a:off x="800214" y="3048082"/>
              <a:ext cx="596786" cy="596786"/>
            </a:xfrm>
            <a:prstGeom prst="rect">
              <a:avLst/>
            </a:prstGeom>
            <a:noFill/>
          </p:spPr>
        </p:pic>
      </p:grpSp>
      <p:sp>
        <p:nvSpPr>
          <p:cNvPr id="45" name="Title 14"/>
          <p:cNvSpPr txBox="1">
            <a:spLocks/>
          </p:cNvSpPr>
          <p:nvPr/>
        </p:nvSpPr>
        <p:spPr>
          <a:xfrm>
            <a:off x="270934" y="329142"/>
            <a:ext cx="7947025" cy="714375"/>
          </a:xfrm>
          <a:prstGeom prst="rect">
            <a:avLst/>
          </a:prstGeom>
        </p:spPr>
        <p:txBody>
          <a:bodyPr lIns="274320"/>
          <a:lstStyle/>
          <a:p>
            <a:pPr algn="l">
              <a:lnSpc>
                <a:spcPct val="90000"/>
              </a:lnSpc>
              <a:defRPr/>
            </a:pPr>
            <a:r>
              <a:rPr lang="en-US" sz="2000" kern="0" dirty="0" smtClean="0">
                <a:solidFill>
                  <a:srgbClr val="58595B"/>
                </a:solidFill>
                <a:latin typeface="Arial"/>
                <a:cs typeface="Arial"/>
              </a:rPr>
              <a:t>Cloud Data</a:t>
            </a:r>
            <a:r>
              <a:rPr lang="en-US" sz="2400" kern="0" dirty="0">
                <a:solidFill>
                  <a:srgbClr val="CC0000"/>
                </a:solidFill>
                <a:latin typeface="Arial"/>
                <a:cs typeface="Arial"/>
              </a:rPr>
              <a:t/>
            </a:r>
            <a:br>
              <a:rPr lang="en-US" sz="2400" kern="0" dirty="0">
                <a:solidFill>
                  <a:srgbClr val="CC0000"/>
                </a:solidFill>
                <a:latin typeface="Arial"/>
                <a:cs typeface="Arial"/>
              </a:rPr>
            </a:br>
            <a:r>
              <a:rPr lang="en-US" sz="2600" kern="0" dirty="0" smtClean="0">
                <a:solidFill>
                  <a:srgbClr val="CC0000"/>
                </a:solidFill>
                <a:latin typeface="Arial"/>
                <a:cs typeface="Arial"/>
              </a:rPr>
              <a:t>Mobile Data, Cloud Storage</a:t>
            </a:r>
            <a:endParaRPr lang="en-US" sz="2600" kern="0" dirty="0">
              <a:solidFill>
                <a:srgbClr val="CC0000"/>
              </a:solidFill>
              <a:latin typeface="Arial"/>
              <a:cs typeface="Arial"/>
            </a:endParaRPr>
          </a:p>
        </p:txBody>
      </p:sp>
      <p:sp>
        <p:nvSpPr>
          <p:cNvPr id="145" name="TextBox 11"/>
          <p:cNvSpPr txBox="1"/>
          <p:nvPr/>
        </p:nvSpPr>
        <p:spPr>
          <a:xfrm>
            <a:off x="650240" y="1395432"/>
            <a:ext cx="2306320" cy="584775"/>
          </a:xfrm>
          <a:prstGeom prst="rect">
            <a:avLst/>
          </a:prstGeom>
          <a:noFill/>
        </p:spPr>
        <p:txBody>
          <a:bodyPr wrap="square" rtlCol="0">
            <a:spAutoFit/>
          </a:bodyPr>
          <a:lstStyle>
            <a:defPPr>
              <a:defRPr lang="en-US"/>
            </a:defPPr>
            <a:lvl1pPr algn="l" rtl="0" fontAlgn="base">
              <a:spcBef>
                <a:spcPct val="0"/>
              </a:spcBef>
              <a:spcAft>
                <a:spcPct val="0"/>
              </a:spcAft>
              <a:defRPr sz="1600" b="1"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600" b="1"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600" b="1"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600" b="1"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600" b="1" kern="1200">
                <a:solidFill>
                  <a:schemeClr val="tx1"/>
                </a:solidFill>
                <a:latin typeface="Arial" pitchFamily="34" charset="0"/>
                <a:ea typeface="+mn-ea"/>
                <a:cs typeface="Arial" pitchFamily="34" charset="0"/>
              </a:defRPr>
            </a:lvl5pPr>
            <a:lvl6pPr marL="2286000" algn="l" defTabSz="914400" rtl="0" eaLnBrk="1" latinLnBrk="0" hangingPunct="1">
              <a:defRPr sz="1600" b="1" kern="1200">
                <a:solidFill>
                  <a:schemeClr val="tx1"/>
                </a:solidFill>
                <a:latin typeface="Arial" pitchFamily="34" charset="0"/>
                <a:ea typeface="+mn-ea"/>
                <a:cs typeface="Arial" pitchFamily="34" charset="0"/>
              </a:defRPr>
            </a:lvl6pPr>
            <a:lvl7pPr marL="2743200" algn="l" defTabSz="914400" rtl="0" eaLnBrk="1" latinLnBrk="0" hangingPunct="1">
              <a:defRPr sz="1600" b="1" kern="1200">
                <a:solidFill>
                  <a:schemeClr val="tx1"/>
                </a:solidFill>
                <a:latin typeface="Arial" pitchFamily="34" charset="0"/>
                <a:ea typeface="+mn-ea"/>
                <a:cs typeface="Arial" pitchFamily="34" charset="0"/>
              </a:defRPr>
            </a:lvl7pPr>
            <a:lvl8pPr marL="3200400" algn="l" defTabSz="914400" rtl="0" eaLnBrk="1" latinLnBrk="0" hangingPunct="1">
              <a:defRPr sz="1600" b="1" kern="1200">
                <a:solidFill>
                  <a:schemeClr val="tx1"/>
                </a:solidFill>
                <a:latin typeface="Arial" pitchFamily="34" charset="0"/>
                <a:ea typeface="+mn-ea"/>
                <a:cs typeface="Arial" pitchFamily="34" charset="0"/>
              </a:defRPr>
            </a:lvl8pPr>
            <a:lvl9pPr marL="3657600" algn="l" defTabSz="914400" rtl="0" eaLnBrk="1" latinLnBrk="0" hangingPunct="1">
              <a:defRPr sz="1600" b="1" kern="1200">
                <a:solidFill>
                  <a:schemeClr val="tx1"/>
                </a:solidFill>
                <a:latin typeface="Arial" pitchFamily="34" charset="0"/>
                <a:ea typeface="+mn-ea"/>
                <a:cs typeface="Arial" pitchFamily="34" charset="0"/>
              </a:defRPr>
            </a:lvl9pPr>
          </a:lstStyle>
          <a:p>
            <a:r>
              <a:rPr lang="en-US" b="0" dirty="0" smtClean="0">
                <a:solidFill>
                  <a:srgbClr val="5091CD"/>
                </a:solidFill>
              </a:rPr>
              <a:t>Trend SaaS or Hosted xSP Offering </a:t>
            </a:r>
            <a:endParaRPr lang="en-US" b="0" dirty="0">
              <a:solidFill>
                <a:srgbClr val="5091CD"/>
              </a:solidFill>
            </a:endParaRPr>
          </a:p>
        </p:txBody>
      </p:sp>
      <p:sp>
        <p:nvSpPr>
          <p:cNvPr id="146" name="TextBox 12"/>
          <p:cNvSpPr txBox="1"/>
          <p:nvPr/>
        </p:nvSpPr>
        <p:spPr>
          <a:xfrm>
            <a:off x="4033520" y="1404702"/>
            <a:ext cx="3162300" cy="338554"/>
          </a:xfrm>
          <a:prstGeom prst="rect">
            <a:avLst/>
          </a:prstGeom>
          <a:noFill/>
        </p:spPr>
        <p:txBody>
          <a:bodyPr wrap="square" rtlCol="0">
            <a:spAutoFit/>
          </a:bodyPr>
          <a:lstStyle>
            <a:defPPr>
              <a:defRPr lang="en-US"/>
            </a:defPPr>
            <a:lvl1pPr algn="l" rtl="0" fontAlgn="base">
              <a:spcBef>
                <a:spcPct val="0"/>
              </a:spcBef>
              <a:spcAft>
                <a:spcPct val="0"/>
              </a:spcAft>
              <a:defRPr sz="1600" b="1"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600" b="1"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600" b="1"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600" b="1"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600" b="1" kern="1200">
                <a:solidFill>
                  <a:schemeClr val="tx1"/>
                </a:solidFill>
                <a:latin typeface="Arial" pitchFamily="34" charset="0"/>
                <a:ea typeface="+mn-ea"/>
                <a:cs typeface="Arial" pitchFamily="34" charset="0"/>
              </a:defRPr>
            </a:lvl5pPr>
            <a:lvl6pPr marL="2286000" algn="l" defTabSz="914400" rtl="0" eaLnBrk="1" latinLnBrk="0" hangingPunct="1">
              <a:defRPr sz="1600" b="1" kern="1200">
                <a:solidFill>
                  <a:schemeClr val="tx1"/>
                </a:solidFill>
                <a:latin typeface="Arial" pitchFamily="34" charset="0"/>
                <a:ea typeface="+mn-ea"/>
                <a:cs typeface="Arial" pitchFamily="34" charset="0"/>
              </a:defRPr>
            </a:lvl6pPr>
            <a:lvl7pPr marL="2743200" algn="l" defTabSz="914400" rtl="0" eaLnBrk="1" latinLnBrk="0" hangingPunct="1">
              <a:defRPr sz="1600" b="1" kern="1200">
                <a:solidFill>
                  <a:schemeClr val="tx1"/>
                </a:solidFill>
                <a:latin typeface="Arial" pitchFamily="34" charset="0"/>
                <a:ea typeface="+mn-ea"/>
                <a:cs typeface="Arial" pitchFamily="34" charset="0"/>
              </a:defRPr>
            </a:lvl7pPr>
            <a:lvl8pPr marL="3200400" algn="l" defTabSz="914400" rtl="0" eaLnBrk="1" latinLnBrk="0" hangingPunct="1">
              <a:defRPr sz="1600" b="1" kern="1200">
                <a:solidFill>
                  <a:schemeClr val="tx1"/>
                </a:solidFill>
                <a:latin typeface="Arial" pitchFamily="34" charset="0"/>
                <a:ea typeface="+mn-ea"/>
                <a:cs typeface="Arial" pitchFamily="34" charset="0"/>
              </a:defRPr>
            </a:lvl8pPr>
            <a:lvl9pPr marL="3657600" algn="l" defTabSz="914400" rtl="0" eaLnBrk="1" latinLnBrk="0" hangingPunct="1">
              <a:defRPr sz="1600" b="1" kern="1200">
                <a:solidFill>
                  <a:schemeClr val="tx1"/>
                </a:solidFill>
                <a:latin typeface="Arial" pitchFamily="34" charset="0"/>
                <a:ea typeface="+mn-ea"/>
                <a:cs typeface="Arial" pitchFamily="34" charset="0"/>
              </a:defRPr>
            </a:lvl9pPr>
          </a:lstStyle>
          <a:p>
            <a:r>
              <a:rPr lang="en-US" b="0" dirty="0" smtClean="0">
                <a:solidFill>
                  <a:srgbClr val="5091CD"/>
                </a:solidFill>
              </a:rPr>
              <a:t>Cloud Service Provider</a:t>
            </a:r>
            <a:endParaRPr lang="en-US" b="0" dirty="0">
              <a:solidFill>
                <a:srgbClr val="5091CD"/>
              </a:solidFill>
            </a:endParaRPr>
          </a:p>
        </p:txBody>
      </p:sp>
      <p:grpSp>
        <p:nvGrpSpPr>
          <p:cNvPr id="4" name="Group 3"/>
          <p:cNvGrpSpPr/>
          <p:nvPr/>
        </p:nvGrpSpPr>
        <p:grpSpPr>
          <a:xfrm>
            <a:off x="4140200" y="2032000"/>
            <a:ext cx="3327400" cy="1925415"/>
            <a:chOff x="4140200" y="2032000"/>
            <a:chExt cx="3327400" cy="1925415"/>
          </a:xfrm>
        </p:grpSpPr>
        <p:grpSp>
          <p:nvGrpSpPr>
            <p:cNvPr id="6" name="Group 153"/>
            <p:cNvGrpSpPr>
              <a:grpSpLocks/>
            </p:cNvGrpSpPr>
            <p:nvPr/>
          </p:nvGrpSpPr>
          <p:grpSpPr bwMode="auto">
            <a:xfrm>
              <a:off x="4158972" y="2750813"/>
              <a:ext cx="3308628" cy="1206602"/>
              <a:chOff x="5276360" y="3840684"/>
              <a:chExt cx="3181985" cy="937481"/>
            </a:xfrm>
          </p:grpSpPr>
          <p:pic>
            <p:nvPicPr>
              <p:cNvPr id="171" name="Picture 170" descr="ICON_VirtTriangle_flat_Q408.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11920" y="4129772"/>
                <a:ext cx="3146425"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 name="Picture 171" descr="ICON_Server_flat_Q408.pn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98438" y="4417802"/>
                <a:ext cx="1417637"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3" name="Rounded Rectangle 172"/>
              <p:cNvSpPr>
                <a:spLocks noChangeArrowheads="1"/>
              </p:cNvSpPr>
              <p:nvPr/>
            </p:nvSpPr>
            <p:spPr bwMode="auto">
              <a:xfrm>
                <a:off x="5276360" y="3840684"/>
                <a:ext cx="3146130" cy="222335"/>
              </a:xfrm>
              <a:prstGeom prst="roundRect">
                <a:avLst>
                  <a:gd name="adj" fmla="val 16667"/>
                </a:avLst>
              </a:prstGeom>
              <a:solidFill>
                <a:schemeClr val="accent1">
                  <a:lumMod val="20000"/>
                  <a:lumOff val="80000"/>
                </a:schemeClr>
              </a:solidFill>
              <a:ln w="19050" algn="ctr">
                <a:noFill/>
                <a:round/>
                <a:headEnd/>
                <a:tailEnd/>
              </a:ln>
            </p:spPr>
            <p:txBody>
              <a:bodyPr anchor="ctr"/>
              <a:lstStyle>
                <a:defPPr>
                  <a:defRPr lang="en-US"/>
                </a:defPPr>
                <a:lvl1pPr algn="l" rtl="0" fontAlgn="base">
                  <a:spcBef>
                    <a:spcPct val="0"/>
                  </a:spcBef>
                  <a:spcAft>
                    <a:spcPct val="0"/>
                  </a:spcAft>
                  <a:defRPr sz="1600" b="1"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600" b="1"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600" b="1"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600" b="1"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600" b="1" kern="1200">
                    <a:solidFill>
                      <a:schemeClr val="tx1"/>
                    </a:solidFill>
                    <a:latin typeface="Arial" pitchFamily="34" charset="0"/>
                    <a:ea typeface="+mn-ea"/>
                    <a:cs typeface="Arial" pitchFamily="34" charset="0"/>
                  </a:defRPr>
                </a:lvl5pPr>
                <a:lvl6pPr marL="2286000" algn="l" defTabSz="914400" rtl="0" eaLnBrk="1" latinLnBrk="0" hangingPunct="1">
                  <a:defRPr sz="1600" b="1" kern="1200">
                    <a:solidFill>
                      <a:schemeClr val="tx1"/>
                    </a:solidFill>
                    <a:latin typeface="Arial" pitchFamily="34" charset="0"/>
                    <a:ea typeface="+mn-ea"/>
                    <a:cs typeface="Arial" pitchFamily="34" charset="0"/>
                  </a:defRPr>
                </a:lvl6pPr>
                <a:lvl7pPr marL="2743200" algn="l" defTabSz="914400" rtl="0" eaLnBrk="1" latinLnBrk="0" hangingPunct="1">
                  <a:defRPr sz="1600" b="1" kern="1200">
                    <a:solidFill>
                      <a:schemeClr val="tx1"/>
                    </a:solidFill>
                    <a:latin typeface="Arial" pitchFamily="34" charset="0"/>
                    <a:ea typeface="+mn-ea"/>
                    <a:cs typeface="Arial" pitchFamily="34" charset="0"/>
                  </a:defRPr>
                </a:lvl7pPr>
                <a:lvl8pPr marL="3200400" algn="l" defTabSz="914400" rtl="0" eaLnBrk="1" latinLnBrk="0" hangingPunct="1">
                  <a:defRPr sz="1600" b="1" kern="1200">
                    <a:solidFill>
                      <a:schemeClr val="tx1"/>
                    </a:solidFill>
                    <a:latin typeface="Arial" pitchFamily="34" charset="0"/>
                    <a:ea typeface="+mn-ea"/>
                    <a:cs typeface="Arial" pitchFamily="34" charset="0"/>
                  </a:defRPr>
                </a:lvl8pPr>
                <a:lvl9pPr marL="3657600" algn="l" defTabSz="914400" rtl="0" eaLnBrk="1" latinLnBrk="0" hangingPunct="1">
                  <a:defRPr sz="1600" b="1" kern="1200">
                    <a:solidFill>
                      <a:schemeClr val="tx1"/>
                    </a:solidFill>
                    <a:latin typeface="Arial" pitchFamily="34" charset="0"/>
                    <a:ea typeface="+mn-ea"/>
                    <a:cs typeface="Arial" pitchFamily="34" charset="0"/>
                  </a:defRPr>
                </a:lvl9pPr>
              </a:lstStyle>
              <a:p>
                <a:pPr>
                  <a:defRPr/>
                </a:pPr>
                <a:endParaRPr lang="en-US" sz="2000" dirty="0">
                  <a:solidFill>
                    <a:srgbClr val="FFFFFF"/>
                  </a:solidFill>
                </a:endParaRPr>
              </a:p>
            </p:txBody>
          </p:sp>
        </p:grpSp>
        <p:sp>
          <p:nvSpPr>
            <p:cNvPr id="155" name="Rounded Rectangle 154"/>
            <p:cNvSpPr/>
            <p:nvPr/>
          </p:nvSpPr>
          <p:spPr bwMode="auto">
            <a:xfrm>
              <a:off x="4140200" y="2038131"/>
              <a:ext cx="785470" cy="673608"/>
            </a:xfrm>
            <a:prstGeom prst="roundRect">
              <a:avLst>
                <a:gd name="adj" fmla="val 9136"/>
              </a:avLst>
            </a:prstGeom>
            <a:solidFill>
              <a:schemeClr val="accent5">
                <a:lumMod val="40000"/>
                <a:lumOff val="60000"/>
              </a:schemeClr>
            </a:solidFill>
            <a:ln w="6350" cap="flat" cmpd="sng" algn="ctr">
              <a:noFill/>
              <a:prstDash val="solid"/>
              <a:round/>
              <a:headEnd type="none" w="med" len="med"/>
              <a:tailEnd type="none" w="med" len="med"/>
            </a:ln>
            <a:effectLst/>
          </p:spPr>
          <p:txBody>
            <a:bodyPr lIns="0" rIns="0" anchor="ctr"/>
            <a:lstStyle>
              <a:defPPr>
                <a:defRPr lang="en-US"/>
              </a:defPPr>
              <a:lvl1pPr algn="l" rtl="0" fontAlgn="base">
                <a:spcBef>
                  <a:spcPct val="0"/>
                </a:spcBef>
                <a:spcAft>
                  <a:spcPct val="0"/>
                </a:spcAft>
                <a:defRPr sz="1600" b="1"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600" b="1"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600" b="1"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600" b="1"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600" b="1" kern="1200">
                  <a:solidFill>
                    <a:schemeClr val="tx1"/>
                  </a:solidFill>
                  <a:latin typeface="Arial" pitchFamily="34" charset="0"/>
                  <a:ea typeface="+mn-ea"/>
                  <a:cs typeface="Arial" pitchFamily="34" charset="0"/>
                </a:defRPr>
              </a:lvl5pPr>
              <a:lvl6pPr marL="2286000" algn="l" defTabSz="914400" rtl="0" eaLnBrk="1" latinLnBrk="0" hangingPunct="1">
                <a:defRPr sz="1600" b="1" kern="1200">
                  <a:solidFill>
                    <a:schemeClr val="tx1"/>
                  </a:solidFill>
                  <a:latin typeface="Arial" pitchFamily="34" charset="0"/>
                  <a:ea typeface="+mn-ea"/>
                  <a:cs typeface="Arial" pitchFamily="34" charset="0"/>
                </a:defRPr>
              </a:lvl6pPr>
              <a:lvl7pPr marL="2743200" algn="l" defTabSz="914400" rtl="0" eaLnBrk="1" latinLnBrk="0" hangingPunct="1">
                <a:defRPr sz="1600" b="1" kern="1200">
                  <a:solidFill>
                    <a:schemeClr val="tx1"/>
                  </a:solidFill>
                  <a:latin typeface="Arial" pitchFamily="34" charset="0"/>
                  <a:ea typeface="+mn-ea"/>
                  <a:cs typeface="Arial" pitchFamily="34" charset="0"/>
                </a:defRPr>
              </a:lvl7pPr>
              <a:lvl8pPr marL="3200400" algn="l" defTabSz="914400" rtl="0" eaLnBrk="1" latinLnBrk="0" hangingPunct="1">
                <a:defRPr sz="1600" b="1" kern="1200">
                  <a:solidFill>
                    <a:schemeClr val="tx1"/>
                  </a:solidFill>
                  <a:latin typeface="Arial" pitchFamily="34" charset="0"/>
                  <a:ea typeface="+mn-ea"/>
                  <a:cs typeface="Arial" pitchFamily="34" charset="0"/>
                </a:defRPr>
              </a:lvl8pPr>
              <a:lvl9pPr marL="3657600" algn="l" defTabSz="914400" rtl="0" eaLnBrk="1" latinLnBrk="0" hangingPunct="1">
                <a:defRPr sz="1600" b="1" kern="1200">
                  <a:solidFill>
                    <a:schemeClr val="tx1"/>
                  </a:solidFill>
                  <a:latin typeface="Arial" pitchFamily="34" charset="0"/>
                  <a:ea typeface="+mn-ea"/>
                  <a:cs typeface="Arial" pitchFamily="34" charset="0"/>
                </a:defRPr>
              </a:lvl9pPr>
            </a:lstStyle>
            <a:p>
              <a:pPr algn="ctr">
                <a:defRPr/>
              </a:pPr>
              <a:r>
                <a:rPr lang="en-US" sz="1200" b="0" dirty="0" smtClean="0">
                  <a:solidFill>
                    <a:srgbClr val="3F6DA5"/>
                  </a:solidFill>
                </a:rPr>
                <a:t>VM</a:t>
              </a:r>
              <a:br>
                <a:rPr lang="en-US" sz="1200" b="0" dirty="0" smtClean="0">
                  <a:solidFill>
                    <a:srgbClr val="3F6DA5"/>
                  </a:solidFill>
                </a:rPr>
              </a:br>
              <a:r>
                <a:rPr lang="en-US" sz="1200" b="0" dirty="0" smtClean="0">
                  <a:solidFill>
                    <a:srgbClr val="3F6DA5"/>
                  </a:solidFill>
                </a:rPr>
                <a:t>Corporate</a:t>
              </a:r>
            </a:p>
            <a:p>
              <a:pPr algn="ctr">
                <a:defRPr/>
              </a:pPr>
              <a:r>
                <a:rPr lang="en-US" sz="1200" b="0" dirty="0" smtClean="0">
                  <a:solidFill>
                    <a:srgbClr val="3F6DA5"/>
                  </a:solidFill>
                </a:rPr>
                <a:t>App</a:t>
              </a:r>
              <a:endParaRPr lang="en-US" sz="1200" b="0" dirty="0">
                <a:solidFill>
                  <a:srgbClr val="3F6DA5"/>
                </a:solidFill>
              </a:endParaRPr>
            </a:p>
          </p:txBody>
        </p:sp>
        <p:sp>
          <p:nvSpPr>
            <p:cNvPr id="157" name="Rounded Rectangle 156"/>
            <p:cNvSpPr/>
            <p:nvPr/>
          </p:nvSpPr>
          <p:spPr bwMode="auto">
            <a:xfrm>
              <a:off x="4960417" y="2038131"/>
              <a:ext cx="785470" cy="673608"/>
            </a:xfrm>
            <a:prstGeom prst="roundRect">
              <a:avLst>
                <a:gd name="adj" fmla="val 9136"/>
              </a:avLst>
            </a:prstGeom>
            <a:solidFill>
              <a:schemeClr val="accent5">
                <a:lumMod val="40000"/>
                <a:lumOff val="60000"/>
              </a:schemeClr>
            </a:solidFill>
            <a:ln w="6350" cap="flat" cmpd="sng" algn="ctr">
              <a:noFill/>
              <a:prstDash val="solid"/>
              <a:round/>
              <a:headEnd type="none" w="med" len="med"/>
              <a:tailEnd type="none" w="med" len="med"/>
            </a:ln>
            <a:effectLst/>
          </p:spPr>
          <p:txBody>
            <a:bodyPr lIns="0" rIns="0" anchor="ctr"/>
            <a:lstStyle>
              <a:defPPr>
                <a:defRPr lang="en-US"/>
              </a:defPPr>
              <a:lvl1pPr algn="l" rtl="0" fontAlgn="base">
                <a:spcBef>
                  <a:spcPct val="0"/>
                </a:spcBef>
                <a:spcAft>
                  <a:spcPct val="0"/>
                </a:spcAft>
                <a:defRPr sz="1600" b="1"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600" b="1"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600" b="1"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600" b="1"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600" b="1" kern="1200">
                  <a:solidFill>
                    <a:schemeClr val="tx1"/>
                  </a:solidFill>
                  <a:latin typeface="Arial" pitchFamily="34" charset="0"/>
                  <a:ea typeface="+mn-ea"/>
                  <a:cs typeface="Arial" pitchFamily="34" charset="0"/>
                </a:defRPr>
              </a:lvl5pPr>
              <a:lvl6pPr marL="2286000" algn="l" defTabSz="914400" rtl="0" eaLnBrk="1" latinLnBrk="0" hangingPunct="1">
                <a:defRPr sz="1600" b="1" kern="1200">
                  <a:solidFill>
                    <a:schemeClr val="tx1"/>
                  </a:solidFill>
                  <a:latin typeface="Arial" pitchFamily="34" charset="0"/>
                  <a:ea typeface="+mn-ea"/>
                  <a:cs typeface="Arial" pitchFamily="34" charset="0"/>
                </a:defRPr>
              </a:lvl6pPr>
              <a:lvl7pPr marL="2743200" algn="l" defTabSz="914400" rtl="0" eaLnBrk="1" latinLnBrk="0" hangingPunct="1">
                <a:defRPr sz="1600" b="1" kern="1200">
                  <a:solidFill>
                    <a:schemeClr val="tx1"/>
                  </a:solidFill>
                  <a:latin typeface="Arial" pitchFamily="34" charset="0"/>
                  <a:ea typeface="+mn-ea"/>
                  <a:cs typeface="Arial" pitchFamily="34" charset="0"/>
                </a:defRPr>
              </a:lvl7pPr>
              <a:lvl8pPr marL="3200400" algn="l" defTabSz="914400" rtl="0" eaLnBrk="1" latinLnBrk="0" hangingPunct="1">
                <a:defRPr sz="1600" b="1" kern="1200">
                  <a:solidFill>
                    <a:schemeClr val="tx1"/>
                  </a:solidFill>
                  <a:latin typeface="Arial" pitchFamily="34" charset="0"/>
                  <a:ea typeface="+mn-ea"/>
                  <a:cs typeface="Arial" pitchFamily="34" charset="0"/>
                </a:defRPr>
              </a:lvl8pPr>
              <a:lvl9pPr marL="3657600" algn="l" defTabSz="914400" rtl="0" eaLnBrk="1" latinLnBrk="0" hangingPunct="1">
                <a:defRPr sz="1600" b="1" kern="1200">
                  <a:solidFill>
                    <a:schemeClr val="tx1"/>
                  </a:solidFill>
                  <a:latin typeface="Arial" pitchFamily="34" charset="0"/>
                  <a:ea typeface="+mn-ea"/>
                  <a:cs typeface="Arial" pitchFamily="34" charset="0"/>
                </a:defRPr>
              </a:lvl9pPr>
            </a:lstStyle>
            <a:p>
              <a:pPr algn="ctr">
                <a:defRPr/>
              </a:pPr>
              <a:r>
                <a:rPr lang="en-US" sz="1200" b="0" dirty="0">
                  <a:solidFill>
                    <a:srgbClr val="3F6DA5"/>
                  </a:solidFill>
                </a:rPr>
                <a:t>VM</a:t>
              </a:r>
            </a:p>
          </p:txBody>
        </p:sp>
        <p:sp>
          <p:nvSpPr>
            <p:cNvPr id="158" name="Rounded Rectangle 157"/>
            <p:cNvSpPr/>
            <p:nvPr/>
          </p:nvSpPr>
          <p:spPr bwMode="auto">
            <a:xfrm>
              <a:off x="5780634" y="2038131"/>
              <a:ext cx="785470" cy="673608"/>
            </a:xfrm>
            <a:prstGeom prst="roundRect">
              <a:avLst>
                <a:gd name="adj" fmla="val 9136"/>
              </a:avLst>
            </a:prstGeom>
            <a:solidFill>
              <a:schemeClr val="accent5">
                <a:lumMod val="40000"/>
                <a:lumOff val="60000"/>
              </a:schemeClr>
            </a:solidFill>
            <a:ln w="6350" cap="flat" cmpd="sng" algn="ctr">
              <a:noFill/>
              <a:prstDash val="solid"/>
              <a:round/>
              <a:headEnd type="none" w="med" len="med"/>
              <a:tailEnd type="none" w="med" len="med"/>
            </a:ln>
            <a:effectLst/>
          </p:spPr>
          <p:txBody>
            <a:bodyPr lIns="0" rIns="0" anchor="ctr"/>
            <a:lstStyle>
              <a:defPPr>
                <a:defRPr lang="en-US"/>
              </a:defPPr>
              <a:lvl1pPr algn="l" rtl="0" fontAlgn="base">
                <a:spcBef>
                  <a:spcPct val="0"/>
                </a:spcBef>
                <a:spcAft>
                  <a:spcPct val="0"/>
                </a:spcAft>
                <a:defRPr sz="1600" b="1"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600" b="1"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600" b="1"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600" b="1"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600" b="1" kern="1200">
                  <a:solidFill>
                    <a:schemeClr val="tx1"/>
                  </a:solidFill>
                  <a:latin typeface="Arial" pitchFamily="34" charset="0"/>
                  <a:ea typeface="+mn-ea"/>
                  <a:cs typeface="Arial" pitchFamily="34" charset="0"/>
                </a:defRPr>
              </a:lvl5pPr>
              <a:lvl6pPr marL="2286000" algn="l" defTabSz="914400" rtl="0" eaLnBrk="1" latinLnBrk="0" hangingPunct="1">
                <a:defRPr sz="1600" b="1" kern="1200">
                  <a:solidFill>
                    <a:schemeClr val="tx1"/>
                  </a:solidFill>
                  <a:latin typeface="Arial" pitchFamily="34" charset="0"/>
                  <a:ea typeface="+mn-ea"/>
                  <a:cs typeface="Arial" pitchFamily="34" charset="0"/>
                </a:defRPr>
              </a:lvl6pPr>
              <a:lvl7pPr marL="2743200" algn="l" defTabSz="914400" rtl="0" eaLnBrk="1" latinLnBrk="0" hangingPunct="1">
                <a:defRPr sz="1600" b="1" kern="1200">
                  <a:solidFill>
                    <a:schemeClr val="tx1"/>
                  </a:solidFill>
                  <a:latin typeface="Arial" pitchFamily="34" charset="0"/>
                  <a:ea typeface="+mn-ea"/>
                  <a:cs typeface="Arial" pitchFamily="34" charset="0"/>
                </a:defRPr>
              </a:lvl7pPr>
              <a:lvl8pPr marL="3200400" algn="l" defTabSz="914400" rtl="0" eaLnBrk="1" latinLnBrk="0" hangingPunct="1">
                <a:defRPr sz="1600" b="1" kern="1200">
                  <a:solidFill>
                    <a:schemeClr val="tx1"/>
                  </a:solidFill>
                  <a:latin typeface="Arial" pitchFamily="34" charset="0"/>
                  <a:ea typeface="+mn-ea"/>
                  <a:cs typeface="Arial" pitchFamily="34" charset="0"/>
                </a:defRPr>
              </a:lvl8pPr>
              <a:lvl9pPr marL="3657600" algn="l" defTabSz="914400" rtl="0" eaLnBrk="1" latinLnBrk="0" hangingPunct="1">
                <a:defRPr sz="1600" b="1" kern="1200">
                  <a:solidFill>
                    <a:schemeClr val="tx1"/>
                  </a:solidFill>
                  <a:latin typeface="Arial" pitchFamily="34" charset="0"/>
                  <a:ea typeface="+mn-ea"/>
                  <a:cs typeface="Arial" pitchFamily="34" charset="0"/>
                </a:defRPr>
              </a:lvl9pPr>
            </a:lstStyle>
            <a:p>
              <a:pPr algn="ctr">
                <a:defRPr/>
              </a:pPr>
              <a:r>
                <a:rPr lang="en-US" sz="1200" b="0" dirty="0">
                  <a:solidFill>
                    <a:srgbClr val="3F6DA5"/>
                  </a:solidFill>
                </a:rPr>
                <a:t>VM</a:t>
              </a:r>
            </a:p>
          </p:txBody>
        </p:sp>
        <p:sp>
          <p:nvSpPr>
            <p:cNvPr id="159" name="Rounded Rectangle 158"/>
            <p:cNvSpPr/>
            <p:nvPr/>
          </p:nvSpPr>
          <p:spPr bwMode="auto">
            <a:xfrm>
              <a:off x="6600850" y="2032000"/>
              <a:ext cx="785470" cy="673608"/>
            </a:xfrm>
            <a:prstGeom prst="roundRect">
              <a:avLst>
                <a:gd name="adj" fmla="val 9136"/>
              </a:avLst>
            </a:prstGeom>
            <a:solidFill>
              <a:schemeClr val="accent5">
                <a:lumMod val="40000"/>
                <a:lumOff val="60000"/>
              </a:schemeClr>
            </a:solidFill>
            <a:ln w="6350" cap="flat" cmpd="sng" algn="ctr">
              <a:noFill/>
              <a:prstDash val="solid"/>
              <a:round/>
              <a:headEnd type="none" w="med" len="med"/>
              <a:tailEnd type="none" w="med" len="med"/>
            </a:ln>
            <a:effectLst/>
          </p:spPr>
          <p:txBody>
            <a:bodyPr lIns="0" rIns="0" anchor="ctr"/>
            <a:lstStyle>
              <a:defPPr>
                <a:defRPr lang="en-US"/>
              </a:defPPr>
              <a:lvl1pPr algn="l" rtl="0" fontAlgn="base">
                <a:spcBef>
                  <a:spcPct val="0"/>
                </a:spcBef>
                <a:spcAft>
                  <a:spcPct val="0"/>
                </a:spcAft>
                <a:defRPr sz="1600" b="1"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600" b="1"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600" b="1"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600" b="1"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600" b="1" kern="1200">
                  <a:solidFill>
                    <a:schemeClr val="tx1"/>
                  </a:solidFill>
                  <a:latin typeface="Arial" pitchFamily="34" charset="0"/>
                  <a:ea typeface="+mn-ea"/>
                  <a:cs typeface="Arial" pitchFamily="34" charset="0"/>
                </a:defRPr>
              </a:lvl5pPr>
              <a:lvl6pPr marL="2286000" algn="l" defTabSz="914400" rtl="0" eaLnBrk="1" latinLnBrk="0" hangingPunct="1">
                <a:defRPr sz="1600" b="1" kern="1200">
                  <a:solidFill>
                    <a:schemeClr val="tx1"/>
                  </a:solidFill>
                  <a:latin typeface="Arial" pitchFamily="34" charset="0"/>
                  <a:ea typeface="+mn-ea"/>
                  <a:cs typeface="Arial" pitchFamily="34" charset="0"/>
                </a:defRPr>
              </a:lvl6pPr>
              <a:lvl7pPr marL="2743200" algn="l" defTabSz="914400" rtl="0" eaLnBrk="1" latinLnBrk="0" hangingPunct="1">
                <a:defRPr sz="1600" b="1" kern="1200">
                  <a:solidFill>
                    <a:schemeClr val="tx1"/>
                  </a:solidFill>
                  <a:latin typeface="Arial" pitchFamily="34" charset="0"/>
                  <a:ea typeface="+mn-ea"/>
                  <a:cs typeface="Arial" pitchFamily="34" charset="0"/>
                </a:defRPr>
              </a:lvl7pPr>
              <a:lvl8pPr marL="3200400" algn="l" defTabSz="914400" rtl="0" eaLnBrk="1" latinLnBrk="0" hangingPunct="1">
                <a:defRPr sz="1600" b="1" kern="1200">
                  <a:solidFill>
                    <a:schemeClr val="tx1"/>
                  </a:solidFill>
                  <a:latin typeface="Arial" pitchFamily="34" charset="0"/>
                  <a:ea typeface="+mn-ea"/>
                  <a:cs typeface="Arial" pitchFamily="34" charset="0"/>
                </a:defRPr>
              </a:lvl8pPr>
              <a:lvl9pPr marL="3657600" algn="l" defTabSz="914400" rtl="0" eaLnBrk="1" latinLnBrk="0" hangingPunct="1">
                <a:defRPr sz="1600" b="1" kern="1200">
                  <a:solidFill>
                    <a:schemeClr val="tx1"/>
                  </a:solidFill>
                  <a:latin typeface="Arial" pitchFamily="34" charset="0"/>
                  <a:ea typeface="+mn-ea"/>
                  <a:cs typeface="Arial" pitchFamily="34" charset="0"/>
                </a:defRPr>
              </a:lvl9pPr>
            </a:lstStyle>
            <a:p>
              <a:pPr algn="ctr">
                <a:defRPr/>
              </a:pPr>
              <a:r>
                <a:rPr lang="en-US" sz="1200" b="0" dirty="0">
                  <a:solidFill>
                    <a:srgbClr val="3F6DA5"/>
                  </a:solidFill>
                </a:rPr>
                <a:t>VM</a:t>
              </a:r>
            </a:p>
          </p:txBody>
        </p:sp>
      </p:grpSp>
      <p:sp>
        <p:nvSpPr>
          <p:cNvPr id="160" name="TextBox 76"/>
          <p:cNvSpPr txBox="1"/>
          <p:nvPr/>
        </p:nvSpPr>
        <p:spPr>
          <a:xfrm>
            <a:off x="4683760" y="2733122"/>
            <a:ext cx="2184400" cy="307777"/>
          </a:xfrm>
          <a:prstGeom prst="rect">
            <a:avLst/>
          </a:prstGeom>
          <a:noFill/>
        </p:spPr>
        <p:txBody>
          <a:bodyPr wrap="square" rtlCol="0">
            <a:spAutoFit/>
          </a:bodyPr>
          <a:lstStyle>
            <a:defPPr>
              <a:defRPr lang="en-US"/>
            </a:defPPr>
            <a:lvl1pPr algn="l" rtl="0" fontAlgn="base">
              <a:spcBef>
                <a:spcPct val="0"/>
              </a:spcBef>
              <a:spcAft>
                <a:spcPct val="0"/>
              </a:spcAft>
              <a:defRPr sz="1600" b="1"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600" b="1"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600" b="1"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600" b="1"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600" b="1" kern="1200">
                <a:solidFill>
                  <a:schemeClr val="tx1"/>
                </a:solidFill>
                <a:latin typeface="Arial" pitchFamily="34" charset="0"/>
                <a:ea typeface="+mn-ea"/>
                <a:cs typeface="Arial" pitchFamily="34" charset="0"/>
              </a:defRPr>
            </a:lvl5pPr>
            <a:lvl6pPr marL="2286000" algn="l" defTabSz="914400" rtl="0" eaLnBrk="1" latinLnBrk="0" hangingPunct="1">
              <a:defRPr sz="1600" b="1" kern="1200">
                <a:solidFill>
                  <a:schemeClr val="tx1"/>
                </a:solidFill>
                <a:latin typeface="Arial" pitchFamily="34" charset="0"/>
                <a:ea typeface="+mn-ea"/>
                <a:cs typeface="Arial" pitchFamily="34" charset="0"/>
              </a:defRPr>
            </a:lvl6pPr>
            <a:lvl7pPr marL="2743200" algn="l" defTabSz="914400" rtl="0" eaLnBrk="1" latinLnBrk="0" hangingPunct="1">
              <a:defRPr sz="1600" b="1" kern="1200">
                <a:solidFill>
                  <a:schemeClr val="tx1"/>
                </a:solidFill>
                <a:latin typeface="Arial" pitchFamily="34" charset="0"/>
                <a:ea typeface="+mn-ea"/>
                <a:cs typeface="Arial" pitchFamily="34" charset="0"/>
              </a:defRPr>
            </a:lvl7pPr>
            <a:lvl8pPr marL="3200400" algn="l" defTabSz="914400" rtl="0" eaLnBrk="1" latinLnBrk="0" hangingPunct="1">
              <a:defRPr sz="1600" b="1" kern="1200">
                <a:solidFill>
                  <a:schemeClr val="tx1"/>
                </a:solidFill>
                <a:latin typeface="Arial" pitchFamily="34" charset="0"/>
                <a:ea typeface="+mn-ea"/>
                <a:cs typeface="Arial" pitchFamily="34" charset="0"/>
              </a:defRPr>
            </a:lvl8pPr>
            <a:lvl9pPr marL="3657600" algn="l" defTabSz="914400" rtl="0" eaLnBrk="1" latinLnBrk="0" hangingPunct="1">
              <a:defRPr sz="1600" b="1" kern="1200">
                <a:solidFill>
                  <a:schemeClr val="tx1"/>
                </a:solidFill>
                <a:latin typeface="Arial" pitchFamily="34" charset="0"/>
                <a:ea typeface="+mn-ea"/>
                <a:cs typeface="Arial" pitchFamily="34" charset="0"/>
              </a:defRPr>
            </a:lvl9pPr>
          </a:lstStyle>
          <a:p>
            <a:pPr algn="ctr">
              <a:defRPr/>
            </a:pPr>
            <a:r>
              <a:rPr lang="en-US" sz="1400" b="0" dirty="0">
                <a:solidFill>
                  <a:srgbClr val="3F6DA5"/>
                </a:solidFill>
              </a:rPr>
              <a:t>Hypervisor</a:t>
            </a:r>
          </a:p>
        </p:txBody>
      </p:sp>
      <p:sp>
        <p:nvSpPr>
          <p:cNvPr id="161" name="Left-Right Arrow 160"/>
          <p:cNvSpPr/>
          <p:nvPr/>
        </p:nvSpPr>
        <p:spPr bwMode="auto">
          <a:xfrm>
            <a:off x="2476500" y="2479122"/>
            <a:ext cx="1816100" cy="237744"/>
          </a:xfrm>
          <a:prstGeom prst="leftRightArrow">
            <a:avLst/>
          </a:prstGeom>
          <a:solidFill>
            <a:schemeClr val="accent1">
              <a:lumMod val="75000"/>
            </a:schemeClr>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defPPr>
              <a:defRPr lang="en-US"/>
            </a:defPPr>
            <a:lvl1pPr algn="l" rtl="0" fontAlgn="base">
              <a:spcBef>
                <a:spcPct val="0"/>
              </a:spcBef>
              <a:spcAft>
                <a:spcPct val="0"/>
              </a:spcAft>
              <a:defRPr sz="1600" b="1"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600" b="1"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600" b="1"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600" b="1"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600" b="1" kern="1200">
                <a:solidFill>
                  <a:schemeClr val="tx1"/>
                </a:solidFill>
                <a:latin typeface="Arial" pitchFamily="34" charset="0"/>
                <a:ea typeface="+mn-ea"/>
                <a:cs typeface="Arial" pitchFamily="34" charset="0"/>
              </a:defRPr>
            </a:lvl5pPr>
            <a:lvl6pPr marL="2286000" algn="l" defTabSz="914400" rtl="0" eaLnBrk="1" latinLnBrk="0" hangingPunct="1">
              <a:defRPr sz="1600" b="1" kern="1200">
                <a:solidFill>
                  <a:schemeClr val="tx1"/>
                </a:solidFill>
                <a:latin typeface="Arial" pitchFamily="34" charset="0"/>
                <a:ea typeface="+mn-ea"/>
                <a:cs typeface="Arial" pitchFamily="34" charset="0"/>
              </a:defRPr>
            </a:lvl6pPr>
            <a:lvl7pPr marL="2743200" algn="l" defTabSz="914400" rtl="0" eaLnBrk="1" latinLnBrk="0" hangingPunct="1">
              <a:defRPr sz="1600" b="1" kern="1200">
                <a:solidFill>
                  <a:schemeClr val="tx1"/>
                </a:solidFill>
                <a:latin typeface="Arial" pitchFamily="34" charset="0"/>
                <a:ea typeface="+mn-ea"/>
                <a:cs typeface="Arial" pitchFamily="34" charset="0"/>
              </a:defRPr>
            </a:lvl7pPr>
            <a:lvl8pPr marL="3200400" algn="l" defTabSz="914400" rtl="0" eaLnBrk="1" latinLnBrk="0" hangingPunct="1">
              <a:defRPr sz="1600" b="1" kern="1200">
                <a:solidFill>
                  <a:schemeClr val="tx1"/>
                </a:solidFill>
                <a:latin typeface="Arial" pitchFamily="34" charset="0"/>
                <a:ea typeface="+mn-ea"/>
                <a:cs typeface="Arial" pitchFamily="34" charset="0"/>
              </a:defRPr>
            </a:lvl8pPr>
            <a:lvl9pPr marL="3657600" algn="l" defTabSz="914400" rtl="0" eaLnBrk="1" latinLnBrk="0" hangingPunct="1">
              <a:defRPr sz="1600" b="1" kern="1200">
                <a:solidFill>
                  <a:schemeClr val="tx1"/>
                </a:solidFill>
                <a:latin typeface="Arial" pitchFamily="34" charset="0"/>
                <a:ea typeface="+mn-ea"/>
                <a:cs typeface="Arial" pitchFamily="34" charset="0"/>
              </a:defRPr>
            </a:lvl9pPr>
          </a:lstStyle>
          <a:p>
            <a:pPr algn="ctr"/>
            <a:endParaRPr lang="en-US" smtClean="0">
              <a:solidFill>
                <a:srgbClr val="58595B"/>
              </a:solidFill>
              <a:latin typeface="Arial" charset="0"/>
              <a:cs typeface="Arial" charset="0"/>
            </a:endParaRPr>
          </a:p>
        </p:txBody>
      </p:sp>
      <p:grpSp>
        <p:nvGrpSpPr>
          <p:cNvPr id="5" name="Group 4"/>
          <p:cNvGrpSpPr/>
          <p:nvPr/>
        </p:nvGrpSpPr>
        <p:grpSpPr>
          <a:xfrm>
            <a:off x="3975100" y="4059002"/>
            <a:ext cx="3314700" cy="2159000"/>
            <a:chOff x="3975100" y="4059002"/>
            <a:chExt cx="3314700" cy="2159000"/>
          </a:xfrm>
        </p:grpSpPr>
        <p:sp>
          <p:nvSpPr>
            <p:cNvPr id="141" name="Flowchart: Magnetic Disk 140"/>
            <p:cNvSpPr/>
            <p:nvPr/>
          </p:nvSpPr>
          <p:spPr bwMode="auto">
            <a:xfrm>
              <a:off x="4102100" y="4059002"/>
              <a:ext cx="3187700" cy="2159000"/>
            </a:xfrm>
            <a:prstGeom prst="flowChartMagneticDisk">
              <a:avLst/>
            </a:prstGeom>
            <a:gradFill>
              <a:gsLst>
                <a:gs pos="0">
                  <a:schemeClr val="accent1"/>
                </a:gs>
                <a:gs pos="50000">
                  <a:schemeClr val="accent1">
                    <a:lumMod val="40000"/>
                    <a:lumOff val="60000"/>
                  </a:schemeClr>
                </a:gs>
                <a:gs pos="100000">
                  <a:schemeClr val="accent1">
                    <a:alpha val="34000"/>
                  </a:schemeClr>
                </a:gs>
              </a:gsLst>
              <a:lin ang="10800000" scaled="1"/>
            </a:gradFill>
            <a:ln w="6350" cap="flat" cmpd="sng" algn="ctr">
              <a:gradFill>
                <a:gsLst>
                  <a:gs pos="0">
                    <a:schemeClr val="bg1"/>
                  </a:gs>
                  <a:gs pos="50000">
                    <a:schemeClr val="accent1">
                      <a:alpha val="50000"/>
                    </a:schemeClr>
                  </a:gs>
                  <a:gs pos="100000">
                    <a:schemeClr val="accent1"/>
                  </a:gs>
                </a:gsLst>
                <a:lin ang="5400000" scaled="0"/>
              </a:gradFill>
              <a:prstDash val="solid"/>
              <a:round/>
              <a:headEnd type="none" w="med" len="med"/>
              <a:tailEnd type="none" w="med" len="med"/>
            </a:ln>
            <a:effectLst/>
            <a:scene3d>
              <a:camera prst="orthographicFront"/>
              <a:lightRig rig="chilly" dir="t"/>
            </a:scene3d>
          </p:spPr>
          <p:txBody>
            <a:bodyPr vert="horz" wrap="square" lIns="91440" tIns="45720" rIns="91440" bIns="45720" numCol="1" rtlCol="0" anchor="ctr" anchorCtr="0" compatLnSpc="1">
              <a:prstTxWarp prst="textNoShape">
                <a:avLst/>
              </a:prstTxWarp>
            </a:bodyPr>
            <a:lstStyle>
              <a:defPPr>
                <a:defRPr lang="en-US"/>
              </a:defPPr>
              <a:lvl1pPr algn="l" rtl="0" fontAlgn="base">
                <a:spcBef>
                  <a:spcPct val="0"/>
                </a:spcBef>
                <a:spcAft>
                  <a:spcPct val="0"/>
                </a:spcAft>
                <a:defRPr sz="1600" b="1"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600" b="1"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600" b="1"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600" b="1"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600" b="1" kern="1200">
                  <a:solidFill>
                    <a:schemeClr val="tx1"/>
                  </a:solidFill>
                  <a:latin typeface="Arial" pitchFamily="34" charset="0"/>
                  <a:ea typeface="+mn-ea"/>
                  <a:cs typeface="Arial" pitchFamily="34" charset="0"/>
                </a:defRPr>
              </a:lvl5pPr>
              <a:lvl6pPr marL="2286000" algn="l" defTabSz="914400" rtl="0" eaLnBrk="1" latinLnBrk="0" hangingPunct="1">
                <a:defRPr sz="1600" b="1" kern="1200">
                  <a:solidFill>
                    <a:schemeClr val="tx1"/>
                  </a:solidFill>
                  <a:latin typeface="Arial" pitchFamily="34" charset="0"/>
                  <a:ea typeface="+mn-ea"/>
                  <a:cs typeface="Arial" pitchFamily="34" charset="0"/>
                </a:defRPr>
              </a:lvl6pPr>
              <a:lvl7pPr marL="2743200" algn="l" defTabSz="914400" rtl="0" eaLnBrk="1" latinLnBrk="0" hangingPunct="1">
                <a:defRPr sz="1600" b="1" kern="1200">
                  <a:solidFill>
                    <a:schemeClr val="tx1"/>
                  </a:solidFill>
                  <a:latin typeface="Arial" pitchFamily="34" charset="0"/>
                  <a:ea typeface="+mn-ea"/>
                  <a:cs typeface="Arial" pitchFamily="34" charset="0"/>
                </a:defRPr>
              </a:lvl7pPr>
              <a:lvl8pPr marL="3200400" algn="l" defTabSz="914400" rtl="0" eaLnBrk="1" latinLnBrk="0" hangingPunct="1">
                <a:defRPr sz="1600" b="1" kern="1200">
                  <a:solidFill>
                    <a:schemeClr val="tx1"/>
                  </a:solidFill>
                  <a:latin typeface="Arial" pitchFamily="34" charset="0"/>
                  <a:ea typeface="+mn-ea"/>
                  <a:cs typeface="Arial" pitchFamily="34" charset="0"/>
                </a:defRPr>
              </a:lvl8pPr>
              <a:lvl9pPr marL="3657600" algn="l" defTabSz="914400" rtl="0" eaLnBrk="1" latinLnBrk="0" hangingPunct="1">
                <a:defRPr sz="1600" b="1" kern="1200">
                  <a:solidFill>
                    <a:schemeClr val="tx1"/>
                  </a:solidFill>
                  <a:latin typeface="Arial" pitchFamily="34" charset="0"/>
                  <a:ea typeface="+mn-ea"/>
                  <a:cs typeface="Arial" pitchFamily="34" charset="0"/>
                </a:defRPr>
              </a:lvl9pPr>
            </a:lstStyle>
            <a:p>
              <a:pPr algn="ctr"/>
              <a:endParaRPr lang="en-US" smtClean="0">
                <a:solidFill>
                  <a:srgbClr val="58595B"/>
                </a:solidFill>
                <a:latin typeface="Arial" charset="0"/>
                <a:cs typeface="Arial" charset="0"/>
              </a:endParaRPr>
            </a:p>
          </p:txBody>
        </p:sp>
        <p:pic>
          <p:nvPicPr>
            <p:cNvPr id="150" name="Picture 149" descr="Storage.png"/>
            <p:cNvPicPr>
              <a:picLocks noChangeAspect="1"/>
            </p:cNvPicPr>
            <p:nvPr/>
          </p:nvPicPr>
          <p:blipFill>
            <a:blip r:embed="rId9" cstate="print"/>
            <a:stretch>
              <a:fillRect/>
            </a:stretch>
          </p:blipFill>
          <p:spPr>
            <a:xfrm>
              <a:off x="5054145" y="4859101"/>
              <a:ext cx="493223" cy="710615"/>
            </a:xfrm>
            <a:prstGeom prst="rect">
              <a:avLst/>
            </a:prstGeom>
          </p:spPr>
        </p:pic>
        <p:pic>
          <p:nvPicPr>
            <p:cNvPr id="151" name="Picture 150" descr="Storage.png"/>
            <p:cNvPicPr>
              <a:picLocks noChangeAspect="1"/>
            </p:cNvPicPr>
            <p:nvPr/>
          </p:nvPicPr>
          <p:blipFill>
            <a:blip r:embed="rId9" cstate="print"/>
            <a:stretch>
              <a:fillRect/>
            </a:stretch>
          </p:blipFill>
          <p:spPr>
            <a:xfrm>
              <a:off x="5630725" y="4859101"/>
              <a:ext cx="493223" cy="710615"/>
            </a:xfrm>
            <a:prstGeom prst="rect">
              <a:avLst/>
            </a:prstGeom>
          </p:spPr>
        </p:pic>
        <p:pic>
          <p:nvPicPr>
            <p:cNvPr id="152" name="Picture 151" descr="Storage.png"/>
            <p:cNvPicPr>
              <a:picLocks noChangeAspect="1"/>
            </p:cNvPicPr>
            <p:nvPr/>
          </p:nvPicPr>
          <p:blipFill>
            <a:blip r:embed="rId9" cstate="print"/>
            <a:stretch>
              <a:fillRect/>
            </a:stretch>
          </p:blipFill>
          <p:spPr>
            <a:xfrm>
              <a:off x="6207305" y="4859101"/>
              <a:ext cx="493223" cy="710615"/>
            </a:xfrm>
            <a:prstGeom prst="rect">
              <a:avLst/>
            </a:prstGeom>
          </p:spPr>
        </p:pic>
        <p:sp>
          <p:nvSpPr>
            <p:cNvPr id="153" name="TextBox 74"/>
            <p:cNvSpPr txBox="1"/>
            <p:nvPr/>
          </p:nvSpPr>
          <p:spPr>
            <a:xfrm>
              <a:off x="4635500" y="4249502"/>
              <a:ext cx="2349500" cy="307777"/>
            </a:xfrm>
            <a:prstGeom prst="rect">
              <a:avLst/>
            </a:prstGeom>
            <a:noFill/>
          </p:spPr>
          <p:txBody>
            <a:bodyPr wrap="square" rtlCol="0">
              <a:spAutoFit/>
            </a:bodyPr>
            <a:lstStyle>
              <a:defPPr>
                <a:defRPr lang="en-US"/>
              </a:defPPr>
              <a:lvl1pPr algn="l" rtl="0" fontAlgn="base">
                <a:spcBef>
                  <a:spcPct val="0"/>
                </a:spcBef>
                <a:spcAft>
                  <a:spcPct val="0"/>
                </a:spcAft>
                <a:defRPr sz="1600" b="1"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600" b="1"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600" b="1"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600" b="1"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600" b="1" kern="1200">
                  <a:solidFill>
                    <a:schemeClr val="tx1"/>
                  </a:solidFill>
                  <a:latin typeface="Arial" pitchFamily="34" charset="0"/>
                  <a:ea typeface="+mn-ea"/>
                  <a:cs typeface="Arial" pitchFamily="34" charset="0"/>
                </a:defRPr>
              </a:lvl5pPr>
              <a:lvl6pPr marL="2286000" algn="l" defTabSz="914400" rtl="0" eaLnBrk="1" latinLnBrk="0" hangingPunct="1">
                <a:defRPr sz="1600" b="1" kern="1200">
                  <a:solidFill>
                    <a:schemeClr val="tx1"/>
                  </a:solidFill>
                  <a:latin typeface="Arial" pitchFamily="34" charset="0"/>
                  <a:ea typeface="+mn-ea"/>
                  <a:cs typeface="Arial" pitchFamily="34" charset="0"/>
                </a:defRPr>
              </a:lvl6pPr>
              <a:lvl7pPr marL="2743200" algn="l" defTabSz="914400" rtl="0" eaLnBrk="1" latinLnBrk="0" hangingPunct="1">
                <a:defRPr sz="1600" b="1" kern="1200">
                  <a:solidFill>
                    <a:schemeClr val="tx1"/>
                  </a:solidFill>
                  <a:latin typeface="Arial" pitchFamily="34" charset="0"/>
                  <a:ea typeface="+mn-ea"/>
                  <a:cs typeface="Arial" pitchFamily="34" charset="0"/>
                </a:defRPr>
              </a:lvl7pPr>
              <a:lvl8pPr marL="3200400" algn="l" defTabSz="914400" rtl="0" eaLnBrk="1" latinLnBrk="0" hangingPunct="1">
                <a:defRPr sz="1600" b="1" kern="1200">
                  <a:solidFill>
                    <a:schemeClr val="tx1"/>
                  </a:solidFill>
                  <a:latin typeface="Arial" pitchFamily="34" charset="0"/>
                  <a:ea typeface="+mn-ea"/>
                  <a:cs typeface="Arial" pitchFamily="34" charset="0"/>
                </a:defRPr>
              </a:lvl8pPr>
              <a:lvl9pPr marL="3657600" algn="l" defTabSz="914400" rtl="0" eaLnBrk="1" latinLnBrk="0" hangingPunct="1">
                <a:defRPr sz="1600" b="1" kern="1200">
                  <a:solidFill>
                    <a:schemeClr val="tx1"/>
                  </a:solidFill>
                  <a:latin typeface="Arial" pitchFamily="34" charset="0"/>
                  <a:ea typeface="+mn-ea"/>
                  <a:cs typeface="Arial" pitchFamily="34" charset="0"/>
                </a:defRPr>
              </a:lvl9pPr>
            </a:lstStyle>
            <a:p>
              <a:pPr algn="ctr"/>
              <a:r>
                <a:rPr lang="en-US" sz="1400" b="0" dirty="0" smtClean="0">
                  <a:solidFill>
                    <a:srgbClr val="5091CD">
                      <a:lumMod val="50000"/>
                    </a:srgbClr>
                  </a:solidFill>
                </a:rPr>
                <a:t>Shared Storage</a:t>
              </a:r>
              <a:endParaRPr lang="en-US" sz="1400" b="0" dirty="0">
                <a:solidFill>
                  <a:srgbClr val="5091CD">
                    <a:lumMod val="50000"/>
                  </a:srgbClr>
                </a:solidFill>
              </a:endParaRPr>
            </a:p>
          </p:txBody>
        </p:sp>
        <p:pic>
          <p:nvPicPr>
            <p:cNvPr id="163" name="Picture 162" descr="Storage.png"/>
            <p:cNvPicPr>
              <a:picLocks noChangeAspect="1"/>
            </p:cNvPicPr>
            <p:nvPr/>
          </p:nvPicPr>
          <p:blipFill>
            <a:blip r:embed="rId9" cstate="print"/>
            <a:stretch>
              <a:fillRect/>
            </a:stretch>
          </p:blipFill>
          <p:spPr>
            <a:xfrm>
              <a:off x="5287825" y="5240101"/>
              <a:ext cx="493223" cy="710615"/>
            </a:xfrm>
            <a:prstGeom prst="rect">
              <a:avLst/>
            </a:prstGeom>
          </p:spPr>
        </p:pic>
        <p:pic>
          <p:nvPicPr>
            <p:cNvPr id="164" name="Picture 163" descr="Storage.png"/>
            <p:cNvPicPr>
              <a:picLocks noChangeAspect="1"/>
            </p:cNvPicPr>
            <p:nvPr/>
          </p:nvPicPr>
          <p:blipFill>
            <a:blip r:embed="rId9" cstate="print"/>
            <a:stretch>
              <a:fillRect/>
            </a:stretch>
          </p:blipFill>
          <p:spPr>
            <a:xfrm>
              <a:off x="6481625" y="5240101"/>
              <a:ext cx="493223" cy="710615"/>
            </a:xfrm>
            <a:prstGeom prst="rect">
              <a:avLst/>
            </a:prstGeom>
          </p:spPr>
        </p:pic>
        <p:pic>
          <p:nvPicPr>
            <p:cNvPr id="165" name="Picture 164" descr="Storage.png"/>
            <p:cNvPicPr>
              <a:picLocks noChangeAspect="1"/>
            </p:cNvPicPr>
            <p:nvPr/>
          </p:nvPicPr>
          <p:blipFill>
            <a:blip r:embed="rId9" cstate="print"/>
            <a:stretch>
              <a:fillRect/>
            </a:stretch>
          </p:blipFill>
          <p:spPr>
            <a:xfrm>
              <a:off x="5884725" y="5240101"/>
              <a:ext cx="493223" cy="710615"/>
            </a:xfrm>
            <a:prstGeom prst="rect">
              <a:avLst/>
            </a:prstGeom>
          </p:spPr>
        </p:pic>
        <p:pic>
          <p:nvPicPr>
            <p:cNvPr id="166" name="Picture 165" descr="Storage.png"/>
            <p:cNvPicPr>
              <a:picLocks noChangeAspect="1"/>
            </p:cNvPicPr>
            <p:nvPr/>
          </p:nvPicPr>
          <p:blipFill>
            <a:blip r:embed="rId9" cstate="print">
              <a:duotone>
                <a:prstClr val="black"/>
                <a:schemeClr val="accent6">
                  <a:tint val="45000"/>
                  <a:satMod val="400000"/>
                </a:schemeClr>
              </a:duotone>
            </a:blip>
            <a:stretch>
              <a:fillRect/>
            </a:stretch>
          </p:blipFill>
          <p:spPr>
            <a:xfrm>
              <a:off x="4436925" y="5240101"/>
              <a:ext cx="493223" cy="710615"/>
            </a:xfrm>
            <a:prstGeom prst="rect">
              <a:avLst/>
            </a:prstGeom>
          </p:spPr>
        </p:pic>
        <p:pic>
          <p:nvPicPr>
            <p:cNvPr id="167" name="Picture 166" descr="C:\Users\christined\AppData\Local\Microsoft\Windows\Temporary Internet Files\Content.IE5\N2380Q4I\MC900431599[1].png"/>
            <p:cNvPicPr>
              <a:picLocks noChangeAspect="1" noChangeArrowheads="1"/>
            </p:cNvPicPr>
            <p:nvPr/>
          </p:nvPicPr>
          <p:blipFill>
            <a:blip r:embed="rId6" cstate="print"/>
            <a:srcRect/>
            <a:stretch>
              <a:fillRect/>
            </a:stretch>
          </p:blipFill>
          <p:spPr bwMode="auto">
            <a:xfrm>
              <a:off x="4559414" y="5468702"/>
              <a:ext cx="596786" cy="596786"/>
            </a:xfrm>
            <a:prstGeom prst="rect">
              <a:avLst/>
            </a:prstGeom>
            <a:noFill/>
          </p:spPr>
        </p:pic>
        <p:sp>
          <p:nvSpPr>
            <p:cNvPr id="170" name="TextBox 82"/>
            <p:cNvSpPr txBox="1"/>
            <p:nvPr/>
          </p:nvSpPr>
          <p:spPr>
            <a:xfrm>
              <a:off x="3975100" y="4922602"/>
              <a:ext cx="1219200" cy="307777"/>
            </a:xfrm>
            <a:prstGeom prst="rect">
              <a:avLst/>
            </a:prstGeom>
            <a:noFill/>
          </p:spPr>
          <p:txBody>
            <a:bodyPr wrap="square" rtlCol="0">
              <a:spAutoFit/>
            </a:bodyPr>
            <a:lstStyle>
              <a:defPPr>
                <a:defRPr lang="en-US"/>
              </a:defPPr>
              <a:lvl1pPr algn="l" rtl="0" fontAlgn="base">
                <a:spcBef>
                  <a:spcPct val="0"/>
                </a:spcBef>
                <a:spcAft>
                  <a:spcPct val="0"/>
                </a:spcAft>
                <a:defRPr sz="1600" b="1"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600" b="1"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600" b="1"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600" b="1"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600" b="1" kern="1200">
                  <a:solidFill>
                    <a:schemeClr val="tx1"/>
                  </a:solidFill>
                  <a:latin typeface="Arial" pitchFamily="34" charset="0"/>
                  <a:ea typeface="+mn-ea"/>
                  <a:cs typeface="Arial" pitchFamily="34" charset="0"/>
                </a:defRPr>
              </a:lvl5pPr>
              <a:lvl6pPr marL="2286000" algn="l" defTabSz="914400" rtl="0" eaLnBrk="1" latinLnBrk="0" hangingPunct="1">
                <a:defRPr sz="1600" b="1" kern="1200">
                  <a:solidFill>
                    <a:schemeClr val="tx1"/>
                  </a:solidFill>
                  <a:latin typeface="Arial" pitchFamily="34" charset="0"/>
                  <a:ea typeface="+mn-ea"/>
                  <a:cs typeface="Arial" pitchFamily="34" charset="0"/>
                </a:defRPr>
              </a:lvl6pPr>
              <a:lvl7pPr marL="2743200" algn="l" defTabSz="914400" rtl="0" eaLnBrk="1" latinLnBrk="0" hangingPunct="1">
                <a:defRPr sz="1600" b="1" kern="1200">
                  <a:solidFill>
                    <a:schemeClr val="tx1"/>
                  </a:solidFill>
                  <a:latin typeface="Arial" pitchFamily="34" charset="0"/>
                  <a:ea typeface="+mn-ea"/>
                  <a:cs typeface="Arial" pitchFamily="34" charset="0"/>
                </a:defRPr>
              </a:lvl7pPr>
              <a:lvl8pPr marL="3200400" algn="l" defTabSz="914400" rtl="0" eaLnBrk="1" latinLnBrk="0" hangingPunct="1">
                <a:defRPr sz="1600" b="1" kern="1200">
                  <a:solidFill>
                    <a:schemeClr val="tx1"/>
                  </a:solidFill>
                  <a:latin typeface="Arial" pitchFamily="34" charset="0"/>
                  <a:ea typeface="+mn-ea"/>
                  <a:cs typeface="Arial" pitchFamily="34" charset="0"/>
                </a:defRPr>
              </a:lvl8pPr>
              <a:lvl9pPr marL="3657600" algn="l" defTabSz="914400" rtl="0" eaLnBrk="1" latinLnBrk="0" hangingPunct="1">
                <a:defRPr sz="1600" b="1" kern="1200">
                  <a:solidFill>
                    <a:schemeClr val="tx1"/>
                  </a:solidFill>
                  <a:latin typeface="Arial" pitchFamily="34" charset="0"/>
                  <a:ea typeface="+mn-ea"/>
                  <a:cs typeface="Arial" pitchFamily="34" charset="0"/>
                </a:defRPr>
              </a:lvl9pPr>
            </a:lstStyle>
            <a:p>
              <a:pPr algn="ctr"/>
              <a:r>
                <a:rPr lang="en-US" sz="1400" b="0" dirty="0" smtClean="0">
                  <a:solidFill>
                    <a:srgbClr val="5091CD">
                      <a:lumMod val="50000"/>
                    </a:srgbClr>
                  </a:solidFill>
                </a:rPr>
                <a:t>My Data</a:t>
              </a:r>
              <a:endParaRPr lang="en-US" sz="1400" b="0" dirty="0">
                <a:solidFill>
                  <a:srgbClr val="5091CD">
                    <a:lumMod val="50000"/>
                  </a:srgbClr>
                </a:solidFill>
              </a:endParaRPr>
            </a:p>
          </p:txBody>
        </p:sp>
      </p:grpSp>
      <p:pic>
        <p:nvPicPr>
          <p:cNvPr id="177" name="Picture 176" descr="Amazon Web Services">
            <a:hlinkClick r:id="rId10"/>
          </p:cNvPr>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7559044" y="2107883"/>
            <a:ext cx="1429831" cy="523109"/>
          </a:xfrm>
          <a:prstGeom prst="rect">
            <a:avLst/>
          </a:prstGeom>
          <a:noFill/>
        </p:spPr>
      </p:pic>
      <p:pic>
        <p:nvPicPr>
          <p:cNvPr id="178" name="Picture 177" descr="http://www.eucalyptus.com/themes/eucalyptus/img/eucalyptus_logo_awh.png">
            <a:hlinkClick r:id="rId12"/>
          </p:cNvPr>
          <p:cNvPicPr>
            <a:picLocks noChangeAspect="1" noChangeArrowheads="1"/>
          </p:cNvPicPr>
          <p:nvPr/>
        </p:nvPicPr>
        <p:blipFill>
          <a:blip r:embed="rId13" cstate="print"/>
          <a:srcRect/>
          <a:stretch>
            <a:fillRect/>
          </a:stretch>
        </p:blipFill>
        <p:spPr bwMode="auto">
          <a:xfrm>
            <a:off x="7475039" y="3331470"/>
            <a:ext cx="1597841" cy="651349"/>
          </a:xfrm>
          <a:prstGeom prst="rect">
            <a:avLst/>
          </a:prstGeom>
          <a:noFill/>
        </p:spPr>
      </p:pic>
      <p:pic>
        <p:nvPicPr>
          <p:cNvPr id="179" name="Picture 178" descr="VMW_09Q3_LOGO_Corp_Gray.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656055" y="2848866"/>
            <a:ext cx="1235808" cy="18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0" name="Picture 179" descr="Cloud Computing Management Platform by RightScale">
            <a:hlinkClick r:id="rId15" tooltip="CLoud Computing Management Platform by RightScale"/>
          </p:cNvPr>
          <p:cNvPicPr>
            <a:picLocks noChangeAspect="1" noChangeArrowheads="1"/>
          </p:cNvPicPr>
          <p:nvPr/>
        </p:nvPicPr>
        <p:blipFill>
          <a:blip r:embed="rId16" cstate="print"/>
          <a:srcRect/>
          <a:stretch>
            <a:fillRect/>
          </a:stretch>
        </p:blipFill>
        <p:spPr bwMode="auto">
          <a:xfrm>
            <a:off x="7630160" y="3172709"/>
            <a:ext cx="1440412" cy="221601"/>
          </a:xfrm>
          <a:prstGeom prst="rect">
            <a:avLst/>
          </a:prstGeom>
          <a:noFill/>
        </p:spPr>
      </p:pic>
      <p:pic>
        <p:nvPicPr>
          <p:cNvPr id="181" name="Picture 21" descr="cloud_grey.png"/>
          <p:cNvPicPr>
            <a:picLocks noChangeAspect="1"/>
          </p:cNvPicPr>
          <p:nvPr/>
        </p:nvPicPr>
        <p:blipFill>
          <a:blip r:embed="rId17" cstate="print">
            <a:extLst>
              <a:ext uri="{28A0092B-C50C-407E-A947-70E740481C1C}">
                <a14:useLocalDpi xmlns:a14="http://schemas.microsoft.com/office/drawing/2010/main" val="0"/>
              </a:ext>
            </a:extLst>
          </a:blip>
          <a:srcRect l="6430" r="9158"/>
          <a:stretch>
            <a:fillRect/>
          </a:stretch>
        </p:blipFill>
        <p:spPr bwMode="auto">
          <a:xfrm flipH="1">
            <a:off x="4732338" y="338891"/>
            <a:ext cx="1282382" cy="566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2" name="Picture 181" descr="ServerSecurity.png"/>
          <p:cNvPicPr>
            <a:picLocks noChangeAspect="1"/>
          </p:cNvPicPr>
          <p:nvPr/>
        </p:nvPicPr>
        <p:blipFill>
          <a:blip r:embed="rId18" cstate="print"/>
          <a:stretch>
            <a:fillRect/>
          </a:stretch>
        </p:blipFill>
        <p:spPr>
          <a:xfrm>
            <a:off x="5218148" y="366212"/>
            <a:ext cx="710954" cy="721189"/>
          </a:xfrm>
          <a:prstGeom prst="rect">
            <a:avLst/>
          </a:prstGeom>
        </p:spPr>
      </p:pic>
      <p:sp>
        <p:nvSpPr>
          <p:cNvPr id="183" name="Can 182"/>
          <p:cNvSpPr/>
          <p:nvPr/>
        </p:nvSpPr>
        <p:spPr bwMode="auto">
          <a:xfrm>
            <a:off x="5534436" y="905709"/>
            <a:ext cx="421155" cy="192365"/>
          </a:xfrm>
          <a:prstGeom prst="can">
            <a:avLst/>
          </a:prstGeom>
          <a:solidFill>
            <a:schemeClr val="bg1">
              <a:lumMod val="75000"/>
            </a:schemeClr>
          </a:solidFill>
          <a:ln w="635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endParaRPr lang="en-US" smtClean="0">
              <a:solidFill>
                <a:srgbClr val="58595B"/>
              </a:solidFill>
            </a:endParaRPr>
          </a:p>
        </p:txBody>
      </p:sp>
      <p:sp>
        <p:nvSpPr>
          <p:cNvPr id="162" name="Left-Right Arrow 161"/>
          <p:cNvSpPr/>
          <p:nvPr/>
        </p:nvSpPr>
        <p:spPr bwMode="auto">
          <a:xfrm rot="5400000">
            <a:off x="3651250" y="3665302"/>
            <a:ext cx="2279650" cy="234950"/>
          </a:xfrm>
          <a:prstGeom prst="leftRightArrow">
            <a:avLst/>
          </a:prstGeom>
          <a:solidFill>
            <a:schemeClr val="accent1">
              <a:lumMod val="75000"/>
            </a:schemeClr>
          </a:solidFill>
          <a:ln w="635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defPPr>
              <a:defRPr lang="en-US"/>
            </a:defPPr>
            <a:lvl1pPr algn="l" rtl="0" fontAlgn="base">
              <a:spcBef>
                <a:spcPct val="0"/>
              </a:spcBef>
              <a:spcAft>
                <a:spcPct val="0"/>
              </a:spcAft>
              <a:defRPr sz="1600" b="1"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1600" b="1"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1600" b="1"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1600" b="1"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1600" b="1" kern="1200">
                <a:solidFill>
                  <a:schemeClr val="tx1"/>
                </a:solidFill>
                <a:latin typeface="Arial" pitchFamily="34" charset="0"/>
                <a:ea typeface="+mn-ea"/>
                <a:cs typeface="Arial" pitchFamily="34" charset="0"/>
              </a:defRPr>
            </a:lvl5pPr>
            <a:lvl6pPr marL="2286000" algn="l" defTabSz="914400" rtl="0" eaLnBrk="1" latinLnBrk="0" hangingPunct="1">
              <a:defRPr sz="1600" b="1" kern="1200">
                <a:solidFill>
                  <a:schemeClr val="tx1"/>
                </a:solidFill>
                <a:latin typeface="Arial" pitchFamily="34" charset="0"/>
                <a:ea typeface="+mn-ea"/>
                <a:cs typeface="Arial" pitchFamily="34" charset="0"/>
              </a:defRPr>
            </a:lvl6pPr>
            <a:lvl7pPr marL="2743200" algn="l" defTabSz="914400" rtl="0" eaLnBrk="1" latinLnBrk="0" hangingPunct="1">
              <a:defRPr sz="1600" b="1" kern="1200">
                <a:solidFill>
                  <a:schemeClr val="tx1"/>
                </a:solidFill>
                <a:latin typeface="Arial" pitchFamily="34" charset="0"/>
                <a:ea typeface="+mn-ea"/>
                <a:cs typeface="Arial" pitchFamily="34" charset="0"/>
              </a:defRPr>
            </a:lvl7pPr>
            <a:lvl8pPr marL="3200400" algn="l" defTabSz="914400" rtl="0" eaLnBrk="1" latinLnBrk="0" hangingPunct="1">
              <a:defRPr sz="1600" b="1" kern="1200">
                <a:solidFill>
                  <a:schemeClr val="tx1"/>
                </a:solidFill>
                <a:latin typeface="Arial" pitchFamily="34" charset="0"/>
                <a:ea typeface="+mn-ea"/>
                <a:cs typeface="Arial" pitchFamily="34" charset="0"/>
              </a:defRPr>
            </a:lvl8pPr>
            <a:lvl9pPr marL="3657600" algn="l" defTabSz="914400" rtl="0" eaLnBrk="1" latinLnBrk="0" hangingPunct="1">
              <a:defRPr sz="1600" b="1" kern="1200">
                <a:solidFill>
                  <a:schemeClr val="tx1"/>
                </a:solidFill>
                <a:latin typeface="Arial" pitchFamily="34" charset="0"/>
                <a:ea typeface="+mn-ea"/>
                <a:cs typeface="Arial" pitchFamily="34" charset="0"/>
              </a:defRPr>
            </a:lvl9pPr>
          </a:lstStyle>
          <a:p>
            <a:pPr algn="ctr"/>
            <a:endParaRPr lang="en-US" smtClean="0">
              <a:solidFill>
                <a:srgbClr val="58595B"/>
              </a:solidFill>
              <a:latin typeface="Arial" charset="0"/>
              <a:cs typeface="Arial" charset="0"/>
            </a:endParaRPr>
          </a:p>
        </p:txBody>
      </p:sp>
      <p:pic>
        <p:nvPicPr>
          <p:cNvPr id="7" name="Picture 6"/>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430318" y="4059002"/>
            <a:ext cx="1705630" cy="525431"/>
          </a:xfrm>
          <a:prstGeom prst="rect">
            <a:avLst/>
          </a:prstGeom>
        </p:spPr>
      </p:pic>
      <p:pic>
        <p:nvPicPr>
          <p:cNvPr id="8" name="Picture 7"/>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385698" y="4658879"/>
            <a:ext cx="1762125" cy="571500"/>
          </a:xfrm>
          <a:prstGeom prst="rect">
            <a:avLst/>
          </a:prstGeom>
        </p:spPr>
      </p:pic>
    </p:spTree>
    <p:extLst>
      <p:ext uri="{BB962C8B-B14F-4D97-AF65-F5344CB8AC3E}">
        <p14:creationId xmlns:p14="http://schemas.microsoft.com/office/powerpoint/2010/main" val="3046292423"/>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5"/>
                                        </p:tgtEl>
                                        <p:attrNameLst>
                                          <p:attrName>style.visibility</p:attrName>
                                        </p:attrNameLst>
                                      </p:cBhvr>
                                      <p:to>
                                        <p:strVal val="visible"/>
                                      </p:to>
                                    </p:set>
                                    <p:animEffect transition="in" filter="fade">
                                      <p:cBhvr>
                                        <p:cTn id="13" dur="500"/>
                                        <p:tgtEl>
                                          <p:spTgt spid="145"/>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46"/>
                                        </p:tgtEl>
                                        <p:attrNameLst>
                                          <p:attrName>style.visibility</p:attrName>
                                        </p:attrNameLst>
                                      </p:cBhvr>
                                      <p:to>
                                        <p:strVal val="visible"/>
                                      </p:to>
                                    </p:set>
                                    <p:animEffect transition="in" filter="fade">
                                      <p:cBhvr>
                                        <p:cTn id="17" dur="500"/>
                                        <p:tgtEl>
                                          <p:spTgt spid="146"/>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161"/>
                                        </p:tgtEl>
                                        <p:attrNameLst>
                                          <p:attrName>style.visibility</p:attrName>
                                        </p:attrNameLst>
                                      </p:cBhvr>
                                      <p:to>
                                        <p:strVal val="visible"/>
                                      </p:to>
                                    </p:set>
                                    <p:animEffect transition="in" filter="barn(outVertical)">
                                      <p:cBhvr>
                                        <p:cTn id="20" dur="500"/>
                                        <p:tgtEl>
                                          <p:spTgt spid="161"/>
                                        </p:tgtEl>
                                      </p:cBhvr>
                                    </p:animEffect>
                                  </p:childTnLst>
                                </p:cTn>
                              </p:par>
                              <p:par>
                                <p:cTn id="21" presetID="10"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6" presetClass="entr" presetSubtype="42" fill="hold" grpId="0" nodeType="withEffect">
                                  <p:stCondLst>
                                    <p:cond delay="0"/>
                                  </p:stCondLst>
                                  <p:childTnLst>
                                    <p:set>
                                      <p:cBhvr>
                                        <p:cTn id="25" dur="1" fill="hold">
                                          <p:stCondLst>
                                            <p:cond delay="0"/>
                                          </p:stCondLst>
                                        </p:cTn>
                                        <p:tgtEl>
                                          <p:spTgt spid="162"/>
                                        </p:tgtEl>
                                        <p:attrNameLst>
                                          <p:attrName>style.visibility</p:attrName>
                                        </p:attrNameLst>
                                      </p:cBhvr>
                                      <p:to>
                                        <p:strVal val="visible"/>
                                      </p:to>
                                    </p:set>
                                    <p:animEffect transition="in" filter="barn(outHorizontal)">
                                      <p:cBhvr>
                                        <p:cTn id="26" dur="500"/>
                                        <p:tgtEl>
                                          <p:spTgt spid="162"/>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0"/>
                                        </p:tgtEl>
                                        <p:attrNameLst>
                                          <p:attrName>style.visibility</p:attrName>
                                        </p:attrNameLst>
                                      </p:cBhvr>
                                      <p:to>
                                        <p:strVal val="visible"/>
                                      </p:to>
                                    </p:set>
                                    <p:animEffect transition="in" filter="fade">
                                      <p:cBhvr>
                                        <p:cTn id="33" dur="500"/>
                                        <p:tgtEl>
                                          <p:spTgt spid="160"/>
                                        </p:tgtEl>
                                      </p:cBhvr>
                                    </p:animEffect>
                                  </p:childTnLst>
                                </p:cTn>
                              </p:par>
                              <p:par>
                                <p:cTn id="34" presetID="55" presetClass="entr" presetSubtype="0" fill="hold" nodeType="withEffect">
                                  <p:stCondLst>
                                    <p:cond delay="0"/>
                                  </p:stCondLst>
                                  <p:childTnLst>
                                    <p:set>
                                      <p:cBhvr>
                                        <p:cTn id="35" dur="1" fill="hold">
                                          <p:stCondLst>
                                            <p:cond delay="0"/>
                                          </p:stCondLst>
                                        </p:cTn>
                                        <p:tgtEl>
                                          <p:spTgt spid="177"/>
                                        </p:tgtEl>
                                        <p:attrNameLst>
                                          <p:attrName>style.visibility</p:attrName>
                                        </p:attrNameLst>
                                      </p:cBhvr>
                                      <p:to>
                                        <p:strVal val="visible"/>
                                      </p:to>
                                    </p:set>
                                    <p:anim calcmode="lin" valueType="num">
                                      <p:cBhvr>
                                        <p:cTn id="36" dur="1000" fill="hold"/>
                                        <p:tgtEl>
                                          <p:spTgt spid="177"/>
                                        </p:tgtEl>
                                        <p:attrNameLst>
                                          <p:attrName>ppt_w</p:attrName>
                                        </p:attrNameLst>
                                      </p:cBhvr>
                                      <p:tavLst>
                                        <p:tav tm="0">
                                          <p:val>
                                            <p:strVal val="#ppt_w*0.70"/>
                                          </p:val>
                                        </p:tav>
                                        <p:tav tm="100000">
                                          <p:val>
                                            <p:strVal val="#ppt_w"/>
                                          </p:val>
                                        </p:tav>
                                      </p:tavLst>
                                    </p:anim>
                                    <p:anim calcmode="lin" valueType="num">
                                      <p:cBhvr>
                                        <p:cTn id="37" dur="1000" fill="hold"/>
                                        <p:tgtEl>
                                          <p:spTgt spid="177"/>
                                        </p:tgtEl>
                                        <p:attrNameLst>
                                          <p:attrName>ppt_h</p:attrName>
                                        </p:attrNameLst>
                                      </p:cBhvr>
                                      <p:tavLst>
                                        <p:tav tm="0">
                                          <p:val>
                                            <p:strVal val="#ppt_h"/>
                                          </p:val>
                                        </p:tav>
                                        <p:tav tm="100000">
                                          <p:val>
                                            <p:strVal val="#ppt_h"/>
                                          </p:val>
                                        </p:tav>
                                      </p:tavLst>
                                    </p:anim>
                                    <p:animEffect transition="in" filter="fade">
                                      <p:cBhvr>
                                        <p:cTn id="38" dur="1000"/>
                                        <p:tgtEl>
                                          <p:spTgt spid="177"/>
                                        </p:tgtEl>
                                      </p:cBhvr>
                                    </p:animEffect>
                                  </p:childTnLst>
                                </p:cTn>
                              </p:par>
                              <p:par>
                                <p:cTn id="39" presetID="55" presetClass="entr" presetSubtype="0" fill="hold" nodeType="withEffect">
                                  <p:stCondLst>
                                    <p:cond delay="400"/>
                                  </p:stCondLst>
                                  <p:childTnLst>
                                    <p:set>
                                      <p:cBhvr>
                                        <p:cTn id="40" dur="1" fill="hold">
                                          <p:stCondLst>
                                            <p:cond delay="0"/>
                                          </p:stCondLst>
                                        </p:cTn>
                                        <p:tgtEl>
                                          <p:spTgt spid="179"/>
                                        </p:tgtEl>
                                        <p:attrNameLst>
                                          <p:attrName>style.visibility</p:attrName>
                                        </p:attrNameLst>
                                      </p:cBhvr>
                                      <p:to>
                                        <p:strVal val="visible"/>
                                      </p:to>
                                    </p:set>
                                    <p:anim calcmode="lin" valueType="num">
                                      <p:cBhvr>
                                        <p:cTn id="41" dur="1000" fill="hold"/>
                                        <p:tgtEl>
                                          <p:spTgt spid="179"/>
                                        </p:tgtEl>
                                        <p:attrNameLst>
                                          <p:attrName>ppt_w</p:attrName>
                                        </p:attrNameLst>
                                      </p:cBhvr>
                                      <p:tavLst>
                                        <p:tav tm="0">
                                          <p:val>
                                            <p:strVal val="#ppt_w*0.70"/>
                                          </p:val>
                                        </p:tav>
                                        <p:tav tm="100000">
                                          <p:val>
                                            <p:strVal val="#ppt_w"/>
                                          </p:val>
                                        </p:tav>
                                      </p:tavLst>
                                    </p:anim>
                                    <p:anim calcmode="lin" valueType="num">
                                      <p:cBhvr>
                                        <p:cTn id="42" dur="1000" fill="hold"/>
                                        <p:tgtEl>
                                          <p:spTgt spid="179"/>
                                        </p:tgtEl>
                                        <p:attrNameLst>
                                          <p:attrName>ppt_h</p:attrName>
                                        </p:attrNameLst>
                                      </p:cBhvr>
                                      <p:tavLst>
                                        <p:tav tm="0">
                                          <p:val>
                                            <p:strVal val="#ppt_h"/>
                                          </p:val>
                                        </p:tav>
                                        <p:tav tm="100000">
                                          <p:val>
                                            <p:strVal val="#ppt_h"/>
                                          </p:val>
                                        </p:tav>
                                      </p:tavLst>
                                    </p:anim>
                                    <p:animEffect transition="in" filter="fade">
                                      <p:cBhvr>
                                        <p:cTn id="43" dur="1000"/>
                                        <p:tgtEl>
                                          <p:spTgt spid="179"/>
                                        </p:tgtEl>
                                      </p:cBhvr>
                                    </p:animEffect>
                                  </p:childTnLst>
                                </p:cTn>
                              </p:par>
                              <p:par>
                                <p:cTn id="44" presetID="55" presetClass="entr" presetSubtype="0" fill="hold" nodeType="withEffect">
                                  <p:stCondLst>
                                    <p:cond delay="800"/>
                                  </p:stCondLst>
                                  <p:childTnLst>
                                    <p:set>
                                      <p:cBhvr>
                                        <p:cTn id="45" dur="1" fill="hold">
                                          <p:stCondLst>
                                            <p:cond delay="0"/>
                                          </p:stCondLst>
                                        </p:cTn>
                                        <p:tgtEl>
                                          <p:spTgt spid="180"/>
                                        </p:tgtEl>
                                        <p:attrNameLst>
                                          <p:attrName>style.visibility</p:attrName>
                                        </p:attrNameLst>
                                      </p:cBhvr>
                                      <p:to>
                                        <p:strVal val="visible"/>
                                      </p:to>
                                    </p:set>
                                    <p:anim calcmode="lin" valueType="num">
                                      <p:cBhvr>
                                        <p:cTn id="46" dur="1000" fill="hold"/>
                                        <p:tgtEl>
                                          <p:spTgt spid="180"/>
                                        </p:tgtEl>
                                        <p:attrNameLst>
                                          <p:attrName>ppt_w</p:attrName>
                                        </p:attrNameLst>
                                      </p:cBhvr>
                                      <p:tavLst>
                                        <p:tav tm="0">
                                          <p:val>
                                            <p:strVal val="#ppt_w*0.70"/>
                                          </p:val>
                                        </p:tav>
                                        <p:tav tm="100000">
                                          <p:val>
                                            <p:strVal val="#ppt_w"/>
                                          </p:val>
                                        </p:tav>
                                      </p:tavLst>
                                    </p:anim>
                                    <p:anim calcmode="lin" valueType="num">
                                      <p:cBhvr>
                                        <p:cTn id="47" dur="1000" fill="hold"/>
                                        <p:tgtEl>
                                          <p:spTgt spid="180"/>
                                        </p:tgtEl>
                                        <p:attrNameLst>
                                          <p:attrName>ppt_h</p:attrName>
                                        </p:attrNameLst>
                                      </p:cBhvr>
                                      <p:tavLst>
                                        <p:tav tm="0">
                                          <p:val>
                                            <p:strVal val="#ppt_h"/>
                                          </p:val>
                                        </p:tav>
                                        <p:tav tm="100000">
                                          <p:val>
                                            <p:strVal val="#ppt_h"/>
                                          </p:val>
                                        </p:tav>
                                      </p:tavLst>
                                    </p:anim>
                                    <p:animEffect transition="in" filter="fade">
                                      <p:cBhvr>
                                        <p:cTn id="48" dur="1000"/>
                                        <p:tgtEl>
                                          <p:spTgt spid="180"/>
                                        </p:tgtEl>
                                      </p:cBhvr>
                                    </p:animEffect>
                                  </p:childTnLst>
                                </p:cTn>
                              </p:par>
                              <p:par>
                                <p:cTn id="49" presetID="55" presetClass="entr" presetSubtype="0" fill="hold" nodeType="withEffect">
                                  <p:stCondLst>
                                    <p:cond delay="1100"/>
                                  </p:stCondLst>
                                  <p:childTnLst>
                                    <p:set>
                                      <p:cBhvr>
                                        <p:cTn id="50" dur="1" fill="hold">
                                          <p:stCondLst>
                                            <p:cond delay="0"/>
                                          </p:stCondLst>
                                        </p:cTn>
                                        <p:tgtEl>
                                          <p:spTgt spid="178"/>
                                        </p:tgtEl>
                                        <p:attrNameLst>
                                          <p:attrName>style.visibility</p:attrName>
                                        </p:attrNameLst>
                                      </p:cBhvr>
                                      <p:to>
                                        <p:strVal val="visible"/>
                                      </p:to>
                                    </p:set>
                                    <p:anim calcmode="lin" valueType="num">
                                      <p:cBhvr>
                                        <p:cTn id="51" dur="1000" fill="hold"/>
                                        <p:tgtEl>
                                          <p:spTgt spid="178"/>
                                        </p:tgtEl>
                                        <p:attrNameLst>
                                          <p:attrName>ppt_w</p:attrName>
                                        </p:attrNameLst>
                                      </p:cBhvr>
                                      <p:tavLst>
                                        <p:tav tm="0">
                                          <p:val>
                                            <p:strVal val="#ppt_w*0.70"/>
                                          </p:val>
                                        </p:tav>
                                        <p:tav tm="100000">
                                          <p:val>
                                            <p:strVal val="#ppt_w"/>
                                          </p:val>
                                        </p:tav>
                                      </p:tavLst>
                                    </p:anim>
                                    <p:anim calcmode="lin" valueType="num">
                                      <p:cBhvr>
                                        <p:cTn id="52" dur="1000" fill="hold"/>
                                        <p:tgtEl>
                                          <p:spTgt spid="178"/>
                                        </p:tgtEl>
                                        <p:attrNameLst>
                                          <p:attrName>ppt_h</p:attrName>
                                        </p:attrNameLst>
                                      </p:cBhvr>
                                      <p:tavLst>
                                        <p:tav tm="0">
                                          <p:val>
                                            <p:strVal val="#ppt_h"/>
                                          </p:val>
                                        </p:tav>
                                        <p:tav tm="100000">
                                          <p:val>
                                            <p:strVal val="#ppt_h"/>
                                          </p:val>
                                        </p:tav>
                                      </p:tavLst>
                                    </p:anim>
                                    <p:animEffect transition="in" filter="fade">
                                      <p:cBhvr>
                                        <p:cTn id="53" dur="1000"/>
                                        <p:tgtEl>
                                          <p:spTgt spid="178"/>
                                        </p:tgtEl>
                                      </p:cBhvr>
                                    </p:animEffect>
                                  </p:childTnLst>
                                </p:cTn>
                              </p:par>
                              <p:par>
                                <p:cTn id="54" presetID="55" presetClass="entr" presetSubtype="0" fill="hold" nodeType="withEffect">
                                  <p:stCondLst>
                                    <p:cond delay="1100"/>
                                  </p:stCondLst>
                                  <p:childTnLst>
                                    <p:set>
                                      <p:cBhvr>
                                        <p:cTn id="55" dur="1" fill="hold">
                                          <p:stCondLst>
                                            <p:cond delay="0"/>
                                          </p:stCondLst>
                                        </p:cTn>
                                        <p:tgtEl>
                                          <p:spTgt spid="7"/>
                                        </p:tgtEl>
                                        <p:attrNameLst>
                                          <p:attrName>style.visibility</p:attrName>
                                        </p:attrNameLst>
                                      </p:cBhvr>
                                      <p:to>
                                        <p:strVal val="visible"/>
                                      </p:to>
                                    </p:set>
                                    <p:anim calcmode="lin" valueType="num">
                                      <p:cBhvr>
                                        <p:cTn id="56" dur="1000" fill="hold"/>
                                        <p:tgtEl>
                                          <p:spTgt spid="7"/>
                                        </p:tgtEl>
                                        <p:attrNameLst>
                                          <p:attrName>ppt_w</p:attrName>
                                        </p:attrNameLst>
                                      </p:cBhvr>
                                      <p:tavLst>
                                        <p:tav tm="0">
                                          <p:val>
                                            <p:strVal val="#ppt_w*0.70"/>
                                          </p:val>
                                        </p:tav>
                                        <p:tav tm="100000">
                                          <p:val>
                                            <p:strVal val="#ppt_w"/>
                                          </p:val>
                                        </p:tav>
                                      </p:tavLst>
                                    </p:anim>
                                    <p:anim calcmode="lin" valueType="num">
                                      <p:cBhvr>
                                        <p:cTn id="57" dur="1000" fill="hold"/>
                                        <p:tgtEl>
                                          <p:spTgt spid="7"/>
                                        </p:tgtEl>
                                        <p:attrNameLst>
                                          <p:attrName>ppt_h</p:attrName>
                                        </p:attrNameLst>
                                      </p:cBhvr>
                                      <p:tavLst>
                                        <p:tav tm="0">
                                          <p:val>
                                            <p:strVal val="#ppt_h"/>
                                          </p:val>
                                        </p:tav>
                                        <p:tav tm="100000">
                                          <p:val>
                                            <p:strVal val="#ppt_h"/>
                                          </p:val>
                                        </p:tav>
                                      </p:tavLst>
                                    </p:anim>
                                    <p:animEffect transition="in" filter="fade">
                                      <p:cBhvr>
                                        <p:cTn id="58" dur="1000"/>
                                        <p:tgtEl>
                                          <p:spTgt spid="7"/>
                                        </p:tgtEl>
                                      </p:cBhvr>
                                    </p:animEffect>
                                  </p:childTnLst>
                                </p:cTn>
                              </p:par>
                              <p:par>
                                <p:cTn id="59" presetID="55" presetClass="entr" presetSubtype="0" fill="hold" nodeType="withEffect">
                                  <p:stCondLst>
                                    <p:cond delay="1100"/>
                                  </p:stCondLst>
                                  <p:childTnLst>
                                    <p:set>
                                      <p:cBhvr>
                                        <p:cTn id="60" dur="1" fill="hold">
                                          <p:stCondLst>
                                            <p:cond delay="0"/>
                                          </p:stCondLst>
                                        </p:cTn>
                                        <p:tgtEl>
                                          <p:spTgt spid="8"/>
                                        </p:tgtEl>
                                        <p:attrNameLst>
                                          <p:attrName>style.visibility</p:attrName>
                                        </p:attrNameLst>
                                      </p:cBhvr>
                                      <p:to>
                                        <p:strVal val="visible"/>
                                      </p:to>
                                    </p:set>
                                    <p:anim calcmode="lin" valueType="num">
                                      <p:cBhvr>
                                        <p:cTn id="61" dur="1000" fill="hold"/>
                                        <p:tgtEl>
                                          <p:spTgt spid="8"/>
                                        </p:tgtEl>
                                        <p:attrNameLst>
                                          <p:attrName>ppt_w</p:attrName>
                                        </p:attrNameLst>
                                      </p:cBhvr>
                                      <p:tavLst>
                                        <p:tav tm="0">
                                          <p:val>
                                            <p:strVal val="#ppt_w*0.70"/>
                                          </p:val>
                                        </p:tav>
                                        <p:tav tm="100000">
                                          <p:val>
                                            <p:strVal val="#ppt_w"/>
                                          </p:val>
                                        </p:tav>
                                      </p:tavLst>
                                    </p:anim>
                                    <p:anim calcmode="lin" valueType="num">
                                      <p:cBhvr>
                                        <p:cTn id="62" dur="1000" fill="hold"/>
                                        <p:tgtEl>
                                          <p:spTgt spid="8"/>
                                        </p:tgtEl>
                                        <p:attrNameLst>
                                          <p:attrName>ppt_h</p:attrName>
                                        </p:attrNameLst>
                                      </p:cBhvr>
                                      <p:tavLst>
                                        <p:tav tm="0">
                                          <p:val>
                                            <p:strVal val="#ppt_h"/>
                                          </p:val>
                                        </p:tav>
                                        <p:tav tm="100000">
                                          <p:val>
                                            <p:strVal val="#ppt_h"/>
                                          </p:val>
                                        </p:tav>
                                      </p:tavLst>
                                    </p:anim>
                                    <p:animEffect transition="in" filter="fade">
                                      <p:cBhvr>
                                        <p:cTn id="6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p:bldP spid="146" grpId="0"/>
      <p:bldP spid="160" grpId="0"/>
      <p:bldP spid="161" grpId="0" animBg="1"/>
      <p:bldP spid="16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2935"/>
            <a:ext cx="6718300" cy="714375"/>
          </a:xfrm>
        </p:spPr>
        <p:txBody>
          <a:bodyPr/>
          <a:lstStyle/>
          <a:p>
            <a:r>
              <a:rPr lang="en-US" dirty="0" smtClean="0"/>
              <a:t>Customer Experience</a:t>
            </a:r>
            <a:endParaRPr lang="en-US" dirty="0"/>
          </a:p>
        </p:txBody>
      </p:sp>
      <p:sp>
        <p:nvSpPr>
          <p:cNvPr id="3" name="Content Placeholder 2"/>
          <p:cNvSpPr>
            <a:spLocks noGrp="1"/>
          </p:cNvSpPr>
          <p:nvPr>
            <p:ph idx="1"/>
          </p:nvPr>
        </p:nvSpPr>
        <p:spPr>
          <a:xfrm>
            <a:off x="449873" y="897570"/>
            <a:ext cx="3524249" cy="2245680"/>
          </a:xfrm>
        </p:spPr>
        <p:txBody>
          <a:bodyPr/>
          <a:lstStyle/>
          <a:p>
            <a:r>
              <a:rPr lang="en-US" dirty="0" smtClean="0"/>
              <a:t>Multi-tenant Management Portal </a:t>
            </a:r>
          </a:p>
          <a:p>
            <a:r>
              <a:rPr lang="en-US" dirty="0" smtClean="0"/>
              <a:t>Administrative </a:t>
            </a:r>
            <a:r>
              <a:rPr lang="en-US" dirty="0"/>
              <a:t>r</a:t>
            </a:r>
            <a:r>
              <a:rPr lang="en-US" dirty="0" smtClean="0"/>
              <a:t>oles for separation of duty</a:t>
            </a:r>
          </a:p>
        </p:txBody>
      </p:sp>
      <p:sp>
        <p:nvSpPr>
          <p:cNvPr id="4" name="Date Placeholder 3"/>
          <p:cNvSpPr>
            <a:spLocks noGrp="1"/>
          </p:cNvSpPr>
          <p:nvPr>
            <p:ph type="dt" sz="quarter" idx="4294967295"/>
          </p:nvPr>
        </p:nvSpPr>
        <p:spPr>
          <a:xfrm>
            <a:off x="2514600" y="6477000"/>
            <a:ext cx="1952625" cy="219075"/>
          </a:xfrm>
          <a:prstGeom prst="rect">
            <a:avLst/>
          </a:prstGeom>
        </p:spPr>
        <p:txBody>
          <a:bodyPr/>
          <a:lstStyle/>
          <a:p>
            <a:pPr>
              <a:defRPr/>
            </a:pPr>
            <a:r>
              <a:rPr lang="en-US" altLang="zh-CN" smtClean="0"/>
              <a:t>Trend Micro Confidential</a:t>
            </a:r>
            <a:fld id="{284FA72D-6CED-44E6-9984-9C72EA76108F}" type="datetime1">
              <a:rPr lang="en-US" altLang="zh-CN" smtClean="0"/>
              <a:pPr>
                <a:defRPr/>
              </a:pPr>
              <a:t>20.6.2013</a:t>
            </a:fld>
            <a:endParaRPr lang="en-US" altLang="zh-CN"/>
          </a:p>
        </p:txBody>
      </p:sp>
      <p:sp>
        <p:nvSpPr>
          <p:cNvPr id="5" name="Slide Number Placeholder 4"/>
          <p:cNvSpPr>
            <a:spLocks noGrp="1"/>
          </p:cNvSpPr>
          <p:nvPr>
            <p:ph type="sldNum" sz="quarter" idx="4294967295"/>
          </p:nvPr>
        </p:nvSpPr>
        <p:spPr>
          <a:xfrm>
            <a:off x="5610225" y="6473825"/>
            <a:ext cx="277813" cy="184150"/>
          </a:xfrm>
          <a:prstGeom prst="rect">
            <a:avLst/>
          </a:prstGeom>
        </p:spPr>
        <p:txBody>
          <a:bodyPr/>
          <a:lstStyle/>
          <a:p>
            <a:pPr>
              <a:defRPr/>
            </a:pPr>
            <a:fld id="{84363844-4B54-4C92-89D8-CF62E3DCA6AB}" type="slidenum">
              <a:rPr lang="en-US" altLang="zh-CN" smtClean="0"/>
              <a:pPr>
                <a:defRPr/>
              </a:pPr>
              <a:t>48</a:t>
            </a:fld>
            <a:endParaRPr lang="en-US" altLang="zh-CN"/>
          </a:p>
        </p:txBody>
      </p:sp>
      <p:pic>
        <p:nvPicPr>
          <p:cNvPr id="11" name="Picture 6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917" y="3093430"/>
            <a:ext cx="8314650" cy="2768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2"/>
          <p:cNvSpPr txBox="1">
            <a:spLocks/>
          </p:cNvSpPr>
          <p:nvPr/>
        </p:nvSpPr>
        <p:spPr bwMode="auto">
          <a:xfrm>
            <a:off x="4232030" y="897570"/>
            <a:ext cx="4818183" cy="2245680"/>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lvl1pPr marL="231775" indent="-231775" algn="l" rtl="0" eaLnBrk="0" fontAlgn="base" hangingPunct="0">
              <a:lnSpc>
                <a:spcPct val="90000"/>
              </a:lnSpc>
              <a:spcBef>
                <a:spcPct val="50000"/>
              </a:spcBef>
              <a:spcAft>
                <a:spcPct val="0"/>
              </a:spcAft>
              <a:buClr>
                <a:schemeClr val="tx2"/>
              </a:buClr>
              <a:buChar char="•"/>
              <a:defRPr sz="2400">
                <a:solidFill>
                  <a:schemeClr val="tx1"/>
                </a:solidFill>
                <a:latin typeface="+mn-lt"/>
                <a:ea typeface="+mn-ea"/>
                <a:cs typeface="+mn-cs"/>
              </a:defRPr>
            </a:lvl1pPr>
            <a:lvl2pPr marL="574675" indent="-228600" algn="l" rtl="0" eaLnBrk="0" fontAlgn="base" hangingPunct="0">
              <a:lnSpc>
                <a:spcPct val="90000"/>
              </a:lnSpc>
              <a:spcBef>
                <a:spcPct val="25000"/>
              </a:spcBef>
              <a:spcAft>
                <a:spcPct val="0"/>
              </a:spcAft>
              <a:buClr>
                <a:schemeClr val="tx2"/>
              </a:buClr>
              <a:buChar char="–"/>
              <a:defRPr sz="2000">
                <a:solidFill>
                  <a:schemeClr val="tx1"/>
                </a:solidFill>
                <a:latin typeface="+mn-lt"/>
                <a:cs typeface="+mn-cs"/>
              </a:defRPr>
            </a:lvl2pPr>
            <a:lvl3pPr marL="860425" indent="-171450" algn="l" rtl="0" eaLnBrk="0" fontAlgn="base" hangingPunct="0">
              <a:lnSpc>
                <a:spcPct val="90000"/>
              </a:lnSpc>
              <a:spcBef>
                <a:spcPct val="25000"/>
              </a:spcBef>
              <a:spcAft>
                <a:spcPct val="0"/>
              </a:spcAft>
              <a:buClr>
                <a:schemeClr val="tx2"/>
              </a:buClr>
              <a:buChar char="•"/>
              <a:defRPr>
                <a:solidFill>
                  <a:schemeClr val="tx1"/>
                </a:solidFill>
                <a:latin typeface="+mn-lt"/>
                <a:cs typeface="+mn-cs"/>
              </a:defRPr>
            </a:lvl3pPr>
            <a:lvl4pPr marL="1146175" indent="-171450" algn="l" rtl="0" eaLnBrk="0" fontAlgn="base" hangingPunct="0">
              <a:lnSpc>
                <a:spcPct val="90000"/>
              </a:lnSpc>
              <a:spcBef>
                <a:spcPct val="25000"/>
              </a:spcBef>
              <a:spcAft>
                <a:spcPct val="0"/>
              </a:spcAft>
              <a:buClr>
                <a:schemeClr val="tx2"/>
              </a:buClr>
              <a:buChar char="–"/>
              <a:defRPr sz="1600">
                <a:solidFill>
                  <a:schemeClr val="tx1"/>
                </a:solidFill>
                <a:latin typeface="+mn-lt"/>
                <a:cs typeface="+mn-cs"/>
              </a:defRPr>
            </a:lvl4pPr>
            <a:lvl5pPr marL="1431925" indent="-171450" algn="l" rtl="0" eaLnBrk="0" fontAlgn="base" hangingPunct="0">
              <a:lnSpc>
                <a:spcPct val="90000"/>
              </a:lnSpc>
              <a:spcBef>
                <a:spcPct val="25000"/>
              </a:spcBef>
              <a:spcAft>
                <a:spcPct val="0"/>
              </a:spcAft>
              <a:buClr>
                <a:schemeClr val="tx2"/>
              </a:buClr>
              <a:buChar char="»"/>
              <a:defRPr sz="1600">
                <a:solidFill>
                  <a:schemeClr val="tx1"/>
                </a:solidFill>
                <a:latin typeface="+mn-lt"/>
                <a:cs typeface="+mn-cs"/>
              </a:defRPr>
            </a:lvl5pPr>
            <a:lvl6pPr marL="1889125" indent="-171450" algn="l" rtl="0" fontAlgn="base">
              <a:lnSpc>
                <a:spcPct val="90000"/>
              </a:lnSpc>
              <a:spcBef>
                <a:spcPct val="25000"/>
              </a:spcBef>
              <a:spcAft>
                <a:spcPct val="0"/>
              </a:spcAft>
              <a:buClr>
                <a:schemeClr val="tx2"/>
              </a:buClr>
              <a:buChar char="»"/>
              <a:defRPr sz="1600">
                <a:solidFill>
                  <a:schemeClr val="tx1"/>
                </a:solidFill>
                <a:latin typeface="+mn-lt"/>
                <a:cs typeface="+mn-cs"/>
              </a:defRPr>
            </a:lvl6pPr>
            <a:lvl7pPr marL="2346325" indent="-171450" algn="l" rtl="0" fontAlgn="base">
              <a:lnSpc>
                <a:spcPct val="90000"/>
              </a:lnSpc>
              <a:spcBef>
                <a:spcPct val="25000"/>
              </a:spcBef>
              <a:spcAft>
                <a:spcPct val="0"/>
              </a:spcAft>
              <a:buClr>
                <a:schemeClr val="tx2"/>
              </a:buClr>
              <a:buChar char="»"/>
              <a:defRPr sz="1600">
                <a:solidFill>
                  <a:schemeClr val="tx1"/>
                </a:solidFill>
                <a:latin typeface="+mn-lt"/>
                <a:cs typeface="+mn-cs"/>
              </a:defRPr>
            </a:lvl7pPr>
            <a:lvl8pPr marL="2803525" indent="-171450" algn="l" rtl="0" fontAlgn="base">
              <a:lnSpc>
                <a:spcPct val="90000"/>
              </a:lnSpc>
              <a:spcBef>
                <a:spcPct val="25000"/>
              </a:spcBef>
              <a:spcAft>
                <a:spcPct val="0"/>
              </a:spcAft>
              <a:buClr>
                <a:schemeClr val="tx2"/>
              </a:buClr>
              <a:buChar char="»"/>
              <a:defRPr sz="1600">
                <a:solidFill>
                  <a:schemeClr val="tx1"/>
                </a:solidFill>
                <a:latin typeface="+mn-lt"/>
                <a:cs typeface="+mn-cs"/>
              </a:defRPr>
            </a:lvl8pPr>
            <a:lvl9pPr marL="3260725" indent="-171450" algn="l" rtl="0" fontAlgn="base">
              <a:lnSpc>
                <a:spcPct val="90000"/>
              </a:lnSpc>
              <a:spcBef>
                <a:spcPct val="25000"/>
              </a:spcBef>
              <a:spcAft>
                <a:spcPct val="0"/>
              </a:spcAft>
              <a:buClr>
                <a:schemeClr val="tx2"/>
              </a:buClr>
              <a:buChar char="»"/>
              <a:defRPr sz="1600">
                <a:solidFill>
                  <a:schemeClr val="tx1"/>
                </a:solidFill>
                <a:latin typeface="+mn-lt"/>
                <a:cs typeface="+mn-cs"/>
              </a:defRPr>
            </a:lvl9pPr>
          </a:lstStyle>
          <a:p>
            <a:r>
              <a:rPr lang="en-US" b="0" dirty="0" smtClean="0"/>
              <a:t>IaaS inventory synchronized into SecureCloud</a:t>
            </a:r>
            <a:endParaRPr lang="en-US" b="0" dirty="0"/>
          </a:p>
          <a:p>
            <a:r>
              <a:rPr lang="en-US" b="0" dirty="0" smtClean="0"/>
              <a:t>Security policies support manual and automated release of keys</a:t>
            </a:r>
          </a:p>
          <a:p>
            <a:endParaRPr lang="en-US" b="0" dirty="0"/>
          </a:p>
        </p:txBody>
      </p:sp>
    </p:spTree>
    <p:extLst>
      <p:ext uri="{BB962C8B-B14F-4D97-AF65-F5344CB8AC3E}">
        <p14:creationId xmlns:p14="http://schemas.microsoft.com/office/powerpoint/2010/main" val="3916327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17"/>
          <p:cNvGrpSpPr>
            <a:grpSpLocks/>
          </p:cNvGrpSpPr>
          <p:nvPr/>
        </p:nvGrpSpPr>
        <p:grpSpPr bwMode="auto">
          <a:xfrm>
            <a:off x="197383" y="1819287"/>
            <a:ext cx="3810528" cy="519113"/>
            <a:chOff x="411044" y="992166"/>
            <a:chExt cx="7557956" cy="1027134"/>
          </a:xfrm>
          <a:effectLst>
            <a:outerShdw blurRad="114300" dist="38100" dir="2700000">
              <a:srgbClr val="000000">
                <a:alpha val="43000"/>
              </a:srgbClr>
            </a:outerShdw>
          </a:effectLst>
        </p:grpSpPr>
        <p:grpSp>
          <p:nvGrpSpPr>
            <p:cNvPr id="6" name="Group 21"/>
            <p:cNvGrpSpPr>
              <a:grpSpLocks/>
            </p:cNvGrpSpPr>
            <p:nvPr/>
          </p:nvGrpSpPr>
          <p:grpSpPr bwMode="auto">
            <a:xfrm>
              <a:off x="1077662" y="998538"/>
              <a:ext cx="6891338" cy="1020762"/>
              <a:chOff x="588624" y="1352816"/>
              <a:chExt cx="2794101" cy="626301"/>
            </a:xfrm>
          </p:grpSpPr>
          <p:sp>
            <p:nvSpPr>
              <p:cNvPr id="65" name="Rectangle 64"/>
              <p:cNvSpPr/>
              <p:nvPr/>
            </p:nvSpPr>
            <p:spPr bwMode="auto">
              <a:xfrm>
                <a:off x="588624" y="1352816"/>
                <a:ext cx="2794101" cy="626301"/>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w="12700" cap="flat" cmpd="sng" algn="ctr">
                <a:solidFill>
                  <a:srgbClr val="FFFFFF"/>
                </a:solidFill>
                <a:prstDash val="solid"/>
                <a:round/>
                <a:headEnd type="none" w="med" len="med"/>
                <a:tailEnd type="none" w="med" len="med"/>
              </a:ln>
              <a:effectLst/>
            </p:spPr>
            <p:txBody>
              <a:bodyPr anchor="ctr"/>
              <a:lstStyle/>
              <a:p>
                <a:pPr algn="ctr" fontAlgn="auto">
                  <a:spcBef>
                    <a:spcPts val="0"/>
                  </a:spcBef>
                  <a:spcAft>
                    <a:spcPts val="0"/>
                  </a:spcAft>
                  <a:defRPr/>
                </a:pPr>
                <a:endParaRPr lang="en-GB" sz="2400" kern="0" dirty="0">
                  <a:solidFill>
                    <a:srgbClr val="FFFFFF"/>
                  </a:solidFill>
                  <a:latin typeface="Tahoma"/>
                  <a:ea typeface="+mn-ea"/>
                </a:endParaRPr>
              </a:p>
            </p:txBody>
          </p:sp>
          <p:sp>
            <p:nvSpPr>
              <p:cNvPr id="66" name="Rectangle 12"/>
              <p:cNvSpPr/>
              <p:nvPr/>
            </p:nvSpPr>
            <p:spPr>
              <a:xfrm>
                <a:off x="683464" y="1451052"/>
                <a:ext cx="2601811" cy="398939"/>
              </a:xfrm>
              <a:prstGeom prst="rect">
                <a:avLst/>
              </a:prstGeom>
              <a:noFill/>
              <a:ln w="25400" cap="flat" cmpd="sng" algn="ctr">
                <a:noFill/>
                <a:prstDash val="solid"/>
              </a:ln>
              <a:effectLst/>
            </p:spPr>
            <p:txBody>
              <a:bodyPr anchor="ctr"/>
              <a:lstStyle/>
              <a:p>
                <a:pPr fontAlgn="auto">
                  <a:spcBef>
                    <a:spcPts val="0"/>
                  </a:spcBef>
                  <a:spcAft>
                    <a:spcPts val="0"/>
                  </a:spcAft>
                  <a:defRPr/>
                </a:pPr>
                <a:r>
                  <a:rPr lang="en-US" sz="1750" b="0" kern="0" dirty="0">
                    <a:solidFill>
                      <a:schemeClr val="bg1"/>
                    </a:solidFill>
                    <a:latin typeface="+mn-lt"/>
                    <a:ea typeface="+mn-ea"/>
                  </a:rPr>
                  <a:t>  Resource Contention</a:t>
                </a:r>
                <a:endParaRPr lang="en-GB" sz="1750" b="0" kern="0" dirty="0">
                  <a:solidFill>
                    <a:schemeClr val="bg1"/>
                  </a:solidFill>
                  <a:latin typeface="+mn-lt"/>
                  <a:ea typeface="+mn-ea"/>
                </a:endParaRPr>
              </a:p>
            </p:txBody>
          </p:sp>
        </p:grpSp>
        <p:sp>
          <p:nvSpPr>
            <p:cNvPr id="61" name="Oval 60"/>
            <p:cNvSpPr/>
            <p:nvPr/>
          </p:nvSpPr>
          <p:spPr bwMode="auto">
            <a:xfrm>
              <a:off x="411044" y="992166"/>
              <a:ext cx="1005840" cy="1005840"/>
            </a:xfrm>
            <a:prstGeom prst="ellipse">
              <a:avLst/>
            </a:prstGeom>
            <a:solidFill>
              <a:schemeClr val="bg1"/>
            </a:solidFill>
            <a:ln w="19050" cap="flat" cmpd="sng" algn="ctr">
              <a:solidFill>
                <a:schemeClr val="accent5"/>
              </a:solidFill>
              <a:prstDash val="solid"/>
              <a:round/>
              <a:headEnd type="none" w="med" len="med"/>
              <a:tailEnd type="none" w="med" len="med"/>
            </a:ln>
            <a:effectLst>
              <a:outerShdw blurRad="57785" dist="33020" dir="3180000" algn="ctr">
                <a:srgbClr val="000000">
                  <a:alpha val="30000"/>
                </a:srgbClr>
              </a:outerShdw>
            </a:effectLst>
          </p:spPr>
          <p:txBody>
            <a:bodyPr anchor="ctr"/>
            <a:lstStyle/>
            <a:p>
              <a:pPr algn="ctr">
                <a:defRPr/>
              </a:pPr>
              <a:endParaRPr lang="en-GB" sz="1100" dirty="0">
                <a:latin typeface="Arial" charset="0"/>
                <a:ea typeface="+mn-ea"/>
              </a:endParaRPr>
            </a:p>
          </p:txBody>
        </p:sp>
        <p:grpSp>
          <p:nvGrpSpPr>
            <p:cNvPr id="7" name="Group 42"/>
            <p:cNvGrpSpPr>
              <a:grpSpLocks/>
            </p:cNvGrpSpPr>
            <p:nvPr/>
          </p:nvGrpSpPr>
          <p:grpSpPr bwMode="auto">
            <a:xfrm>
              <a:off x="447675" y="1038225"/>
              <a:ext cx="920750" cy="914400"/>
              <a:chOff x="3331281" y="2930291"/>
              <a:chExt cx="913950" cy="907630"/>
            </a:xfrm>
          </p:grpSpPr>
          <p:pic>
            <p:nvPicPr>
              <p:cNvPr id="19522" name="Picture 8" descr="PinkBall"/>
              <p:cNvPicPr>
                <a:picLocks noChangeAspect="1" noChangeArrowheads="1"/>
              </p:cNvPicPr>
              <p:nvPr/>
            </p:nvPicPr>
            <p:blipFill>
              <a:blip r:embed="rId3">
                <a:lum bright="-20000" contrast="40000"/>
              </a:blip>
              <a:srcRect/>
              <a:stretch>
                <a:fillRect/>
              </a:stretch>
            </p:blipFill>
            <p:spPr bwMode="auto">
              <a:xfrm>
                <a:off x="3337601" y="2930291"/>
                <a:ext cx="907630" cy="907630"/>
              </a:xfrm>
              <a:prstGeom prst="rect">
                <a:avLst/>
              </a:prstGeom>
              <a:noFill/>
              <a:ln w="9525">
                <a:noFill/>
                <a:miter lim="800000"/>
                <a:headEnd/>
                <a:tailEnd/>
              </a:ln>
            </p:spPr>
          </p:pic>
          <p:sp>
            <p:nvSpPr>
              <p:cNvPr id="19523" name="Text Box 9"/>
              <p:cNvSpPr txBox="1">
                <a:spLocks noChangeArrowheads="1"/>
              </p:cNvSpPr>
              <p:nvPr/>
            </p:nvSpPr>
            <p:spPr bwMode="auto">
              <a:xfrm>
                <a:off x="3331281" y="2942289"/>
                <a:ext cx="895689" cy="696678"/>
              </a:xfrm>
              <a:prstGeom prst="rect">
                <a:avLst/>
              </a:prstGeom>
              <a:noFill/>
              <a:ln w="9525">
                <a:noFill/>
                <a:miter lim="800000"/>
                <a:headEnd/>
                <a:tailEnd/>
              </a:ln>
            </p:spPr>
            <p:txBody>
              <a:bodyPr>
                <a:spAutoFit/>
              </a:bodyPr>
              <a:lstStyle/>
              <a:p>
                <a:pPr algn="ctr" eaLnBrk="0" hangingPunct="0">
                  <a:lnSpc>
                    <a:spcPct val="90000"/>
                  </a:lnSpc>
                  <a:spcBef>
                    <a:spcPct val="30000"/>
                  </a:spcBef>
                  <a:defRPr/>
                </a:pPr>
                <a:r>
                  <a:rPr lang="en-GB" altLang="ja-JP" sz="2400">
                    <a:solidFill>
                      <a:schemeClr val="bg1"/>
                    </a:solidFill>
                    <a:latin typeface="Arial" pitchFamily="1" charset="0"/>
                    <a:ea typeface="HGPｺﾞｼｯｸE" charset="0"/>
                    <a:cs typeface="HGPｺﾞｼｯｸE" charset="0"/>
                  </a:rPr>
                  <a:t>1</a:t>
                </a:r>
              </a:p>
            </p:txBody>
          </p:sp>
        </p:grpSp>
      </p:grpSp>
      <p:grpSp>
        <p:nvGrpSpPr>
          <p:cNvPr id="8" name="Group 117"/>
          <p:cNvGrpSpPr>
            <a:grpSpLocks/>
          </p:cNvGrpSpPr>
          <p:nvPr/>
        </p:nvGrpSpPr>
        <p:grpSpPr bwMode="auto">
          <a:xfrm>
            <a:off x="197383" y="3475050"/>
            <a:ext cx="3884612" cy="520700"/>
            <a:chOff x="411044" y="992166"/>
            <a:chExt cx="7704902" cy="1027132"/>
          </a:xfrm>
          <a:effectLst>
            <a:outerShdw blurRad="114300" dist="38100" dir="2700000">
              <a:srgbClr val="000000">
                <a:alpha val="43000"/>
              </a:srgbClr>
            </a:outerShdw>
          </a:effectLst>
        </p:grpSpPr>
        <p:grpSp>
          <p:nvGrpSpPr>
            <p:cNvPr id="9" name="Group 21"/>
            <p:cNvGrpSpPr>
              <a:grpSpLocks/>
            </p:cNvGrpSpPr>
            <p:nvPr/>
          </p:nvGrpSpPr>
          <p:grpSpPr bwMode="auto">
            <a:xfrm>
              <a:off x="1077662" y="998536"/>
              <a:ext cx="7038284" cy="1020762"/>
              <a:chOff x="588624" y="1352815"/>
              <a:chExt cx="2853680" cy="626301"/>
            </a:xfrm>
          </p:grpSpPr>
          <p:sp>
            <p:nvSpPr>
              <p:cNvPr id="73" name="Rectangle 72"/>
              <p:cNvSpPr/>
              <p:nvPr/>
            </p:nvSpPr>
            <p:spPr bwMode="auto">
              <a:xfrm>
                <a:off x="588624" y="1352815"/>
                <a:ext cx="2794101" cy="626301"/>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w="12700" cap="flat" cmpd="sng" algn="ctr">
                <a:solidFill>
                  <a:srgbClr val="FFFFFF"/>
                </a:solidFill>
                <a:prstDash val="solid"/>
                <a:round/>
                <a:headEnd type="none" w="med" len="med"/>
                <a:tailEnd type="none" w="med" len="med"/>
              </a:ln>
              <a:effectLst/>
            </p:spPr>
            <p:txBody>
              <a:bodyPr anchor="ctr"/>
              <a:lstStyle/>
              <a:p>
                <a:pPr algn="ctr" fontAlgn="auto">
                  <a:spcBef>
                    <a:spcPts val="0"/>
                  </a:spcBef>
                  <a:spcAft>
                    <a:spcPts val="0"/>
                  </a:spcAft>
                  <a:defRPr/>
                </a:pPr>
                <a:endParaRPr lang="en-GB" sz="2400" kern="0" dirty="0">
                  <a:solidFill>
                    <a:srgbClr val="FFFFFF"/>
                  </a:solidFill>
                  <a:latin typeface="Tahoma"/>
                  <a:ea typeface="+mn-ea"/>
                </a:endParaRPr>
              </a:p>
            </p:txBody>
          </p:sp>
          <p:sp>
            <p:nvSpPr>
              <p:cNvPr id="74" name="Rectangle 73"/>
              <p:cNvSpPr/>
              <p:nvPr/>
            </p:nvSpPr>
            <p:spPr>
              <a:xfrm>
                <a:off x="655378" y="1450739"/>
                <a:ext cx="2786926" cy="399645"/>
              </a:xfrm>
              <a:prstGeom prst="rect">
                <a:avLst/>
              </a:prstGeom>
              <a:noFill/>
              <a:ln w="25400" cap="flat" cmpd="sng" algn="ctr">
                <a:noFill/>
                <a:prstDash val="solid"/>
              </a:ln>
              <a:effectLst/>
            </p:spPr>
            <p:txBody>
              <a:bodyPr anchor="ctr"/>
              <a:lstStyle/>
              <a:p>
                <a:pPr fontAlgn="auto">
                  <a:spcBef>
                    <a:spcPts val="0"/>
                  </a:spcBef>
                  <a:spcAft>
                    <a:spcPts val="0"/>
                  </a:spcAft>
                  <a:defRPr/>
                </a:pPr>
                <a:r>
                  <a:rPr lang="en-US" sz="1750" b="0" kern="0" dirty="0">
                    <a:solidFill>
                      <a:schemeClr val="bg1"/>
                    </a:solidFill>
                    <a:latin typeface="Arial" charset="0"/>
                    <a:ea typeface="+mn-ea"/>
                  </a:rPr>
                  <a:t>  Inter-VM Attacks / Blind Spots</a:t>
                </a:r>
                <a:endParaRPr lang="en-GB" sz="1750" b="0" kern="0" dirty="0">
                  <a:solidFill>
                    <a:schemeClr val="bg1"/>
                  </a:solidFill>
                  <a:latin typeface="+mn-lt"/>
                  <a:ea typeface="+mn-ea"/>
                </a:endParaRPr>
              </a:p>
            </p:txBody>
          </p:sp>
        </p:grpSp>
        <p:sp>
          <p:nvSpPr>
            <p:cNvPr id="69" name="Oval 68"/>
            <p:cNvSpPr/>
            <p:nvPr/>
          </p:nvSpPr>
          <p:spPr bwMode="auto">
            <a:xfrm>
              <a:off x="411044" y="992166"/>
              <a:ext cx="1005840" cy="1005840"/>
            </a:xfrm>
            <a:prstGeom prst="ellipse">
              <a:avLst/>
            </a:prstGeom>
            <a:solidFill>
              <a:schemeClr val="bg1"/>
            </a:solidFill>
            <a:ln w="19050" cap="flat" cmpd="sng" algn="ctr">
              <a:solidFill>
                <a:schemeClr val="accent5"/>
              </a:solidFill>
              <a:prstDash val="solid"/>
              <a:round/>
              <a:headEnd type="none" w="med" len="med"/>
              <a:tailEnd type="none" w="med" len="med"/>
            </a:ln>
            <a:effectLst>
              <a:outerShdw blurRad="57785" dist="33020" dir="3180000" algn="ctr">
                <a:srgbClr val="000000">
                  <a:alpha val="30000"/>
                </a:srgbClr>
              </a:outerShdw>
            </a:effectLst>
          </p:spPr>
          <p:txBody>
            <a:bodyPr anchor="ctr"/>
            <a:lstStyle/>
            <a:p>
              <a:pPr algn="ctr">
                <a:defRPr/>
              </a:pPr>
              <a:endParaRPr lang="en-GB" sz="1100" dirty="0">
                <a:latin typeface="Arial" charset="0"/>
                <a:ea typeface="+mn-ea"/>
              </a:endParaRPr>
            </a:p>
          </p:txBody>
        </p:sp>
        <p:grpSp>
          <p:nvGrpSpPr>
            <p:cNvPr id="10" name="Group 42"/>
            <p:cNvGrpSpPr>
              <a:grpSpLocks/>
            </p:cNvGrpSpPr>
            <p:nvPr/>
          </p:nvGrpSpPr>
          <p:grpSpPr bwMode="auto">
            <a:xfrm>
              <a:off x="454041" y="1038225"/>
              <a:ext cx="914384" cy="914400"/>
              <a:chOff x="3337600" y="2930291"/>
              <a:chExt cx="907631" cy="907630"/>
            </a:xfrm>
          </p:grpSpPr>
          <p:pic>
            <p:nvPicPr>
              <p:cNvPr id="19515" name="Picture 8" descr="PinkBall"/>
              <p:cNvPicPr>
                <a:picLocks noChangeAspect="1" noChangeArrowheads="1"/>
              </p:cNvPicPr>
              <p:nvPr/>
            </p:nvPicPr>
            <p:blipFill>
              <a:blip r:embed="rId3">
                <a:lum bright="-20000" contrast="40000"/>
              </a:blip>
              <a:srcRect/>
              <a:stretch>
                <a:fillRect/>
              </a:stretch>
            </p:blipFill>
            <p:spPr bwMode="auto">
              <a:xfrm>
                <a:off x="3337600" y="2930291"/>
                <a:ext cx="907631" cy="907630"/>
              </a:xfrm>
              <a:prstGeom prst="rect">
                <a:avLst/>
              </a:prstGeom>
              <a:noFill/>
              <a:ln w="9525">
                <a:noFill/>
                <a:miter lim="800000"/>
                <a:headEnd/>
                <a:tailEnd/>
              </a:ln>
            </p:spPr>
          </p:pic>
          <p:sp>
            <p:nvSpPr>
              <p:cNvPr id="19516" name="Text Box 9"/>
              <p:cNvSpPr txBox="1">
                <a:spLocks noChangeArrowheads="1"/>
              </p:cNvSpPr>
              <p:nvPr/>
            </p:nvSpPr>
            <p:spPr bwMode="auto">
              <a:xfrm>
                <a:off x="3347951" y="2975803"/>
                <a:ext cx="895689" cy="808154"/>
              </a:xfrm>
              <a:prstGeom prst="rect">
                <a:avLst/>
              </a:prstGeom>
              <a:noFill/>
              <a:ln w="9525">
                <a:noFill/>
                <a:miter lim="800000"/>
                <a:headEnd/>
                <a:tailEnd/>
              </a:ln>
            </p:spPr>
            <p:txBody>
              <a:bodyPr>
                <a:spAutoFit/>
              </a:bodyPr>
              <a:lstStyle/>
              <a:p>
                <a:pPr algn="ctr" eaLnBrk="0" hangingPunct="0">
                  <a:lnSpc>
                    <a:spcPct val="90000"/>
                  </a:lnSpc>
                  <a:spcBef>
                    <a:spcPct val="30000"/>
                  </a:spcBef>
                  <a:defRPr/>
                </a:pPr>
                <a:r>
                  <a:rPr lang="en-GB" altLang="ja-JP" sz="2400">
                    <a:solidFill>
                      <a:schemeClr val="bg1"/>
                    </a:solidFill>
                    <a:latin typeface="Arial" pitchFamily="1" charset="0"/>
                    <a:ea typeface="HGPｺﾞｼｯｸE" charset="0"/>
                    <a:cs typeface="HGPｺﾞｼｯｸE" charset="0"/>
                  </a:rPr>
                  <a:t>3</a:t>
                </a:r>
              </a:p>
            </p:txBody>
          </p:sp>
        </p:grpSp>
      </p:grpSp>
      <p:grpSp>
        <p:nvGrpSpPr>
          <p:cNvPr id="11" name="Group 117"/>
          <p:cNvGrpSpPr>
            <a:grpSpLocks/>
          </p:cNvGrpSpPr>
          <p:nvPr/>
        </p:nvGrpSpPr>
        <p:grpSpPr bwMode="auto">
          <a:xfrm>
            <a:off x="197383" y="2663837"/>
            <a:ext cx="3810528" cy="520700"/>
            <a:chOff x="411044" y="992166"/>
            <a:chExt cx="7557956" cy="1027134"/>
          </a:xfrm>
          <a:effectLst>
            <a:outerShdw blurRad="114300" dist="38100" dir="2700000">
              <a:srgbClr val="000000">
                <a:alpha val="43000"/>
              </a:srgbClr>
            </a:outerShdw>
          </a:effectLst>
        </p:grpSpPr>
        <p:grpSp>
          <p:nvGrpSpPr>
            <p:cNvPr id="12" name="Group 21"/>
            <p:cNvGrpSpPr>
              <a:grpSpLocks/>
            </p:cNvGrpSpPr>
            <p:nvPr/>
          </p:nvGrpSpPr>
          <p:grpSpPr bwMode="auto">
            <a:xfrm>
              <a:off x="1077662" y="998538"/>
              <a:ext cx="6891338" cy="1020762"/>
              <a:chOff x="588624" y="1352816"/>
              <a:chExt cx="2794101" cy="626301"/>
            </a:xfrm>
          </p:grpSpPr>
          <p:sp>
            <p:nvSpPr>
              <p:cNvPr id="83" name="Rectangle 82"/>
              <p:cNvSpPr/>
              <p:nvPr/>
            </p:nvSpPr>
            <p:spPr bwMode="auto">
              <a:xfrm>
                <a:off x="588624" y="1352816"/>
                <a:ext cx="2794101" cy="626301"/>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w="12700" cap="flat" cmpd="sng" algn="ctr">
                <a:solidFill>
                  <a:srgbClr val="FFFFFF"/>
                </a:solidFill>
                <a:prstDash val="solid"/>
                <a:round/>
                <a:headEnd type="none" w="med" len="med"/>
                <a:tailEnd type="none" w="med" len="med"/>
              </a:ln>
              <a:effectLst/>
            </p:spPr>
            <p:txBody>
              <a:bodyPr anchor="ctr"/>
              <a:lstStyle/>
              <a:p>
                <a:pPr algn="ctr" fontAlgn="auto">
                  <a:spcBef>
                    <a:spcPts val="0"/>
                  </a:spcBef>
                  <a:spcAft>
                    <a:spcPts val="0"/>
                  </a:spcAft>
                  <a:defRPr/>
                </a:pPr>
                <a:endParaRPr lang="en-GB" sz="2400" kern="0" dirty="0">
                  <a:solidFill>
                    <a:srgbClr val="FFFFFF"/>
                  </a:solidFill>
                  <a:latin typeface="Tahoma"/>
                  <a:ea typeface="+mn-ea"/>
                </a:endParaRPr>
              </a:p>
            </p:txBody>
          </p:sp>
          <p:sp>
            <p:nvSpPr>
              <p:cNvPr id="84" name="Rectangle 20"/>
              <p:cNvSpPr/>
              <p:nvPr/>
            </p:nvSpPr>
            <p:spPr>
              <a:xfrm>
                <a:off x="669421" y="1450740"/>
                <a:ext cx="2595428" cy="399646"/>
              </a:xfrm>
              <a:prstGeom prst="rect">
                <a:avLst/>
              </a:prstGeom>
              <a:noFill/>
              <a:ln w="25400" cap="flat" cmpd="sng" algn="ctr">
                <a:noFill/>
                <a:prstDash val="solid"/>
              </a:ln>
              <a:effectLst/>
            </p:spPr>
            <p:txBody>
              <a:bodyPr anchor="ctr"/>
              <a:lstStyle/>
              <a:p>
                <a:pPr fontAlgn="auto">
                  <a:spcBef>
                    <a:spcPts val="0"/>
                  </a:spcBef>
                  <a:spcAft>
                    <a:spcPts val="0"/>
                  </a:spcAft>
                  <a:defRPr/>
                </a:pPr>
                <a:r>
                  <a:rPr lang="en-US" sz="1750" b="0" kern="0" dirty="0">
                    <a:solidFill>
                      <a:schemeClr val="bg1"/>
                    </a:solidFill>
                    <a:latin typeface="+mn-lt"/>
                    <a:ea typeface="+mn-ea"/>
                  </a:rPr>
                  <a:t>  Instant-on Gaps</a:t>
                </a:r>
                <a:endParaRPr lang="en-GB" sz="1750" b="0" kern="0" dirty="0">
                  <a:solidFill>
                    <a:schemeClr val="bg1"/>
                  </a:solidFill>
                  <a:latin typeface="+mn-lt"/>
                  <a:ea typeface="+mn-ea"/>
                </a:endParaRPr>
              </a:p>
            </p:txBody>
          </p:sp>
        </p:grpSp>
        <p:sp>
          <p:nvSpPr>
            <p:cNvPr id="79" name="Oval 78"/>
            <p:cNvSpPr/>
            <p:nvPr/>
          </p:nvSpPr>
          <p:spPr bwMode="auto">
            <a:xfrm>
              <a:off x="411044" y="992166"/>
              <a:ext cx="1005840" cy="1005840"/>
            </a:xfrm>
            <a:prstGeom prst="ellipse">
              <a:avLst/>
            </a:prstGeom>
            <a:solidFill>
              <a:schemeClr val="bg1"/>
            </a:solidFill>
            <a:ln w="19050" cap="flat" cmpd="sng" algn="ctr">
              <a:solidFill>
                <a:schemeClr val="accent5"/>
              </a:solidFill>
              <a:prstDash val="solid"/>
              <a:round/>
              <a:headEnd type="none" w="med" len="med"/>
              <a:tailEnd type="none" w="med" len="med"/>
            </a:ln>
            <a:effectLst>
              <a:outerShdw blurRad="57785" dist="33020" dir="3180000" algn="ctr">
                <a:srgbClr val="000000">
                  <a:alpha val="30000"/>
                </a:srgbClr>
              </a:outerShdw>
            </a:effectLst>
          </p:spPr>
          <p:txBody>
            <a:bodyPr anchor="ctr"/>
            <a:lstStyle/>
            <a:p>
              <a:pPr algn="ctr">
                <a:defRPr/>
              </a:pPr>
              <a:endParaRPr lang="en-GB" sz="1100" dirty="0">
                <a:latin typeface="Arial" charset="0"/>
                <a:ea typeface="+mn-ea"/>
              </a:endParaRPr>
            </a:p>
          </p:txBody>
        </p:sp>
        <p:grpSp>
          <p:nvGrpSpPr>
            <p:cNvPr id="13" name="Group 42"/>
            <p:cNvGrpSpPr>
              <a:grpSpLocks/>
            </p:cNvGrpSpPr>
            <p:nvPr/>
          </p:nvGrpSpPr>
          <p:grpSpPr bwMode="auto">
            <a:xfrm>
              <a:off x="447675" y="1038225"/>
              <a:ext cx="920750" cy="914400"/>
              <a:chOff x="3331281" y="2930291"/>
              <a:chExt cx="913950" cy="907630"/>
            </a:xfrm>
          </p:grpSpPr>
          <p:pic>
            <p:nvPicPr>
              <p:cNvPr id="19508" name="Picture 8" descr="PinkBall"/>
              <p:cNvPicPr>
                <a:picLocks noChangeAspect="1" noChangeArrowheads="1"/>
              </p:cNvPicPr>
              <p:nvPr/>
            </p:nvPicPr>
            <p:blipFill>
              <a:blip r:embed="rId3">
                <a:lum bright="-20000" contrast="40000"/>
              </a:blip>
              <a:srcRect/>
              <a:stretch>
                <a:fillRect/>
              </a:stretch>
            </p:blipFill>
            <p:spPr bwMode="auto">
              <a:xfrm>
                <a:off x="3337600" y="2930291"/>
                <a:ext cx="907631" cy="907630"/>
              </a:xfrm>
              <a:prstGeom prst="rect">
                <a:avLst/>
              </a:prstGeom>
              <a:noFill/>
              <a:ln w="9525">
                <a:noFill/>
                <a:miter lim="800000"/>
                <a:headEnd/>
                <a:tailEnd/>
              </a:ln>
            </p:spPr>
          </p:pic>
          <p:sp>
            <p:nvSpPr>
              <p:cNvPr id="19509" name="Text Box 9"/>
              <p:cNvSpPr txBox="1">
                <a:spLocks noChangeArrowheads="1"/>
              </p:cNvSpPr>
              <p:nvPr/>
            </p:nvSpPr>
            <p:spPr bwMode="auto">
              <a:xfrm>
                <a:off x="3331281" y="2975803"/>
                <a:ext cx="895689" cy="808154"/>
              </a:xfrm>
              <a:prstGeom prst="rect">
                <a:avLst/>
              </a:prstGeom>
              <a:noFill/>
              <a:ln w="9525">
                <a:noFill/>
                <a:miter lim="800000"/>
                <a:headEnd/>
                <a:tailEnd/>
              </a:ln>
            </p:spPr>
            <p:txBody>
              <a:bodyPr>
                <a:spAutoFit/>
              </a:bodyPr>
              <a:lstStyle/>
              <a:p>
                <a:pPr algn="ctr" eaLnBrk="0" hangingPunct="0">
                  <a:lnSpc>
                    <a:spcPct val="90000"/>
                  </a:lnSpc>
                  <a:spcBef>
                    <a:spcPct val="30000"/>
                  </a:spcBef>
                  <a:defRPr/>
                </a:pPr>
                <a:r>
                  <a:rPr lang="en-GB" altLang="ja-JP" sz="2400">
                    <a:solidFill>
                      <a:schemeClr val="bg1"/>
                    </a:solidFill>
                    <a:latin typeface="Arial" pitchFamily="1" charset="0"/>
                    <a:ea typeface="HGPｺﾞｼｯｸE" charset="0"/>
                    <a:cs typeface="HGPｺﾞｼｯｸE" charset="0"/>
                  </a:rPr>
                  <a:t>2</a:t>
                </a:r>
              </a:p>
            </p:txBody>
          </p:sp>
        </p:grpSp>
      </p:grpSp>
      <p:sp>
        <p:nvSpPr>
          <p:cNvPr id="19480" name="Slide Number Placeholder 4"/>
          <p:cNvSpPr>
            <a:spLocks noGrp="1"/>
          </p:cNvSpPr>
          <p:nvPr>
            <p:ph type="sldNum" sz="quarter" idx="11"/>
          </p:nvPr>
        </p:nvSpPr>
        <p:spPr bwMode="auto">
          <a:xfrm>
            <a:off x="4386263" y="6546850"/>
            <a:ext cx="371475" cy="276225"/>
          </a:xfrm>
          <a:noFill/>
          <a:ln>
            <a:miter lim="800000"/>
            <a:headEnd/>
            <a:tailEnd/>
          </a:ln>
        </p:spPr>
        <p:txBody>
          <a:bodyPr/>
          <a:lstStyle/>
          <a:p>
            <a:fld id="{60AB314F-7036-44A5-BBD5-0B717EB518A5}" type="slidenum">
              <a:rPr lang="en-US" sz="700"/>
              <a:pPr/>
              <a:t>5</a:t>
            </a:fld>
            <a:endParaRPr lang="en-US" sz="700"/>
          </a:p>
        </p:txBody>
      </p:sp>
      <p:sp>
        <p:nvSpPr>
          <p:cNvPr id="19481" name="Date Placeholder 8"/>
          <p:cNvSpPr>
            <a:spLocks noGrp="1"/>
          </p:cNvSpPr>
          <p:nvPr>
            <p:ph type="dt" sz="quarter" idx="10"/>
          </p:nvPr>
        </p:nvSpPr>
        <p:spPr bwMode="auto">
          <a:noFill/>
          <a:ln>
            <a:miter lim="800000"/>
            <a:headEnd/>
            <a:tailEnd/>
          </a:ln>
        </p:spPr>
        <p:txBody>
          <a:bodyPr/>
          <a:lstStyle/>
          <a:p>
            <a:fld id="{7AB947AA-87D4-4344-B4A7-837905F51EC9}" type="datetime1">
              <a:rPr lang="en-US" sz="700"/>
              <a:pPr/>
              <a:t>20.6.2013</a:t>
            </a:fld>
            <a:endParaRPr lang="en-US" sz="700"/>
          </a:p>
        </p:txBody>
      </p:sp>
      <p:sp>
        <p:nvSpPr>
          <p:cNvPr id="76" name="Footer Placeholder 18"/>
          <p:cNvSpPr>
            <a:spLocks noGrp="1"/>
          </p:cNvSpPr>
          <p:nvPr>
            <p:ph type="ftr" sz="quarter" idx="12"/>
          </p:nvPr>
        </p:nvSpPr>
        <p:spPr bwMode="auto">
          <a:xfrm>
            <a:off x="1484313" y="6500813"/>
            <a:ext cx="2663825" cy="180975"/>
          </a:xfrm>
          <a:noFill/>
          <a:ln>
            <a:miter lim="800000"/>
            <a:headEnd/>
            <a:tailEnd/>
          </a:ln>
        </p:spPr>
        <p:txBody>
          <a:bodyPr vert="horz" wrap="square" lIns="91440" tIns="45720" rIns="91440" bIns="45720" numCol="1" anchor="t" anchorCtr="0" compatLnSpc="1">
            <a:prstTxWarp prst="textNoShape">
              <a:avLst/>
            </a:prstTxWarp>
          </a:bodyPr>
          <a:lstStyle/>
          <a:p>
            <a:r>
              <a:rPr sz="700" smtClean="0">
                <a:latin typeface="Arial" pitchFamily="34" charset="0"/>
                <a:ea typeface="ヒラギノ角ゴ Pro W3" pitchFamily="1" charset="-128"/>
              </a:rPr>
              <a:t>Copyright 2012 Trend Micro Inc.</a:t>
            </a:r>
          </a:p>
        </p:txBody>
      </p:sp>
      <p:pic>
        <p:nvPicPr>
          <p:cNvPr id="75" name="Picture 13" descr="ICON_VM_basic_flat_R2_Q408.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19800" y="2074565"/>
            <a:ext cx="6556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14" descr="ICON_VM_basic_flat_R2_Q408.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00862" y="2074565"/>
            <a:ext cx="6556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8" name="Group 19"/>
          <p:cNvGrpSpPr>
            <a:grpSpLocks/>
          </p:cNvGrpSpPr>
          <p:nvPr/>
        </p:nvGrpSpPr>
        <p:grpSpPr bwMode="auto">
          <a:xfrm>
            <a:off x="4621162" y="2952452"/>
            <a:ext cx="4267200" cy="403225"/>
            <a:chOff x="7086600" y="685800"/>
            <a:chExt cx="1600200" cy="800100"/>
          </a:xfrm>
        </p:grpSpPr>
        <p:sp>
          <p:nvSpPr>
            <p:cNvPr id="80" name="Rounded Rectangle 77"/>
            <p:cNvSpPr/>
            <p:nvPr/>
          </p:nvSpPr>
          <p:spPr bwMode="auto">
            <a:xfrm>
              <a:off x="7086600" y="685800"/>
              <a:ext cx="1600200" cy="800100"/>
            </a:xfrm>
            <a:prstGeom prst="roundRect">
              <a:avLst/>
            </a:prstGeom>
            <a:gradFill>
              <a:gsLst>
                <a:gs pos="0">
                  <a:srgbClr val="2F97D9"/>
                </a:gs>
                <a:gs pos="100000">
                  <a:srgbClr val="8FD1F0"/>
                </a:gs>
              </a:gsLst>
            </a:gradFill>
            <a:ln w="12700">
              <a:solidFill>
                <a:srgbClr val="39A5E5"/>
              </a:solidFill>
              <a:headEnd type="none" w="med" len="med"/>
              <a:tailEnd type="none" w="med" len="med"/>
            </a:ln>
            <a:effectLst/>
            <a:scene3d>
              <a:camera prst="orthographicFront"/>
              <a:lightRig rig="threePt" dir="t"/>
            </a:scene3d>
            <a:sp3d>
              <a:bevelT w="25400" h="6350"/>
            </a:sp3d>
          </p:spPr>
          <p:style>
            <a:lnRef idx="1">
              <a:schemeClr val="accent4"/>
            </a:lnRef>
            <a:fillRef idx="3">
              <a:schemeClr val="accent4"/>
            </a:fillRef>
            <a:effectRef idx="2">
              <a:schemeClr val="accent4"/>
            </a:effectRef>
            <a:fontRef idx="minor">
              <a:schemeClr val="lt1"/>
            </a:fontRef>
          </p:style>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de-DE" b="1">
                <a:solidFill>
                  <a:srgbClr val="FFFFFF"/>
                </a:solidFill>
              </a:endParaRPr>
            </a:p>
          </p:txBody>
        </p:sp>
        <p:sp>
          <p:nvSpPr>
            <p:cNvPr id="81" name="Freeform 78"/>
            <p:cNvSpPr/>
            <p:nvPr/>
          </p:nvSpPr>
          <p:spPr bwMode="auto">
            <a:xfrm>
              <a:off x="7086600" y="685800"/>
              <a:ext cx="1583448" cy="387586"/>
            </a:xfrm>
            <a:custGeom>
              <a:avLst/>
              <a:gdLst>
                <a:gd name="connsiteX0" fmla="*/ 1583448 w 1583448"/>
                <a:gd name="connsiteY0" fmla="*/ 387586 h 387586"/>
                <a:gd name="connsiteX1" fmla="*/ 1583448 w 1583448"/>
                <a:gd name="connsiteY1" fmla="*/ 140191 h 387586"/>
                <a:gd name="connsiteX2" fmla="*/ 1575200 w 1583448"/>
                <a:gd name="connsiteY2" fmla="*/ 82465 h 387586"/>
                <a:gd name="connsiteX3" fmla="*/ 1575200 w 1583448"/>
                <a:gd name="connsiteY3" fmla="*/ 82465 h 387586"/>
                <a:gd name="connsiteX4" fmla="*/ 1525718 w 1583448"/>
                <a:gd name="connsiteY4" fmla="*/ 8246 h 387586"/>
                <a:gd name="connsiteX5" fmla="*/ 1467988 w 1583448"/>
                <a:gd name="connsiteY5" fmla="*/ 0 h 387586"/>
                <a:gd name="connsiteX6" fmla="*/ 115459 w 1583448"/>
                <a:gd name="connsiteY6" fmla="*/ 0 h 387586"/>
                <a:gd name="connsiteX7" fmla="*/ 57729 w 1583448"/>
                <a:gd name="connsiteY7" fmla="*/ 16493 h 387586"/>
                <a:gd name="connsiteX8" fmla="*/ 57729 w 1583448"/>
                <a:gd name="connsiteY8" fmla="*/ 16493 h 387586"/>
                <a:gd name="connsiteX9" fmla="*/ 8247 w 1583448"/>
                <a:gd name="connsiteY9" fmla="*/ 74218 h 387586"/>
                <a:gd name="connsiteX10" fmla="*/ 8247 w 1583448"/>
                <a:gd name="connsiteY10" fmla="*/ 74218 h 387586"/>
                <a:gd name="connsiteX11" fmla="*/ 0 w 1583448"/>
                <a:gd name="connsiteY11" fmla="*/ 156684 h 387586"/>
                <a:gd name="connsiteX12" fmla="*/ 0 w 1583448"/>
                <a:gd name="connsiteY12" fmla="*/ 156684 h 38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83448" h="387586">
                  <a:moveTo>
                    <a:pt x="1583448" y="387586"/>
                  </a:moveTo>
                  <a:lnTo>
                    <a:pt x="1583448" y="140191"/>
                  </a:lnTo>
                  <a:lnTo>
                    <a:pt x="1575200" y="82465"/>
                  </a:lnTo>
                  <a:lnTo>
                    <a:pt x="1575200" y="82465"/>
                  </a:lnTo>
                  <a:lnTo>
                    <a:pt x="1525718" y="8246"/>
                  </a:lnTo>
                  <a:lnTo>
                    <a:pt x="1467988" y="0"/>
                  </a:lnTo>
                  <a:lnTo>
                    <a:pt x="115459" y="0"/>
                  </a:lnTo>
                  <a:lnTo>
                    <a:pt x="57729" y="16493"/>
                  </a:lnTo>
                  <a:lnTo>
                    <a:pt x="57729" y="16493"/>
                  </a:lnTo>
                  <a:lnTo>
                    <a:pt x="8247" y="74218"/>
                  </a:lnTo>
                  <a:lnTo>
                    <a:pt x="8247" y="74218"/>
                  </a:lnTo>
                  <a:lnTo>
                    <a:pt x="0" y="156684"/>
                  </a:lnTo>
                  <a:lnTo>
                    <a:pt x="0" y="156684"/>
                  </a:lnTo>
                </a:path>
              </a:pathLst>
            </a:custGeom>
            <a:gradFill flip="none" rotWithShape="1">
              <a:gsLst>
                <a:gs pos="1000">
                  <a:schemeClr val="bg1">
                    <a:alpha val="19000"/>
                  </a:schemeClr>
                </a:gs>
                <a:gs pos="100000">
                  <a:schemeClr val="bg1">
                    <a:alpha val="0"/>
                  </a:schemeClr>
                </a:gs>
              </a:gsLst>
              <a:lin ang="18000000" scaled="0"/>
              <a:tileRect/>
            </a:gradFill>
            <a:ln w="9525" cap="flat" cmpd="sng" algn="ctr">
              <a:noFill/>
              <a:prstDash val="solid"/>
              <a:round/>
              <a:headEnd type="none" w="med" len="med"/>
              <a:tailEnd type="none" w="med" len="med"/>
            </a:ln>
            <a:effec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de-DE" sz="1600" b="1">
                <a:solidFill>
                  <a:srgbClr val="58595B"/>
                </a:solidFill>
                <a:ea typeface="MS PGothic" pitchFamily="34" charset="-128"/>
              </a:endParaRPr>
            </a:p>
          </p:txBody>
        </p:sp>
      </p:grpSp>
      <p:pic>
        <p:nvPicPr>
          <p:cNvPr id="82" name="Picture 4" descr="ICON_VirtTriangle_flat_Q408.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52962" y="3420765"/>
            <a:ext cx="3359150"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57" descr="Untitled-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37175" y="4031952"/>
            <a:ext cx="17224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10" descr="ICON_VM_basic_flat_R2_Q408.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67200" y="2074565"/>
            <a:ext cx="6556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12" descr="ICON_VM_basic_flat_R2_Q408.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43500" y="2074565"/>
            <a:ext cx="6556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Picture 15" descr="ICON_VM_basic_flat_R2_Q408.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72400" y="2074565"/>
            <a:ext cx="6556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9" name="Group 27"/>
          <p:cNvGrpSpPr>
            <a:grpSpLocks/>
          </p:cNvGrpSpPr>
          <p:nvPr/>
        </p:nvGrpSpPr>
        <p:grpSpPr bwMode="auto">
          <a:xfrm>
            <a:off x="5100587" y="1988840"/>
            <a:ext cx="1042988" cy="439737"/>
            <a:chOff x="2822575" y="2693988"/>
            <a:chExt cx="1042988" cy="439737"/>
          </a:xfrm>
        </p:grpSpPr>
        <p:cxnSp>
          <p:nvCxnSpPr>
            <p:cNvPr id="90" name="Curved Connector 27"/>
            <p:cNvCxnSpPr>
              <a:cxnSpLocks noChangeShapeType="1"/>
            </p:cNvCxnSpPr>
            <p:nvPr/>
          </p:nvCxnSpPr>
          <p:spPr bwMode="auto">
            <a:xfrm rot="16200000" flipH="1">
              <a:off x="3218657" y="2383631"/>
              <a:ext cx="6350" cy="798513"/>
            </a:xfrm>
            <a:prstGeom prst="curvedConnector3">
              <a:avLst>
                <a:gd name="adj1" fmla="val -6150000"/>
              </a:avLst>
            </a:prstGeom>
            <a:noFill/>
            <a:ln w="28575">
              <a:solidFill>
                <a:srgbClr val="C00000"/>
              </a:solidFill>
              <a:round/>
              <a:headEnd/>
              <a:tailEnd type="stealth" w="lg" len="lg"/>
            </a:ln>
            <a:extLst>
              <a:ext uri="{909E8E84-426E-40dd-AFC4-6F175D3DCCD1}">
                <a14:hiddenFill xmlns:a14="http://schemas.microsoft.com/office/drawing/2010/main">
                  <a:noFill/>
                </a14:hiddenFill>
              </a:ext>
            </a:extLst>
          </p:spPr>
        </p:cxnSp>
        <p:sp>
          <p:nvSpPr>
            <p:cNvPr id="91" name="Explosion 1 29"/>
            <p:cNvSpPr>
              <a:spLocks noChangeArrowheads="1"/>
            </p:cNvSpPr>
            <p:nvPr/>
          </p:nvSpPr>
          <p:spPr bwMode="auto">
            <a:xfrm>
              <a:off x="3425825" y="2693988"/>
              <a:ext cx="439738" cy="439737"/>
            </a:xfrm>
            <a:prstGeom prst="irregularSeal1">
              <a:avLst/>
            </a:prstGeom>
            <a:solidFill>
              <a:srgbClr val="C00000"/>
            </a:solidFill>
            <a:ln w="6350">
              <a:solidFill>
                <a:schemeClr val="tx1"/>
              </a:solidFill>
              <a:round/>
              <a:headEnd/>
              <a:tailEnd/>
            </a:ln>
          </p:spPr>
          <p:txBody>
            <a:bodyPr anchor="ctr"/>
            <a:lstStyle/>
            <a:p>
              <a:endParaRPr lang="de-DE" sz="1600" b="1">
                <a:solidFill>
                  <a:srgbClr val="58595B"/>
                </a:solidFill>
                <a:ea typeface="MS PGothic" pitchFamily="34" charset="-128"/>
              </a:endParaRPr>
            </a:p>
          </p:txBody>
        </p:sp>
      </p:grpSp>
      <p:grpSp>
        <p:nvGrpSpPr>
          <p:cNvPr id="92" name="Group 29"/>
          <p:cNvGrpSpPr>
            <a:grpSpLocks/>
          </p:cNvGrpSpPr>
          <p:nvPr/>
        </p:nvGrpSpPr>
        <p:grpSpPr bwMode="auto">
          <a:xfrm>
            <a:off x="5959425" y="2007890"/>
            <a:ext cx="1042987" cy="438150"/>
            <a:chOff x="3681413" y="2713038"/>
            <a:chExt cx="1042987" cy="438150"/>
          </a:xfrm>
        </p:grpSpPr>
        <p:cxnSp>
          <p:nvCxnSpPr>
            <p:cNvPr id="93" name="Curved Connector 30"/>
            <p:cNvCxnSpPr>
              <a:cxnSpLocks noChangeShapeType="1"/>
            </p:cNvCxnSpPr>
            <p:nvPr/>
          </p:nvCxnSpPr>
          <p:spPr bwMode="auto">
            <a:xfrm rot="16200000" flipH="1">
              <a:off x="4078288" y="2401888"/>
              <a:ext cx="4762" cy="798512"/>
            </a:xfrm>
            <a:prstGeom prst="curvedConnector3">
              <a:avLst>
                <a:gd name="adj1" fmla="val -8376338"/>
              </a:avLst>
            </a:prstGeom>
            <a:noFill/>
            <a:ln w="28575">
              <a:solidFill>
                <a:srgbClr val="C00000"/>
              </a:solidFill>
              <a:round/>
              <a:headEnd/>
              <a:tailEnd type="stealth" w="lg" len="lg"/>
            </a:ln>
            <a:extLst>
              <a:ext uri="{909E8E84-426E-40dd-AFC4-6F175D3DCCD1}">
                <a14:hiddenFill xmlns:a14="http://schemas.microsoft.com/office/drawing/2010/main">
                  <a:noFill/>
                </a14:hiddenFill>
              </a:ext>
            </a:extLst>
          </p:spPr>
        </p:cxnSp>
        <p:sp>
          <p:nvSpPr>
            <p:cNvPr id="94" name="Explosion 1 31"/>
            <p:cNvSpPr>
              <a:spLocks noChangeArrowheads="1"/>
            </p:cNvSpPr>
            <p:nvPr/>
          </p:nvSpPr>
          <p:spPr bwMode="auto">
            <a:xfrm>
              <a:off x="4286250" y="2713038"/>
              <a:ext cx="438150" cy="438150"/>
            </a:xfrm>
            <a:prstGeom prst="irregularSeal1">
              <a:avLst/>
            </a:prstGeom>
            <a:solidFill>
              <a:srgbClr val="C00000"/>
            </a:solidFill>
            <a:ln w="6350">
              <a:solidFill>
                <a:schemeClr val="tx1"/>
              </a:solidFill>
              <a:round/>
              <a:headEnd/>
              <a:tailEnd/>
            </a:ln>
          </p:spPr>
          <p:txBody>
            <a:bodyPr anchor="ctr"/>
            <a:lstStyle/>
            <a:p>
              <a:endParaRPr lang="de-DE" sz="1600" b="1">
                <a:solidFill>
                  <a:srgbClr val="58595B"/>
                </a:solidFill>
                <a:ea typeface="MS PGothic" pitchFamily="34" charset="-128"/>
              </a:endParaRPr>
            </a:p>
          </p:txBody>
        </p:sp>
      </p:grpSp>
      <p:grpSp>
        <p:nvGrpSpPr>
          <p:cNvPr id="95" name="Group 29"/>
          <p:cNvGrpSpPr>
            <a:grpSpLocks/>
          </p:cNvGrpSpPr>
          <p:nvPr/>
        </p:nvGrpSpPr>
        <p:grpSpPr bwMode="auto">
          <a:xfrm>
            <a:off x="6745237" y="2007890"/>
            <a:ext cx="1042988" cy="438150"/>
            <a:chOff x="3681413" y="2713038"/>
            <a:chExt cx="1042987" cy="438150"/>
          </a:xfrm>
        </p:grpSpPr>
        <p:cxnSp>
          <p:nvCxnSpPr>
            <p:cNvPr id="96" name="Curved Connector 30"/>
            <p:cNvCxnSpPr>
              <a:cxnSpLocks noChangeShapeType="1"/>
            </p:cNvCxnSpPr>
            <p:nvPr/>
          </p:nvCxnSpPr>
          <p:spPr bwMode="auto">
            <a:xfrm rot="16200000" flipH="1">
              <a:off x="4078288" y="2401888"/>
              <a:ext cx="4762" cy="798512"/>
            </a:xfrm>
            <a:prstGeom prst="curvedConnector3">
              <a:avLst>
                <a:gd name="adj1" fmla="val -8376338"/>
              </a:avLst>
            </a:prstGeom>
            <a:noFill/>
            <a:ln w="28575">
              <a:solidFill>
                <a:srgbClr val="C00000"/>
              </a:solidFill>
              <a:round/>
              <a:headEnd/>
              <a:tailEnd type="stealth" w="lg" len="lg"/>
            </a:ln>
            <a:extLst>
              <a:ext uri="{909E8E84-426E-40dd-AFC4-6F175D3DCCD1}">
                <a14:hiddenFill xmlns:a14="http://schemas.microsoft.com/office/drawing/2010/main">
                  <a:noFill/>
                </a14:hiddenFill>
              </a:ext>
            </a:extLst>
          </p:spPr>
        </p:cxnSp>
        <p:sp>
          <p:nvSpPr>
            <p:cNvPr id="97" name="Explosion 1 31"/>
            <p:cNvSpPr>
              <a:spLocks noChangeArrowheads="1"/>
            </p:cNvSpPr>
            <p:nvPr/>
          </p:nvSpPr>
          <p:spPr bwMode="auto">
            <a:xfrm>
              <a:off x="4286250" y="2713038"/>
              <a:ext cx="438150" cy="438150"/>
            </a:xfrm>
            <a:prstGeom prst="irregularSeal1">
              <a:avLst/>
            </a:prstGeom>
            <a:solidFill>
              <a:srgbClr val="C00000"/>
            </a:solidFill>
            <a:ln w="6350">
              <a:solidFill>
                <a:schemeClr val="tx1"/>
              </a:solidFill>
              <a:round/>
              <a:headEnd/>
              <a:tailEnd/>
            </a:ln>
          </p:spPr>
          <p:txBody>
            <a:bodyPr anchor="ctr"/>
            <a:lstStyle/>
            <a:p>
              <a:endParaRPr lang="de-DE" sz="1600" b="1">
                <a:solidFill>
                  <a:srgbClr val="58595B"/>
                </a:solidFill>
                <a:ea typeface="MS PGothic" pitchFamily="34" charset="-128"/>
              </a:endParaRPr>
            </a:p>
          </p:txBody>
        </p:sp>
      </p:grpSp>
      <p:sp>
        <p:nvSpPr>
          <p:cNvPr id="98" name="Title 14"/>
          <p:cNvSpPr txBox="1">
            <a:spLocks/>
          </p:cNvSpPr>
          <p:nvPr/>
        </p:nvSpPr>
        <p:spPr>
          <a:xfrm>
            <a:off x="3995936" y="4653136"/>
            <a:ext cx="5400600" cy="648072"/>
          </a:xfrm>
          <a:prstGeom prst="rect">
            <a:avLst/>
          </a:prstGeom>
        </p:spPr>
        <p:txBody>
          <a:bodyPr lIns="27432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lnSpc>
                <a:spcPct val="90000"/>
              </a:lnSpc>
            </a:pPr>
            <a:r>
              <a:rPr lang="en-US" b="1" dirty="0">
                <a:solidFill>
                  <a:srgbClr val="58595B"/>
                </a:solidFill>
                <a:ea typeface="MS PGothic" pitchFamily="34" charset="-128"/>
              </a:rPr>
              <a:t>Attacks can spread across VMs</a:t>
            </a:r>
            <a:endParaRPr lang="en-US" dirty="0">
              <a:solidFill>
                <a:srgbClr val="58595B"/>
              </a:solidFill>
              <a:ea typeface="MS PGothic" pitchFamily="34" charset="-128"/>
            </a:endParaRPr>
          </a:p>
          <a:p>
            <a:pPr algn="ctr" eaLnBrk="1" hangingPunct="1">
              <a:lnSpc>
                <a:spcPct val="90000"/>
              </a:lnSpc>
            </a:pPr>
            <a:endParaRPr lang="en-US" dirty="0">
              <a:solidFill>
                <a:srgbClr val="58595B"/>
              </a:solidFill>
              <a:ea typeface="MS PGothic" pitchFamily="34" charset="-128"/>
            </a:endParaRPr>
          </a:p>
          <a:p>
            <a:pPr algn="ctr" eaLnBrk="1" hangingPunct="1">
              <a:lnSpc>
                <a:spcPct val="90000"/>
              </a:lnSpc>
            </a:pPr>
            <a:endParaRPr lang="en-US" b="1" dirty="0">
              <a:solidFill>
                <a:srgbClr val="58595B"/>
              </a:solidFill>
              <a:ea typeface="MS PGothic" pitchFamily="34" charset="-128"/>
            </a:endParaRPr>
          </a:p>
        </p:txBody>
      </p:sp>
    </p:spTree>
    <p:extLst>
      <p:ext uri="{BB962C8B-B14F-4D97-AF65-F5344CB8AC3E}">
        <p14:creationId xmlns:p14="http://schemas.microsoft.com/office/powerpoint/2010/main" val="3664061312"/>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wipe(left)">
                                      <p:cBhvr>
                                        <p:cTn id="12" dur="1000"/>
                                        <p:tgtEl>
                                          <p:spTgt spid="89"/>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92"/>
                                        </p:tgtEl>
                                        <p:attrNameLst>
                                          <p:attrName>style.visibility</p:attrName>
                                        </p:attrNameLst>
                                      </p:cBhvr>
                                      <p:to>
                                        <p:strVal val="visible"/>
                                      </p:to>
                                    </p:set>
                                    <p:animEffect transition="in" filter="wipe(left)">
                                      <p:cBhvr>
                                        <p:cTn id="16" dur="1000"/>
                                        <p:tgtEl>
                                          <p:spTgt spid="92"/>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95"/>
                                        </p:tgtEl>
                                        <p:attrNameLst>
                                          <p:attrName>style.visibility</p:attrName>
                                        </p:attrNameLst>
                                      </p:cBhvr>
                                      <p:to>
                                        <p:strVal val="visible"/>
                                      </p:to>
                                    </p:set>
                                    <p:animEffect transition="in" filter="wipe(left)">
                                      <p:cBhvr>
                                        <p:cTn id="20" dur="1000"/>
                                        <p:tgtEl>
                                          <p:spTgt spid="9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8"/>
                                        </p:tgtEl>
                                        <p:attrNameLst>
                                          <p:attrName>style.visibility</p:attrName>
                                        </p:attrNameLst>
                                      </p:cBhvr>
                                      <p:to>
                                        <p:strVal val="visible"/>
                                      </p:to>
                                    </p:set>
                                    <p:animEffect transition="in" filter="fade">
                                      <p:cBhvr>
                                        <p:cTn id="23"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7"/>
          <p:cNvGrpSpPr>
            <a:grpSpLocks/>
          </p:cNvGrpSpPr>
          <p:nvPr/>
        </p:nvGrpSpPr>
        <p:grpSpPr bwMode="auto">
          <a:xfrm>
            <a:off x="197383" y="4319600"/>
            <a:ext cx="3810528" cy="520700"/>
            <a:chOff x="411044" y="992166"/>
            <a:chExt cx="7557956" cy="1027134"/>
          </a:xfrm>
          <a:effectLst>
            <a:outerShdw blurRad="114300" dist="38100" dir="2700000">
              <a:srgbClr val="000000">
                <a:alpha val="43000"/>
              </a:srgbClr>
            </a:outerShdw>
          </a:effectLst>
        </p:grpSpPr>
        <p:grpSp>
          <p:nvGrpSpPr>
            <p:cNvPr id="3" name="Group 21"/>
            <p:cNvGrpSpPr>
              <a:grpSpLocks/>
            </p:cNvGrpSpPr>
            <p:nvPr/>
          </p:nvGrpSpPr>
          <p:grpSpPr bwMode="auto">
            <a:xfrm>
              <a:off x="1077662" y="998538"/>
              <a:ext cx="6891338" cy="1020762"/>
              <a:chOff x="588624" y="1352816"/>
              <a:chExt cx="2794101" cy="626301"/>
            </a:xfrm>
          </p:grpSpPr>
          <p:sp>
            <p:nvSpPr>
              <p:cNvPr id="38" name="Rectangle 37"/>
              <p:cNvSpPr/>
              <p:nvPr/>
            </p:nvSpPr>
            <p:spPr bwMode="auto">
              <a:xfrm>
                <a:off x="588624" y="1352816"/>
                <a:ext cx="2794101" cy="626301"/>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w="12700" cap="flat" cmpd="sng" algn="ctr">
                <a:solidFill>
                  <a:srgbClr val="FFFFFF"/>
                </a:solidFill>
                <a:prstDash val="solid"/>
                <a:round/>
                <a:headEnd type="none" w="med" len="med"/>
                <a:tailEnd type="none" w="med" len="med"/>
              </a:ln>
              <a:effectLst/>
            </p:spPr>
            <p:txBody>
              <a:bodyPr anchor="ctr"/>
              <a:lstStyle/>
              <a:p>
                <a:pPr algn="ctr" fontAlgn="auto">
                  <a:spcBef>
                    <a:spcPts val="0"/>
                  </a:spcBef>
                  <a:spcAft>
                    <a:spcPts val="0"/>
                  </a:spcAft>
                  <a:defRPr/>
                </a:pPr>
                <a:endParaRPr lang="en-GB" sz="2400" kern="0" dirty="0">
                  <a:solidFill>
                    <a:srgbClr val="FFFFFF"/>
                  </a:solidFill>
                  <a:latin typeface="Tahoma"/>
                  <a:ea typeface="+mn-ea"/>
                </a:endParaRPr>
              </a:p>
            </p:txBody>
          </p:sp>
          <p:sp>
            <p:nvSpPr>
              <p:cNvPr id="39" name="Rectangle 38"/>
              <p:cNvSpPr/>
              <p:nvPr/>
            </p:nvSpPr>
            <p:spPr>
              <a:xfrm>
                <a:off x="634952" y="1450739"/>
                <a:ext cx="2691176" cy="399646"/>
              </a:xfrm>
              <a:prstGeom prst="rect">
                <a:avLst/>
              </a:prstGeom>
              <a:noFill/>
              <a:ln w="25400" cap="flat" cmpd="sng" algn="ctr">
                <a:noFill/>
                <a:prstDash val="solid"/>
              </a:ln>
              <a:effectLst/>
            </p:spPr>
            <p:txBody>
              <a:bodyPr anchor="ctr"/>
              <a:lstStyle/>
              <a:p>
                <a:pPr fontAlgn="auto">
                  <a:spcBef>
                    <a:spcPts val="0"/>
                  </a:spcBef>
                  <a:spcAft>
                    <a:spcPts val="0"/>
                  </a:spcAft>
                  <a:defRPr/>
                </a:pPr>
                <a:r>
                  <a:rPr lang="en-US" sz="1750" b="0" kern="0" dirty="0">
                    <a:solidFill>
                      <a:schemeClr val="bg1"/>
                    </a:solidFill>
                    <a:latin typeface="+mn-lt"/>
                    <a:ea typeface="+mn-ea"/>
                  </a:rPr>
                  <a:t>  Complexity of Management</a:t>
                </a:r>
                <a:endParaRPr lang="en-GB" sz="1750" b="0" kern="0" dirty="0">
                  <a:solidFill>
                    <a:schemeClr val="bg1"/>
                  </a:solidFill>
                  <a:latin typeface="+mn-lt"/>
                  <a:ea typeface="+mn-ea"/>
                </a:endParaRPr>
              </a:p>
            </p:txBody>
          </p:sp>
        </p:grpSp>
        <p:sp>
          <p:nvSpPr>
            <p:cNvPr id="34" name="Oval 33"/>
            <p:cNvSpPr/>
            <p:nvPr/>
          </p:nvSpPr>
          <p:spPr bwMode="auto">
            <a:xfrm>
              <a:off x="411044" y="992166"/>
              <a:ext cx="1005840" cy="1005840"/>
            </a:xfrm>
            <a:prstGeom prst="ellipse">
              <a:avLst/>
            </a:prstGeom>
            <a:solidFill>
              <a:schemeClr val="bg1"/>
            </a:solidFill>
            <a:ln w="19050" cap="flat" cmpd="sng" algn="ctr">
              <a:solidFill>
                <a:schemeClr val="accent5"/>
              </a:solidFill>
              <a:prstDash val="solid"/>
              <a:round/>
              <a:headEnd type="none" w="med" len="med"/>
              <a:tailEnd type="none" w="med" len="med"/>
            </a:ln>
            <a:effectLst>
              <a:outerShdw blurRad="57785" dist="33020" dir="3180000" algn="ctr">
                <a:srgbClr val="000000">
                  <a:alpha val="30000"/>
                </a:srgbClr>
              </a:outerShdw>
            </a:effectLst>
          </p:spPr>
          <p:txBody>
            <a:bodyPr anchor="ctr"/>
            <a:lstStyle/>
            <a:p>
              <a:pPr algn="ctr">
                <a:defRPr/>
              </a:pPr>
              <a:endParaRPr lang="en-GB" sz="1100" dirty="0">
                <a:latin typeface="Arial" charset="0"/>
                <a:ea typeface="+mn-ea"/>
              </a:endParaRPr>
            </a:p>
          </p:txBody>
        </p:sp>
        <p:grpSp>
          <p:nvGrpSpPr>
            <p:cNvPr id="4" name="Group 42"/>
            <p:cNvGrpSpPr>
              <a:grpSpLocks/>
            </p:cNvGrpSpPr>
            <p:nvPr/>
          </p:nvGrpSpPr>
          <p:grpSpPr bwMode="auto">
            <a:xfrm>
              <a:off x="430881" y="1038225"/>
              <a:ext cx="937545" cy="914400"/>
              <a:chOff x="3314611" y="2930291"/>
              <a:chExt cx="930621" cy="907630"/>
            </a:xfrm>
          </p:grpSpPr>
          <p:pic>
            <p:nvPicPr>
              <p:cNvPr id="19529" name="Picture 8" descr="PinkBall"/>
              <p:cNvPicPr>
                <a:picLocks noChangeAspect="1" noChangeArrowheads="1"/>
              </p:cNvPicPr>
              <p:nvPr/>
            </p:nvPicPr>
            <p:blipFill>
              <a:blip r:embed="rId3">
                <a:lum bright="-20000" contrast="40000"/>
              </a:blip>
              <a:srcRect/>
              <a:stretch>
                <a:fillRect/>
              </a:stretch>
            </p:blipFill>
            <p:spPr bwMode="auto">
              <a:xfrm>
                <a:off x="3337601" y="2930291"/>
                <a:ext cx="907631" cy="907630"/>
              </a:xfrm>
              <a:prstGeom prst="rect">
                <a:avLst/>
              </a:prstGeom>
              <a:noFill/>
              <a:ln w="9525">
                <a:noFill/>
                <a:miter lim="800000"/>
                <a:headEnd/>
                <a:tailEnd/>
              </a:ln>
            </p:spPr>
          </p:pic>
          <p:sp>
            <p:nvSpPr>
              <p:cNvPr id="19530" name="Text Box 9"/>
              <p:cNvSpPr txBox="1">
                <a:spLocks noChangeArrowheads="1"/>
              </p:cNvSpPr>
              <p:nvPr/>
            </p:nvSpPr>
            <p:spPr bwMode="auto">
              <a:xfrm>
                <a:off x="3314611" y="2942646"/>
                <a:ext cx="895690" cy="808154"/>
              </a:xfrm>
              <a:prstGeom prst="rect">
                <a:avLst/>
              </a:prstGeom>
              <a:noFill/>
              <a:ln w="9525">
                <a:noFill/>
                <a:miter lim="800000"/>
                <a:headEnd/>
                <a:tailEnd/>
              </a:ln>
            </p:spPr>
            <p:txBody>
              <a:bodyPr>
                <a:spAutoFit/>
              </a:bodyPr>
              <a:lstStyle/>
              <a:p>
                <a:pPr algn="ctr" eaLnBrk="0" hangingPunct="0">
                  <a:lnSpc>
                    <a:spcPct val="90000"/>
                  </a:lnSpc>
                  <a:spcBef>
                    <a:spcPct val="30000"/>
                  </a:spcBef>
                  <a:defRPr/>
                </a:pPr>
                <a:r>
                  <a:rPr lang="en-GB" altLang="ja-JP" sz="2400" dirty="0">
                    <a:solidFill>
                      <a:schemeClr val="bg1"/>
                    </a:solidFill>
                    <a:latin typeface="Arial" pitchFamily="1" charset="0"/>
                    <a:ea typeface="HGPｺﾞｼｯｸE" charset="0"/>
                    <a:cs typeface="HGPｺﾞｼｯｸE" charset="0"/>
                  </a:rPr>
                  <a:t>4</a:t>
                </a:r>
              </a:p>
            </p:txBody>
          </p:sp>
        </p:grpSp>
      </p:grpSp>
      <p:grpSp>
        <p:nvGrpSpPr>
          <p:cNvPr id="5" name="Group 117"/>
          <p:cNvGrpSpPr>
            <a:grpSpLocks/>
          </p:cNvGrpSpPr>
          <p:nvPr/>
        </p:nvGrpSpPr>
        <p:grpSpPr bwMode="auto">
          <a:xfrm>
            <a:off x="197383" y="1819287"/>
            <a:ext cx="3810528" cy="519113"/>
            <a:chOff x="411044" y="992166"/>
            <a:chExt cx="7557956" cy="1027134"/>
          </a:xfrm>
          <a:effectLst>
            <a:outerShdw blurRad="114300" dist="38100" dir="2700000">
              <a:srgbClr val="000000">
                <a:alpha val="43000"/>
              </a:srgbClr>
            </a:outerShdw>
          </a:effectLst>
        </p:grpSpPr>
        <p:grpSp>
          <p:nvGrpSpPr>
            <p:cNvPr id="6" name="Group 21"/>
            <p:cNvGrpSpPr>
              <a:grpSpLocks/>
            </p:cNvGrpSpPr>
            <p:nvPr/>
          </p:nvGrpSpPr>
          <p:grpSpPr bwMode="auto">
            <a:xfrm>
              <a:off x="1077662" y="998538"/>
              <a:ext cx="6891338" cy="1020762"/>
              <a:chOff x="588624" y="1352816"/>
              <a:chExt cx="2794101" cy="626301"/>
            </a:xfrm>
          </p:grpSpPr>
          <p:sp>
            <p:nvSpPr>
              <p:cNvPr id="65" name="Rectangle 64"/>
              <p:cNvSpPr/>
              <p:nvPr/>
            </p:nvSpPr>
            <p:spPr bwMode="auto">
              <a:xfrm>
                <a:off x="588624" y="1352816"/>
                <a:ext cx="2794101" cy="626301"/>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w="12700" cap="flat" cmpd="sng" algn="ctr">
                <a:solidFill>
                  <a:srgbClr val="FFFFFF"/>
                </a:solidFill>
                <a:prstDash val="solid"/>
                <a:round/>
                <a:headEnd type="none" w="med" len="med"/>
                <a:tailEnd type="none" w="med" len="med"/>
              </a:ln>
              <a:effectLst/>
            </p:spPr>
            <p:txBody>
              <a:bodyPr anchor="ctr"/>
              <a:lstStyle/>
              <a:p>
                <a:pPr algn="ctr" fontAlgn="auto">
                  <a:spcBef>
                    <a:spcPts val="0"/>
                  </a:spcBef>
                  <a:spcAft>
                    <a:spcPts val="0"/>
                  </a:spcAft>
                  <a:defRPr/>
                </a:pPr>
                <a:endParaRPr lang="en-GB" sz="2400" kern="0" dirty="0">
                  <a:solidFill>
                    <a:srgbClr val="FFFFFF"/>
                  </a:solidFill>
                  <a:latin typeface="Tahoma"/>
                  <a:ea typeface="+mn-ea"/>
                </a:endParaRPr>
              </a:p>
            </p:txBody>
          </p:sp>
          <p:sp>
            <p:nvSpPr>
              <p:cNvPr id="66" name="Rectangle 12"/>
              <p:cNvSpPr/>
              <p:nvPr/>
            </p:nvSpPr>
            <p:spPr>
              <a:xfrm>
                <a:off x="683464" y="1451052"/>
                <a:ext cx="2601811" cy="398939"/>
              </a:xfrm>
              <a:prstGeom prst="rect">
                <a:avLst/>
              </a:prstGeom>
              <a:noFill/>
              <a:ln w="25400" cap="flat" cmpd="sng" algn="ctr">
                <a:noFill/>
                <a:prstDash val="solid"/>
              </a:ln>
              <a:effectLst/>
            </p:spPr>
            <p:txBody>
              <a:bodyPr anchor="ctr"/>
              <a:lstStyle/>
              <a:p>
                <a:pPr fontAlgn="auto">
                  <a:spcBef>
                    <a:spcPts val="0"/>
                  </a:spcBef>
                  <a:spcAft>
                    <a:spcPts val="0"/>
                  </a:spcAft>
                  <a:defRPr/>
                </a:pPr>
                <a:r>
                  <a:rPr lang="en-US" sz="1750" b="0" kern="0" dirty="0">
                    <a:solidFill>
                      <a:schemeClr val="bg1"/>
                    </a:solidFill>
                    <a:latin typeface="+mn-lt"/>
                    <a:ea typeface="+mn-ea"/>
                  </a:rPr>
                  <a:t>  Resource Contention</a:t>
                </a:r>
                <a:endParaRPr lang="en-GB" sz="1750" b="0" kern="0" dirty="0">
                  <a:solidFill>
                    <a:schemeClr val="bg1"/>
                  </a:solidFill>
                  <a:latin typeface="+mn-lt"/>
                  <a:ea typeface="+mn-ea"/>
                </a:endParaRPr>
              </a:p>
            </p:txBody>
          </p:sp>
        </p:grpSp>
        <p:sp>
          <p:nvSpPr>
            <p:cNvPr id="61" name="Oval 60"/>
            <p:cNvSpPr/>
            <p:nvPr/>
          </p:nvSpPr>
          <p:spPr bwMode="auto">
            <a:xfrm>
              <a:off x="411044" y="992166"/>
              <a:ext cx="1005840" cy="1005840"/>
            </a:xfrm>
            <a:prstGeom prst="ellipse">
              <a:avLst/>
            </a:prstGeom>
            <a:solidFill>
              <a:schemeClr val="bg1"/>
            </a:solidFill>
            <a:ln w="19050" cap="flat" cmpd="sng" algn="ctr">
              <a:solidFill>
                <a:schemeClr val="accent5"/>
              </a:solidFill>
              <a:prstDash val="solid"/>
              <a:round/>
              <a:headEnd type="none" w="med" len="med"/>
              <a:tailEnd type="none" w="med" len="med"/>
            </a:ln>
            <a:effectLst>
              <a:outerShdw blurRad="57785" dist="33020" dir="3180000" algn="ctr">
                <a:srgbClr val="000000">
                  <a:alpha val="30000"/>
                </a:srgbClr>
              </a:outerShdw>
            </a:effectLst>
          </p:spPr>
          <p:txBody>
            <a:bodyPr anchor="ctr"/>
            <a:lstStyle/>
            <a:p>
              <a:pPr algn="ctr">
                <a:defRPr/>
              </a:pPr>
              <a:endParaRPr lang="en-GB" sz="1100" dirty="0">
                <a:latin typeface="Arial" charset="0"/>
                <a:ea typeface="+mn-ea"/>
              </a:endParaRPr>
            </a:p>
          </p:txBody>
        </p:sp>
        <p:grpSp>
          <p:nvGrpSpPr>
            <p:cNvPr id="7" name="Group 42"/>
            <p:cNvGrpSpPr>
              <a:grpSpLocks/>
            </p:cNvGrpSpPr>
            <p:nvPr/>
          </p:nvGrpSpPr>
          <p:grpSpPr bwMode="auto">
            <a:xfrm>
              <a:off x="447675" y="1038225"/>
              <a:ext cx="920750" cy="914400"/>
              <a:chOff x="3331281" y="2930291"/>
              <a:chExt cx="913950" cy="907630"/>
            </a:xfrm>
          </p:grpSpPr>
          <p:pic>
            <p:nvPicPr>
              <p:cNvPr id="19522" name="Picture 8" descr="PinkBall"/>
              <p:cNvPicPr>
                <a:picLocks noChangeAspect="1" noChangeArrowheads="1"/>
              </p:cNvPicPr>
              <p:nvPr/>
            </p:nvPicPr>
            <p:blipFill>
              <a:blip r:embed="rId3">
                <a:lum bright="-20000" contrast="40000"/>
              </a:blip>
              <a:srcRect/>
              <a:stretch>
                <a:fillRect/>
              </a:stretch>
            </p:blipFill>
            <p:spPr bwMode="auto">
              <a:xfrm>
                <a:off x="3337601" y="2930291"/>
                <a:ext cx="907630" cy="907630"/>
              </a:xfrm>
              <a:prstGeom prst="rect">
                <a:avLst/>
              </a:prstGeom>
              <a:noFill/>
              <a:ln w="9525">
                <a:noFill/>
                <a:miter lim="800000"/>
                <a:headEnd/>
                <a:tailEnd/>
              </a:ln>
            </p:spPr>
          </p:pic>
          <p:sp>
            <p:nvSpPr>
              <p:cNvPr id="19523" name="Text Box 9"/>
              <p:cNvSpPr txBox="1">
                <a:spLocks noChangeArrowheads="1"/>
              </p:cNvSpPr>
              <p:nvPr/>
            </p:nvSpPr>
            <p:spPr bwMode="auto">
              <a:xfrm>
                <a:off x="3331281" y="2942289"/>
                <a:ext cx="895689" cy="696678"/>
              </a:xfrm>
              <a:prstGeom prst="rect">
                <a:avLst/>
              </a:prstGeom>
              <a:noFill/>
              <a:ln w="9525">
                <a:noFill/>
                <a:miter lim="800000"/>
                <a:headEnd/>
                <a:tailEnd/>
              </a:ln>
            </p:spPr>
            <p:txBody>
              <a:bodyPr>
                <a:spAutoFit/>
              </a:bodyPr>
              <a:lstStyle/>
              <a:p>
                <a:pPr algn="ctr" eaLnBrk="0" hangingPunct="0">
                  <a:lnSpc>
                    <a:spcPct val="90000"/>
                  </a:lnSpc>
                  <a:spcBef>
                    <a:spcPct val="30000"/>
                  </a:spcBef>
                  <a:defRPr/>
                </a:pPr>
                <a:r>
                  <a:rPr lang="en-GB" altLang="ja-JP" sz="2400">
                    <a:solidFill>
                      <a:schemeClr val="bg1"/>
                    </a:solidFill>
                    <a:latin typeface="Arial" pitchFamily="1" charset="0"/>
                    <a:ea typeface="HGPｺﾞｼｯｸE" charset="0"/>
                    <a:cs typeface="HGPｺﾞｼｯｸE" charset="0"/>
                  </a:rPr>
                  <a:t>1</a:t>
                </a:r>
              </a:p>
            </p:txBody>
          </p:sp>
        </p:grpSp>
      </p:grpSp>
      <p:grpSp>
        <p:nvGrpSpPr>
          <p:cNvPr id="8" name="Group 117"/>
          <p:cNvGrpSpPr>
            <a:grpSpLocks/>
          </p:cNvGrpSpPr>
          <p:nvPr/>
        </p:nvGrpSpPr>
        <p:grpSpPr bwMode="auto">
          <a:xfrm>
            <a:off x="197383" y="3475050"/>
            <a:ext cx="3884612" cy="520700"/>
            <a:chOff x="411044" y="992166"/>
            <a:chExt cx="7704902" cy="1027132"/>
          </a:xfrm>
          <a:effectLst>
            <a:outerShdw blurRad="114300" dist="38100" dir="2700000">
              <a:srgbClr val="000000">
                <a:alpha val="43000"/>
              </a:srgbClr>
            </a:outerShdw>
          </a:effectLst>
        </p:grpSpPr>
        <p:grpSp>
          <p:nvGrpSpPr>
            <p:cNvPr id="9" name="Group 21"/>
            <p:cNvGrpSpPr>
              <a:grpSpLocks/>
            </p:cNvGrpSpPr>
            <p:nvPr/>
          </p:nvGrpSpPr>
          <p:grpSpPr bwMode="auto">
            <a:xfrm>
              <a:off x="1077662" y="998536"/>
              <a:ext cx="7038284" cy="1020762"/>
              <a:chOff x="588624" y="1352815"/>
              <a:chExt cx="2853680" cy="626301"/>
            </a:xfrm>
          </p:grpSpPr>
          <p:sp>
            <p:nvSpPr>
              <p:cNvPr id="73" name="Rectangle 72"/>
              <p:cNvSpPr/>
              <p:nvPr/>
            </p:nvSpPr>
            <p:spPr bwMode="auto">
              <a:xfrm>
                <a:off x="588624" y="1352815"/>
                <a:ext cx="2794101" cy="626301"/>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w="12700" cap="flat" cmpd="sng" algn="ctr">
                <a:solidFill>
                  <a:srgbClr val="FFFFFF"/>
                </a:solidFill>
                <a:prstDash val="solid"/>
                <a:round/>
                <a:headEnd type="none" w="med" len="med"/>
                <a:tailEnd type="none" w="med" len="med"/>
              </a:ln>
              <a:effectLst/>
            </p:spPr>
            <p:txBody>
              <a:bodyPr anchor="ctr"/>
              <a:lstStyle/>
              <a:p>
                <a:pPr algn="ctr" fontAlgn="auto">
                  <a:spcBef>
                    <a:spcPts val="0"/>
                  </a:spcBef>
                  <a:spcAft>
                    <a:spcPts val="0"/>
                  </a:spcAft>
                  <a:defRPr/>
                </a:pPr>
                <a:endParaRPr lang="en-GB" sz="2400" kern="0" dirty="0">
                  <a:solidFill>
                    <a:srgbClr val="FFFFFF"/>
                  </a:solidFill>
                  <a:latin typeface="Tahoma"/>
                  <a:ea typeface="+mn-ea"/>
                </a:endParaRPr>
              </a:p>
            </p:txBody>
          </p:sp>
          <p:sp>
            <p:nvSpPr>
              <p:cNvPr id="74" name="Rectangle 73"/>
              <p:cNvSpPr/>
              <p:nvPr/>
            </p:nvSpPr>
            <p:spPr>
              <a:xfrm>
                <a:off x="655378" y="1450739"/>
                <a:ext cx="2786926" cy="399645"/>
              </a:xfrm>
              <a:prstGeom prst="rect">
                <a:avLst/>
              </a:prstGeom>
              <a:noFill/>
              <a:ln w="25400" cap="flat" cmpd="sng" algn="ctr">
                <a:noFill/>
                <a:prstDash val="solid"/>
              </a:ln>
              <a:effectLst/>
            </p:spPr>
            <p:txBody>
              <a:bodyPr anchor="ctr"/>
              <a:lstStyle/>
              <a:p>
                <a:pPr fontAlgn="auto">
                  <a:spcBef>
                    <a:spcPts val="0"/>
                  </a:spcBef>
                  <a:spcAft>
                    <a:spcPts val="0"/>
                  </a:spcAft>
                  <a:defRPr/>
                </a:pPr>
                <a:r>
                  <a:rPr lang="en-US" sz="1750" b="0" kern="0" dirty="0">
                    <a:solidFill>
                      <a:schemeClr val="bg1"/>
                    </a:solidFill>
                    <a:latin typeface="Arial" charset="0"/>
                    <a:ea typeface="+mn-ea"/>
                  </a:rPr>
                  <a:t>  Inter-VM Attacks / Blind Spots</a:t>
                </a:r>
                <a:endParaRPr lang="en-GB" sz="1750" b="0" kern="0" dirty="0">
                  <a:solidFill>
                    <a:schemeClr val="bg1"/>
                  </a:solidFill>
                  <a:latin typeface="+mn-lt"/>
                  <a:ea typeface="+mn-ea"/>
                </a:endParaRPr>
              </a:p>
            </p:txBody>
          </p:sp>
        </p:grpSp>
        <p:sp>
          <p:nvSpPr>
            <p:cNvPr id="69" name="Oval 68"/>
            <p:cNvSpPr/>
            <p:nvPr/>
          </p:nvSpPr>
          <p:spPr bwMode="auto">
            <a:xfrm>
              <a:off x="411044" y="992166"/>
              <a:ext cx="1005840" cy="1005840"/>
            </a:xfrm>
            <a:prstGeom prst="ellipse">
              <a:avLst/>
            </a:prstGeom>
            <a:solidFill>
              <a:schemeClr val="bg1"/>
            </a:solidFill>
            <a:ln w="19050" cap="flat" cmpd="sng" algn="ctr">
              <a:solidFill>
                <a:schemeClr val="accent5"/>
              </a:solidFill>
              <a:prstDash val="solid"/>
              <a:round/>
              <a:headEnd type="none" w="med" len="med"/>
              <a:tailEnd type="none" w="med" len="med"/>
            </a:ln>
            <a:effectLst>
              <a:outerShdw blurRad="57785" dist="33020" dir="3180000" algn="ctr">
                <a:srgbClr val="000000">
                  <a:alpha val="30000"/>
                </a:srgbClr>
              </a:outerShdw>
            </a:effectLst>
          </p:spPr>
          <p:txBody>
            <a:bodyPr anchor="ctr"/>
            <a:lstStyle/>
            <a:p>
              <a:pPr algn="ctr">
                <a:defRPr/>
              </a:pPr>
              <a:endParaRPr lang="en-GB" sz="1100" dirty="0">
                <a:latin typeface="Arial" charset="0"/>
                <a:ea typeface="+mn-ea"/>
              </a:endParaRPr>
            </a:p>
          </p:txBody>
        </p:sp>
        <p:grpSp>
          <p:nvGrpSpPr>
            <p:cNvPr id="10" name="Group 42"/>
            <p:cNvGrpSpPr>
              <a:grpSpLocks/>
            </p:cNvGrpSpPr>
            <p:nvPr/>
          </p:nvGrpSpPr>
          <p:grpSpPr bwMode="auto">
            <a:xfrm>
              <a:off x="454041" y="1038225"/>
              <a:ext cx="914384" cy="914400"/>
              <a:chOff x="3337600" y="2930291"/>
              <a:chExt cx="907631" cy="907630"/>
            </a:xfrm>
          </p:grpSpPr>
          <p:pic>
            <p:nvPicPr>
              <p:cNvPr id="19515" name="Picture 8" descr="PinkBall"/>
              <p:cNvPicPr>
                <a:picLocks noChangeAspect="1" noChangeArrowheads="1"/>
              </p:cNvPicPr>
              <p:nvPr/>
            </p:nvPicPr>
            <p:blipFill>
              <a:blip r:embed="rId3">
                <a:lum bright="-20000" contrast="40000"/>
              </a:blip>
              <a:srcRect/>
              <a:stretch>
                <a:fillRect/>
              </a:stretch>
            </p:blipFill>
            <p:spPr bwMode="auto">
              <a:xfrm>
                <a:off x="3337600" y="2930291"/>
                <a:ext cx="907631" cy="907630"/>
              </a:xfrm>
              <a:prstGeom prst="rect">
                <a:avLst/>
              </a:prstGeom>
              <a:noFill/>
              <a:ln w="9525">
                <a:noFill/>
                <a:miter lim="800000"/>
                <a:headEnd/>
                <a:tailEnd/>
              </a:ln>
            </p:spPr>
          </p:pic>
          <p:sp>
            <p:nvSpPr>
              <p:cNvPr id="19516" name="Text Box 9"/>
              <p:cNvSpPr txBox="1">
                <a:spLocks noChangeArrowheads="1"/>
              </p:cNvSpPr>
              <p:nvPr/>
            </p:nvSpPr>
            <p:spPr bwMode="auto">
              <a:xfrm>
                <a:off x="3347951" y="2975803"/>
                <a:ext cx="895689" cy="808154"/>
              </a:xfrm>
              <a:prstGeom prst="rect">
                <a:avLst/>
              </a:prstGeom>
              <a:noFill/>
              <a:ln w="9525">
                <a:noFill/>
                <a:miter lim="800000"/>
                <a:headEnd/>
                <a:tailEnd/>
              </a:ln>
            </p:spPr>
            <p:txBody>
              <a:bodyPr>
                <a:spAutoFit/>
              </a:bodyPr>
              <a:lstStyle/>
              <a:p>
                <a:pPr algn="ctr" eaLnBrk="0" hangingPunct="0">
                  <a:lnSpc>
                    <a:spcPct val="90000"/>
                  </a:lnSpc>
                  <a:spcBef>
                    <a:spcPct val="30000"/>
                  </a:spcBef>
                  <a:defRPr/>
                </a:pPr>
                <a:r>
                  <a:rPr lang="en-GB" altLang="ja-JP" sz="2400">
                    <a:solidFill>
                      <a:schemeClr val="bg1"/>
                    </a:solidFill>
                    <a:latin typeface="Arial" pitchFamily="1" charset="0"/>
                    <a:ea typeface="HGPｺﾞｼｯｸE" charset="0"/>
                    <a:cs typeface="HGPｺﾞｼｯｸE" charset="0"/>
                  </a:rPr>
                  <a:t>3</a:t>
                </a:r>
              </a:p>
            </p:txBody>
          </p:sp>
        </p:grpSp>
      </p:grpSp>
      <p:grpSp>
        <p:nvGrpSpPr>
          <p:cNvPr id="11" name="Group 117"/>
          <p:cNvGrpSpPr>
            <a:grpSpLocks/>
          </p:cNvGrpSpPr>
          <p:nvPr/>
        </p:nvGrpSpPr>
        <p:grpSpPr bwMode="auto">
          <a:xfrm>
            <a:off x="197383" y="2663837"/>
            <a:ext cx="3810528" cy="520700"/>
            <a:chOff x="411044" y="992166"/>
            <a:chExt cx="7557956" cy="1027134"/>
          </a:xfrm>
          <a:effectLst>
            <a:outerShdw blurRad="114300" dist="38100" dir="2700000">
              <a:srgbClr val="000000">
                <a:alpha val="43000"/>
              </a:srgbClr>
            </a:outerShdw>
          </a:effectLst>
        </p:grpSpPr>
        <p:grpSp>
          <p:nvGrpSpPr>
            <p:cNvPr id="12" name="Group 21"/>
            <p:cNvGrpSpPr>
              <a:grpSpLocks/>
            </p:cNvGrpSpPr>
            <p:nvPr/>
          </p:nvGrpSpPr>
          <p:grpSpPr bwMode="auto">
            <a:xfrm>
              <a:off x="1077662" y="998538"/>
              <a:ext cx="6891338" cy="1020762"/>
              <a:chOff x="588624" y="1352816"/>
              <a:chExt cx="2794101" cy="626301"/>
            </a:xfrm>
          </p:grpSpPr>
          <p:sp>
            <p:nvSpPr>
              <p:cNvPr id="83" name="Rectangle 82"/>
              <p:cNvSpPr/>
              <p:nvPr/>
            </p:nvSpPr>
            <p:spPr bwMode="auto">
              <a:xfrm>
                <a:off x="588624" y="1352816"/>
                <a:ext cx="2794101" cy="626301"/>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w="12700" cap="flat" cmpd="sng" algn="ctr">
                <a:solidFill>
                  <a:srgbClr val="FFFFFF"/>
                </a:solidFill>
                <a:prstDash val="solid"/>
                <a:round/>
                <a:headEnd type="none" w="med" len="med"/>
                <a:tailEnd type="none" w="med" len="med"/>
              </a:ln>
              <a:effectLst/>
            </p:spPr>
            <p:txBody>
              <a:bodyPr anchor="ctr"/>
              <a:lstStyle/>
              <a:p>
                <a:pPr algn="ctr" fontAlgn="auto">
                  <a:spcBef>
                    <a:spcPts val="0"/>
                  </a:spcBef>
                  <a:spcAft>
                    <a:spcPts val="0"/>
                  </a:spcAft>
                  <a:defRPr/>
                </a:pPr>
                <a:endParaRPr lang="en-GB" sz="2400" kern="0" dirty="0">
                  <a:solidFill>
                    <a:srgbClr val="FFFFFF"/>
                  </a:solidFill>
                  <a:latin typeface="Tahoma"/>
                  <a:ea typeface="+mn-ea"/>
                </a:endParaRPr>
              </a:p>
            </p:txBody>
          </p:sp>
          <p:sp>
            <p:nvSpPr>
              <p:cNvPr id="84" name="Rectangle 20"/>
              <p:cNvSpPr/>
              <p:nvPr/>
            </p:nvSpPr>
            <p:spPr>
              <a:xfrm>
                <a:off x="669421" y="1450740"/>
                <a:ext cx="2595428" cy="399646"/>
              </a:xfrm>
              <a:prstGeom prst="rect">
                <a:avLst/>
              </a:prstGeom>
              <a:noFill/>
              <a:ln w="25400" cap="flat" cmpd="sng" algn="ctr">
                <a:noFill/>
                <a:prstDash val="solid"/>
              </a:ln>
              <a:effectLst/>
            </p:spPr>
            <p:txBody>
              <a:bodyPr anchor="ctr"/>
              <a:lstStyle/>
              <a:p>
                <a:pPr fontAlgn="auto">
                  <a:spcBef>
                    <a:spcPts val="0"/>
                  </a:spcBef>
                  <a:spcAft>
                    <a:spcPts val="0"/>
                  </a:spcAft>
                  <a:defRPr/>
                </a:pPr>
                <a:r>
                  <a:rPr lang="en-US" sz="1750" b="0" kern="0" dirty="0">
                    <a:solidFill>
                      <a:schemeClr val="bg1"/>
                    </a:solidFill>
                    <a:latin typeface="+mn-lt"/>
                    <a:ea typeface="+mn-ea"/>
                  </a:rPr>
                  <a:t>  Instant-on Gaps</a:t>
                </a:r>
                <a:endParaRPr lang="en-GB" sz="1750" b="0" kern="0" dirty="0">
                  <a:solidFill>
                    <a:schemeClr val="bg1"/>
                  </a:solidFill>
                  <a:latin typeface="+mn-lt"/>
                  <a:ea typeface="+mn-ea"/>
                </a:endParaRPr>
              </a:p>
            </p:txBody>
          </p:sp>
        </p:grpSp>
        <p:sp>
          <p:nvSpPr>
            <p:cNvPr id="79" name="Oval 78"/>
            <p:cNvSpPr/>
            <p:nvPr/>
          </p:nvSpPr>
          <p:spPr bwMode="auto">
            <a:xfrm>
              <a:off x="411044" y="992166"/>
              <a:ext cx="1005840" cy="1005840"/>
            </a:xfrm>
            <a:prstGeom prst="ellipse">
              <a:avLst/>
            </a:prstGeom>
            <a:solidFill>
              <a:schemeClr val="bg1"/>
            </a:solidFill>
            <a:ln w="19050" cap="flat" cmpd="sng" algn="ctr">
              <a:solidFill>
                <a:schemeClr val="accent5"/>
              </a:solidFill>
              <a:prstDash val="solid"/>
              <a:round/>
              <a:headEnd type="none" w="med" len="med"/>
              <a:tailEnd type="none" w="med" len="med"/>
            </a:ln>
            <a:effectLst>
              <a:outerShdw blurRad="57785" dist="33020" dir="3180000" algn="ctr">
                <a:srgbClr val="000000">
                  <a:alpha val="30000"/>
                </a:srgbClr>
              </a:outerShdw>
            </a:effectLst>
          </p:spPr>
          <p:txBody>
            <a:bodyPr anchor="ctr"/>
            <a:lstStyle/>
            <a:p>
              <a:pPr algn="ctr">
                <a:defRPr/>
              </a:pPr>
              <a:endParaRPr lang="en-GB" sz="1100" dirty="0">
                <a:latin typeface="Arial" charset="0"/>
                <a:ea typeface="+mn-ea"/>
              </a:endParaRPr>
            </a:p>
          </p:txBody>
        </p:sp>
        <p:grpSp>
          <p:nvGrpSpPr>
            <p:cNvPr id="13" name="Group 42"/>
            <p:cNvGrpSpPr>
              <a:grpSpLocks/>
            </p:cNvGrpSpPr>
            <p:nvPr/>
          </p:nvGrpSpPr>
          <p:grpSpPr bwMode="auto">
            <a:xfrm>
              <a:off x="447675" y="1038225"/>
              <a:ext cx="920750" cy="914400"/>
              <a:chOff x="3331281" y="2930291"/>
              <a:chExt cx="913950" cy="907630"/>
            </a:xfrm>
          </p:grpSpPr>
          <p:pic>
            <p:nvPicPr>
              <p:cNvPr id="19508" name="Picture 8" descr="PinkBall"/>
              <p:cNvPicPr>
                <a:picLocks noChangeAspect="1" noChangeArrowheads="1"/>
              </p:cNvPicPr>
              <p:nvPr/>
            </p:nvPicPr>
            <p:blipFill>
              <a:blip r:embed="rId3">
                <a:lum bright="-20000" contrast="40000"/>
              </a:blip>
              <a:srcRect/>
              <a:stretch>
                <a:fillRect/>
              </a:stretch>
            </p:blipFill>
            <p:spPr bwMode="auto">
              <a:xfrm>
                <a:off x="3337600" y="2930291"/>
                <a:ext cx="907631" cy="907630"/>
              </a:xfrm>
              <a:prstGeom prst="rect">
                <a:avLst/>
              </a:prstGeom>
              <a:noFill/>
              <a:ln w="9525">
                <a:noFill/>
                <a:miter lim="800000"/>
                <a:headEnd/>
                <a:tailEnd/>
              </a:ln>
            </p:spPr>
          </p:pic>
          <p:sp>
            <p:nvSpPr>
              <p:cNvPr id="19509" name="Text Box 9"/>
              <p:cNvSpPr txBox="1">
                <a:spLocks noChangeArrowheads="1"/>
              </p:cNvSpPr>
              <p:nvPr/>
            </p:nvSpPr>
            <p:spPr bwMode="auto">
              <a:xfrm>
                <a:off x="3331281" y="2975803"/>
                <a:ext cx="895689" cy="808154"/>
              </a:xfrm>
              <a:prstGeom prst="rect">
                <a:avLst/>
              </a:prstGeom>
              <a:noFill/>
              <a:ln w="9525">
                <a:noFill/>
                <a:miter lim="800000"/>
                <a:headEnd/>
                <a:tailEnd/>
              </a:ln>
            </p:spPr>
            <p:txBody>
              <a:bodyPr>
                <a:spAutoFit/>
              </a:bodyPr>
              <a:lstStyle/>
              <a:p>
                <a:pPr algn="ctr" eaLnBrk="0" hangingPunct="0">
                  <a:lnSpc>
                    <a:spcPct val="90000"/>
                  </a:lnSpc>
                  <a:spcBef>
                    <a:spcPct val="30000"/>
                  </a:spcBef>
                  <a:defRPr/>
                </a:pPr>
                <a:r>
                  <a:rPr lang="en-GB" altLang="ja-JP" sz="2400">
                    <a:solidFill>
                      <a:schemeClr val="bg1"/>
                    </a:solidFill>
                    <a:latin typeface="Arial" pitchFamily="1" charset="0"/>
                    <a:ea typeface="HGPｺﾞｼｯｸE" charset="0"/>
                    <a:cs typeface="HGPｺﾞｼｯｸE" charset="0"/>
                  </a:rPr>
                  <a:t>2</a:t>
                </a:r>
              </a:p>
            </p:txBody>
          </p:sp>
        </p:grpSp>
      </p:grpSp>
      <p:pic>
        <p:nvPicPr>
          <p:cNvPr id="133" name="Picture 13" descr="ICON_VM_basic_flat_R2_Q408.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66222" y="2559050"/>
            <a:ext cx="6556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 name="Picture 14" descr="ICON_VM_basic_flat_R2_Q408.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47284" y="2559050"/>
            <a:ext cx="6556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 name="Title 14"/>
          <p:cNvSpPr txBox="1">
            <a:spLocks/>
          </p:cNvSpPr>
          <p:nvPr/>
        </p:nvSpPr>
        <p:spPr>
          <a:xfrm>
            <a:off x="3205534" y="5235575"/>
            <a:ext cx="6540500" cy="1497013"/>
          </a:xfrm>
          <a:prstGeom prst="rect">
            <a:avLst/>
          </a:prstGeom>
        </p:spPr>
        <p:txBody>
          <a:bodyPr lIns="27432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lnSpc>
                <a:spcPct val="90000"/>
              </a:lnSpc>
            </a:pPr>
            <a:r>
              <a:rPr lang="en-US" b="1" dirty="0">
                <a:solidFill>
                  <a:schemeClr val="bg1">
                    <a:lumMod val="50000"/>
                  </a:schemeClr>
                </a:solidFill>
                <a:ea typeface="MS PGothic" pitchFamily="34" charset="-128"/>
              </a:rPr>
              <a:t>VM sprawl inhibits compliance</a:t>
            </a:r>
            <a:endParaRPr lang="en-US" dirty="0">
              <a:solidFill>
                <a:schemeClr val="bg1">
                  <a:lumMod val="50000"/>
                </a:schemeClr>
              </a:solidFill>
              <a:ea typeface="MS PGothic" pitchFamily="34" charset="-128"/>
            </a:endParaRPr>
          </a:p>
          <a:p>
            <a:pPr algn="ctr" eaLnBrk="1" hangingPunct="1">
              <a:lnSpc>
                <a:spcPct val="90000"/>
              </a:lnSpc>
            </a:pPr>
            <a:endParaRPr lang="en-US" dirty="0">
              <a:solidFill>
                <a:srgbClr val="58595B"/>
              </a:solidFill>
              <a:ea typeface="MS PGothic" pitchFamily="34" charset="-128"/>
            </a:endParaRPr>
          </a:p>
          <a:p>
            <a:pPr algn="ctr" eaLnBrk="1" hangingPunct="1">
              <a:lnSpc>
                <a:spcPct val="90000"/>
              </a:lnSpc>
            </a:pPr>
            <a:endParaRPr lang="en-US" b="1" dirty="0">
              <a:solidFill>
                <a:srgbClr val="58595B"/>
              </a:solidFill>
              <a:ea typeface="MS PGothic" pitchFamily="34" charset="-128"/>
            </a:endParaRPr>
          </a:p>
        </p:txBody>
      </p:sp>
      <p:grpSp>
        <p:nvGrpSpPr>
          <p:cNvPr id="136" name="Group 19"/>
          <p:cNvGrpSpPr>
            <a:grpSpLocks/>
          </p:cNvGrpSpPr>
          <p:nvPr/>
        </p:nvGrpSpPr>
        <p:grpSpPr bwMode="auto">
          <a:xfrm>
            <a:off x="4367584" y="3436937"/>
            <a:ext cx="4267200" cy="403225"/>
            <a:chOff x="7086600" y="685800"/>
            <a:chExt cx="1600200" cy="800100"/>
          </a:xfrm>
        </p:grpSpPr>
        <p:sp>
          <p:nvSpPr>
            <p:cNvPr id="137" name="Rounded Rectangle 77"/>
            <p:cNvSpPr/>
            <p:nvPr/>
          </p:nvSpPr>
          <p:spPr bwMode="auto">
            <a:xfrm>
              <a:off x="7086600" y="685800"/>
              <a:ext cx="1600200" cy="800100"/>
            </a:xfrm>
            <a:prstGeom prst="roundRect">
              <a:avLst/>
            </a:prstGeom>
            <a:gradFill rotWithShape="1">
              <a:gsLst>
                <a:gs pos="0">
                  <a:srgbClr val="2F97D9"/>
                </a:gs>
                <a:gs pos="100000">
                  <a:srgbClr val="8FD1F0"/>
                </a:gs>
              </a:gsLst>
              <a:lin ang="16200000" scaled="0"/>
            </a:gradFill>
            <a:ln w="12700" cap="flat" cmpd="sng" algn="ctr">
              <a:solidFill>
                <a:srgbClr val="39A5E5"/>
              </a:solidFill>
              <a:prstDash val="solid"/>
              <a:headEnd type="none" w="med" len="med"/>
              <a:tailEnd type="none" w="med" len="med"/>
            </a:ln>
            <a:effectLst/>
            <a:scene3d>
              <a:camera prst="orthographicFront"/>
              <a:lightRig rig="threePt" dir="t"/>
            </a:scene3d>
            <a:sp3d>
              <a:bevelT w="25400" h="6350"/>
            </a:sp3d>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a:ln>
                  <a:noFill/>
                </a:ln>
                <a:solidFill>
                  <a:srgbClr val="FFFFFF"/>
                </a:solidFill>
                <a:effectLst/>
                <a:uLnTx/>
                <a:uFillTx/>
                <a:latin typeface="Arial" charset="0"/>
                <a:ea typeface="+mn-ea"/>
                <a:cs typeface="Arial" charset="0"/>
              </a:endParaRPr>
            </a:p>
          </p:txBody>
        </p:sp>
        <p:sp>
          <p:nvSpPr>
            <p:cNvPr id="138" name="Freeform 78"/>
            <p:cNvSpPr/>
            <p:nvPr/>
          </p:nvSpPr>
          <p:spPr bwMode="auto">
            <a:xfrm>
              <a:off x="7086600" y="685800"/>
              <a:ext cx="1583448" cy="387586"/>
            </a:xfrm>
            <a:custGeom>
              <a:avLst/>
              <a:gdLst>
                <a:gd name="connsiteX0" fmla="*/ 1583448 w 1583448"/>
                <a:gd name="connsiteY0" fmla="*/ 387586 h 387586"/>
                <a:gd name="connsiteX1" fmla="*/ 1583448 w 1583448"/>
                <a:gd name="connsiteY1" fmla="*/ 140191 h 387586"/>
                <a:gd name="connsiteX2" fmla="*/ 1575200 w 1583448"/>
                <a:gd name="connsiteY2" fmla="*/ 82465 h 387586"/>
                <a:gd name="connsiteX3" fmla="*/ 1575200 w 1583448"/>
                <a:gd name="connsiteY3" fmla="*/ 82465 h 387586"/>
                <a:gd name="connsiteX4" fmla="*/ 1525718 w 1583448"/>
                <a:gd name="connsiteY4" fmla="*/ 8246 h 387586"/>
                <a:gd name="connsiteX5" fmla="*/ 1467988 w 1583448"/>
                <a:gd name="connsiteY5" fmla="*/ 0 h 387586"/>
                <a:gd name="connsiteX6" fmla="*/ 115459 w 1583448"/>
                <a:gd name="connsiteY6" fmla="*/ 0 h 387586"/>
                <a:gd name="connsiteX7" fmla="*/ 57729 w 1583448"/>
                <a:gd name="connsiteY7" fmla="*/ 16493 h 387586"/>
                <a:gd name="connsiteX8" fmla="*/ 57729 w 1583448"/>
                <a:gd name="connsiteY8" fmla="*/ 16493 h 387586"/>
                <a:gd name="connsiteX9" fmla="*/ 8247 w 1583448"/>
                <a:gd name="connsiteY9" fmla="*/ 74218 h 387586"/>
                <a:gd name="connsiteX10" fmla="*/ 8247 w 1583448"/>
                <a:gd name="connsiteY10" fmla="*/ 74218 h 387586"/>
                <a:gd name="connsiteX11" fmla="*/ 0 w 1583448"/>
                <a:gd name="connsiteY11" fmla="*/ 156684 h 387586"/>
                <a:gd name="connsiteX12" fmla="*/ 0 w 1583448"/>
                <a:gd name="connsiteY12" fmla="*/ 156684 h 387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83448" h="387586">
                  <a:moveTo>
                    <a:pt x="1583448" y="387586"/>
                  </a:moveTo>
                  <a:lnTo>
                    <a:pt x="1583448" y="140191"/>
                  </a:lnTo>
                  <a:lnTo>
                    <a:pt x="1575200" y="82465"/>
                  </a:lnTo>
                  <a:lnTo>
                    <a:pt x="1575200" y="82465"/>
                  </a:lnTo>
                  <a:lnTo>
                    <a:pt x="1525718" y="8246"/>
                  </a:lnTo>
                  <a:lnTo>
                    <a:pt x="1467988" y="0"/>
                  </a:lnTo>
                  <a:lnTo>
                    <a:pt x="115459" y="0"/>
                  </a:lnTo>
                  <a:lnTo>
                    <a:pt x="57729" y="16493"/>
                  </a:lnTo>
                  <a:lnTo>
                    <a:pt x="57729" y="16493"/>
                  </a:lnTo>
                  <a:lnTo>
                    <a:pt x="8247" y="74218"/>
                  </a:lnTo>
                  <a:lnTo>
                    <a:pt x="8247" y="74218"/>
                  </a:lnTo>
                  <a:lnTo>
                    <a:pt x="0" y="156684"/>
                  </a:lnTo>
                  <a:lnTo>
                    <a:pt x="0" y="156684"/>
                  </a:lnTo>
                </a:path>
              </a:pathLst>
            </a:custGeom>
            <a:gradFill flip="none" rotWithShape="1">
              <a:gsLst>
                <a:gs pos="1000">
                  <a:srgbClr val="FFFFFF">
                    <a:alpha val="19000"/>
                  </a:srgbClr>
                </a:gs>
                <a:gs pos="100000">
                  <a:srgbClr val="FFFFFF">
                    <a:alpha val="0"/>
                  </a:srgbClr>
                </a:gs>
              </a:gsLst>
              <a:lin ang="18000000" scaled="0"/>
              <a:tileRect/>
            </a:gradFill>
            <a:ln w="9525" cap="flat" cmpd="sng" algn="ctr">
              <a:noFill/>
              <a:prstDash val="solid"/>
              <a:round/>
              <a:headEnd type="none" w="med" len="med"/>
              <a:tailEnd type="none" w="med" len="med"/>
            </a:ln>
            <a:effec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600" b="1" i="0" u="none" strike="noStrike" kern="0" cap="none" spc="0" normalizeH="0" baseline="0" noProof="0">
                <a:ln>
                  <a:noFill/>
                </a:ln>
                <a:solidFill>
                  <a:srgbClr val="58595B"/>
                </a:solidFill>
                <a:effectLst/>
                <a:uLnTx/>
                <a:uFillTx/>
                <a:latin typeface="Arial" charset="0"/>
                <a:ea typeface="MS PGothic" pitchFamily="34" charset="-128"/>
                <a:cs typeface="Arial" charset="0"/>
              </a:endParaRPr>
            </a:p>
          </p:txBody>
        </p:sp>
      </p:grpSp>
      <p:pic>
        <p:nvPicPr>
          <p:cNvPr id="139" name="Picture 4" descr="ICON_VirtTriangle_flat_Q408.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99384" y="3905250"/>
            <a:ext cx="3359150"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 name="Picture 57" descr="Untitled-2.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83597" y="4516437"/>
            <a:ext cx="1722437"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1" name="Picture 10" descr="ICON_VM_basic_flat_R2_Q408.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3622" y="2559050"/>
            <a:ext cx="6556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2" name="Picture 12" descr="ICON_VM_basic_flat_R2_Q408.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89922" y="2559050"/>
            <a:ext cx="6556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 name="Picture 15" descr="ICON_VM_basic_flat_R2_Q408.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18822" y="2559050"/>
            <a:ext cx="6556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 name="Picture 210" descr="ICON_Person_Q30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34284" y="2279650"/>
            <a:ext cx="293688"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 name="Picture 210" descr="ICON_Person_Q30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08997" y="2268537"/>
            <a:ext cx="2921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6" name="Picture 210" descr="ICON_Person_Q30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82122" y="2286000"/>
            <a:ext cx="29368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 name="Picture 210" descr="ICON_Person_Q30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255247" y="2268537"/>
            <a:ext cx="2921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8" name="Picture 210" descr="ICON_Person_Q30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128372" y="2274887"/>
            <a:ext cx="29368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9" name="Straight Connector 76"/>
          <p:cNvCxnSpPr>
            <a:cxnSpLocks noChangeShapeType="1"/>
          </p:cNvCxnSpPr>
          <p:nvPr/>
        </p:nvCxnSpPr>
        <p:spPr bwMode="auto">
          <a:xfrm>
            <a:off x="4742234" y="2401887"/>
            <a:ext cx="3560763" cy="12700"/>
          </a:xfrm>
          <a:prstGeom prst="line">
            <a:avLst/>
          </a:prstGeom>
          <a:noFill/>
          <a:ln w="6350">
            <a:solidFill>
              <a:srgbClr val="5091CD"/>
            </a:solidFill>
            <a:prstDash val="lgDash"/>
            <a:round/>
            <a:headEnd/>
            <a:tailEnd/>
          </a:ln>
          <a:extLst>
            <a:ext uri="{909E8E84-426E-40dd-AFC4-6F175D3DCCD1}">
              <a14:hiddenFill xmlns:a14="http://schemas.microsoft.com/office/drawing/2010/main">
                <a:noFill/>
              </a14:hiddenFill>
            </a:ext>
          </a:extLst>
        </p:spPr>
      </p:cxnSp>
      <p:sp>
        <p:nvSpPr>
          <p:cNvPr id="150" name="TextBox 56"/>
          <p:cNvSpPr txBox="1">
            <a:spLocks noChangeArrowheads="1"/>
          </p:cNvSpPr>
          <p:nvPr/>
        </p:nvSpPr>
        <p:spPr bwMode="auto">
          <a:xfrm>
            <a:off x="7729909" y="1752600"/>
            <a:ext cx="9953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1400" b="1">
                <a:solidFill>
                  <a:srgbClr val="58595B"/>
                </a:solidFill>
                <a:ea typeface="MS PGothic" pitchFamily="34" charset="-128"/>
              </a:rPr>
              <a:t>Patch agents</a:t>
            </a:r>
          </a:p>
        </p:txBody>
      </p:sp>
      <p:sp>
        <p:nvSpPr>
          <p:cNvPr id="151" name="TextBox 56"/>
          <p:cNvSpPr txBox="1">
            <a:spLocks noChangeArrowheads="1"/>
          </p:cNvSpPr>
          <p:nvPr/>
        </p:nvSpPr>
        <p:spPr bwMode="auto">
          <a:xfrm>
            <a:off x="6831384" y="1752600"/>
            <a:ext cx="993775" cy="523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58595B"/>
                </a:solidFill>
                <a:effectLst/>
                <a:uLnTx/>
                <a:uFillTx/>
                <a:latin typeface="Arial" charset="0"/>
                <a:ea typeface="MS PGothic" pitchFamily="34" charset="-128"/>
                <a:cs typeface="Arial" charset="0"/>
              </a:rPr>
              <a:t>Rollout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58595B"/>
                </a:solidFill>
                <a:effectLst/>
                <a:uLnTx/>
                <a:uFillTx/>
                <a:latin typeface="Arial" charset="0"/>
                <a:ea typeface="MS PGothic" pitchFamily="34" charset="-128"/>
                <a:cs typeface="Arial" charset="0"/>
              </a:rPr>
              <a:t>patterns</a:t>
            </a:r>
          </a:p>
        </p:txBody>
      </p:sp>
      <p:sp>
        <p:nvSpPr>
          <p:cNvPr id="152" name="TextBox 56"/>
          <p:cNvSpPr txBox="1">
            <a:spLocks noChangeArrowheads="1"/>
          </p:cNvSpPr>
          <p:nvPr/>
        </p:nvSpPr>
        <p:spPr bwMode="auto">
          <a:xfrm>
            <a:off x="4104059" y="1752600"/>
            <a:ext cx="1317625" cy="523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58595B"/>
                </a:solidFill>
                <a:effectLst/>
                <a:uLnTx/>
                <a:uFillTx/>
                <a:latin typeface="Arial" charset="0"/>
                <a:ea typeface="MS PGothic" pitchFamily="34" charset="-128"/>
                <a:cs typeface="Arial" charset="0"/>
              </a:rPr>
              <a:t>Provisioning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58595B"/>
                </a:solidFill>
                <a:effectLst/>
                <a:uLnTx/>
                <a:uFillTx/>
                <a:latin typeface="Arial" charset="0"/>
                <a:ea typeface="MS PGothic" pitchFamily="34" charset="-128"/>
                <a:cs typeface="Arial" charset="0"/>
              </a:rPr>
              <a:t>new VMs</a:t>
            </a:r>
          </a:p>
        </p:txBody>
      </p:sp>
      <p:sp>
        <p:nvSpPr>
          <p:cNvPr id="153" name="TextBox 56"/>
          <p:cNvSpPr txBox="1">
            <a:spLocks noChangeArrowheads="1"/>
          </p:cNvSpPr>
          <p:nvPr/>
        </p:nvSpPr>
        <p:spPr bwMode="auto">
          <a:xfrm>
            <a:off x="5416922" y="1752600"/>
            <a:ext cx="1446212" cy="523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58595B"/>
                </a:solidFill>
                <a:effectLst/>
                <a:uLnTx/>
                <a:uFillTx/>
                <a:latin typeface="Arial" charset="0"/>
                <a:ea typeface="MS PGothic" pitchFamily="34" charset="-128"/>
                <a:cs typeface="Arial" charset="0"/>
              </a:rPr>
              <a:t>Reconfiguring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rgbClr val="58595B"/>
                </a:solidFill>
                <a:effectLst/>
                <a:uLnTx/>
                <a:uFillTx/>
                <a:latin typeface="Arial" charset="0"/>
                <a:ea typeface="MS PGothic" pitchFamily="34" charset="-128"/>
                <a:cs typeface="Arial" charset="0"/>
              </a:rPr>
              <a:t>agents </a:t>
            </a:r>
          </a:p>
        </p:txBody>
      </p:sp>
      <p:pic>
        <p:nvPicPr>
          <p:cNvPr id="154" name="Picture 210" descr="ICON_Person_Q30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532441" y="990600"/>
            <a:ext cx="882750" cy="1502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6994436"/>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5"/>
                                        </p:tgtEl>
                                        <p:attrNameLst>
                                          <p:attrName>style.visibility</p:attrName>
                                        </p:attrNameLst>
                                      </p:cBhvr>
                                      <p:to>
                                        <p:strVal val="visible"/>
                                      </p:to>
                                    </p:set>
                                    <p:animEffect transition="in" filter="fade">
                                      <p:cBhvr>
                                        <p:cTn id="10"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38" y="3944112"/>
            <a:ext cx="9270837" cy="2913888"/>
          </a:xfrm>
          <a:prstGeom prst="rect">
            <a:avLst/>
          </a:prstGeom>
        </p:spPr>
      </p:pic>
      <p:sp>
        <p:nvSpPr>
          <p:cNvPr id="7" name="Title 7"/>
          <p:cNvSpPr txBox="1">
            <a:spLocks/>
          </p:cNvSpPr>
          <p:nvPr/>
        </p:nvSpPr>
        <p:spPr>
          <a:xfrm>
            <a:off x="312589" y="2420888"/>
            <a:ext cx="8388423" cy="86582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6000" i="1" dirty="0" smtClean="0">
                <a:solidFill>
                  <a:schemeClr val="bg1">
                    <a:lumMod val="50000"/>
                  </a:schemeClr>
                </a:solidFill>
                <a:latin typeface="Arial" pitchFamily="34" charset="0"/>
                <a:cs typeface="Arial" pitchFamily="34" charset="0"/>
              </a:rPr>
              <a:t>Introducing: </a:t>
            </a:r>
          </a:p>
          <a:p>
            <a:r>
              <a:rPr lang="en-US" sz="6000" i="1" dirty="0" smtClean="0">
                <a:solidFill>
                  <a:schemeClr val="bg1">
                    <a:lumMod val="50000"/>
                  </a:schemeClr>
                </a:solidFill>
                <a:latin typeface="Arial" pitchFamily="34" charset="0"/>
                <a:cs typeface="Arial" pitchFamily="34" charset="0"/>
              </a:rPr>
              <a:t>Deep Security</a:t>
            </a:r>
            <a:endParaRPr lang="en-US" sz="6000" i="1" dirty="0">
              <a:solidFill>
                <a:schemeClr val="bg1">
                  <a:lumMod val="50000"/>
                </a:schemeClr>
              </a:solidFill>
              <a:latin typeface="Arial" pitchFamily="34" charset="0"/>
              <a:cs typeface="Arial" pitchFamily="34" charset="0"/>
            </a:endParaRPr>
          </a:p>
        </p:txBody>
      </p:sp>
    </p:spTree>
    <p:extLst>
      <p:ext uri="{BB962C8B-B14F-4D97-AF65-F5344CB8AC3E}">
        <p14:creationId xmlns:p14="http://schemas.microsoft.com/office/powerpoint/2010/main" val="68879863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9"/>
          <p:cNvGrpSpPr>
            <a:grpSpLocks/>
          </p:cNvGrpSpPr>
          <p:nvPr/>
        </p:nvGrpSpPr>
        <p:grpSpPr bwMode="auto">
          <a:xfrm>
            <a:off x="2032000" y="1284288"/>
            <a:ext cx="1465263" cy="2862262"/>
            <a:chOff x="2032000" y="1284288"/>
            <a:chExt cx="1465263" cy="2862262"/>
          </a:xfrm>
        </p:grpSpPr>
        <p:pic>
          <p:nvPicPr>
            <p:cNvPr id="23610" name="Picture 5" descr="2.-SansAgent.png"/>
            <p:cNvPicPr>
              <a:picLocks noChangeAspect="1"/>
            </p:cNvPicPr>
            <p:nvPr/>
          </p:nvPicPr>
          <p:blipFill>
            <a:blip r:embed="rId3"/>
            <a:srcRect/>
            <a:stretch>
              <a:fillRect/>
            </a:stretch>
          </p:blipFill>
          <p:spPr bwMode="auto">
            <a:xfrm>
              <a:off x="2032000" y="1820863"/>
              <a:ext cx="1465263" cy="2325687"/>
            </a:xfrm>
            <a:prstGeom prst="rect">
              <a:avLst/>
            </a:prstGeom>
            <a:noFill/>
            <a:ln w="9525">
              <a:noFill/>
              <a:miter lim="800000"/>
              <a:headEnd/>
              <a:tailEnd/>
            </a:ln>
          </p:spPr>
        </p:pic>
        <p:pic>
          <p:nvPicPr>
            <p:cNvPr id="23611" name="Picture 8" descr="agent_high.png"/>
            <p:cNvPicPr>
              <a:picLocks noChangeAspect="1"/>
            </p:cNvPicPr>
            <p:nvPr/>
          </p:nvPicPr>
          <p:blipFill>
            <a:blip r:embed="rId4"/>
            <a:srcRect/>
            <a:stretch>
              <a:fillRect/>
            </a:stretch>
          </p:blipFill>
          <p:spPr bwMode="auto">
            <a:xfrm>
              <a:off x="2811463" y="3429000"/>
              <a:ext cx="396875" cy="446088"/>
            </a:xfrm>
            <a:prstGeom prst="rect">
              <a:avLst/>
            </a:prstGeom>
            <a:noFill/>
            <a:ln w="9525">
              <a:noFill/>
              <a:miter lim="800000"/>
              <a:headEnd/>
              <a:tailEnd/>
            </a:ln>
          </p:spPr>
        </p:pic>
        <p:sp>
          <p:nvSpPr>
            <p:cNvPr id="23612" name="TextBox 20"/>
            <p:cNvSpPr txBox="1">
              <a:spLocks noChangeArrowheads="1"/>
            </p:cNvSpPr>
            <p:nvPr/>
          </p:nvSpPr>
          <p:spPr bwMode="auto">
            <a:xfrm>
              <a:off x="2198688" y="1284288"/>
              <a:ext cx="1219200" cy="338137"/>
            </a:xfrm>
            <a:prstGeom prst="rect">
              <a:avLst/>
            </a:prstGeom>
            <a:noFill/>
            <a:ln w="9525">
              <a:noFill/>
              <a:miter lim="800000"/>
              <a:headEnd/>
              <a:tailEnd/>
            </a:ln>
          </p:spPr>
          <p:txBody>
            <a:bodyPr wrap="none">
              <a:spAutoFit/>
            </a:bodyPr>
            <a:lstStyle/>
            <a:p>
              <a:pPr algn="ctr"/>
              <a:r>
                <a:rPr lang="en-US" dirty="0">
                  <a:solidFill>
                    <a:srgbClr val="C00000"/>
                  </a:solidFill>
                  <a:ea typeface="ＭＳ Ｐゴシック" pitchFamily="34" charset="-128"/>
                </a:rPr>
                <a:t>PHYSICAL</a:t>
              </a:r>
            </a:p>
          </p:txBody>
        </p:sp>
      </p:grpSp>
      <p:grpSp>
        <p:nvGrpSpPr>
          <p:cNvPr id="3" name="Group 50"/>
          <p:cNvGrpSpPr>
            <a:grpSpLocks/>
          </p:cNvGrpSpPr>
          <p:nvPr/>
        </p:nvGrpSpPr>
        <p:grpSpPr bwMode="auto">
          <a:xfrm>
            <a:off x="3778250" y="1266825"/>
            <a:ext cx="2376488" cy="3094038"/>
            <a:chOff x="3778250" y="1266825"/>
            <a:chExt cx="2376488" cy="3094038"/>
          </a:xfrm>
        </p:grpSpPr>
        <p:pic>
          <p:nvPicPr>
            <p:cNvPr id="23603" name="Picture 6" descr="4.-Virtual-ServerSansAgent.png"/>
            <p:cNvPicPr>
              <a:picLocks noChangeAspect="1"/>
            </p:cNvPicPr>
            <p:nvPr/>
          </p:nvPicPr>
          <p:blipFill>
            <a:blip r:embed="rId5"/>
            <a:srcRect/>
            <a:stretch>
              <a:fillRect/>
            </a:stretch>
          </p:blipFill>
          <p:spPr bwMode="auto">
            <a:xfrm>
              <a:off x="4148138" y="1698625"/>
              <a:ext cx="2006600" cy="2662238"/>
            </a:xfrm>
            <a:prstGeom prst="rect">
              <a:avLst/>
            </a:prstGeom>
            <a:noFill/>
            <a:ln w="9525">
              <a:noFill/>
              <a:miter lim="800000"/>
              <a:headEnd/>
              <a:tailEnd/>
            </a:ln>
          </p:spPr>
        </p:pic>
        <p:pic>
          <p:nvPicPr>
            <p:cNvPr id="23604" name="Picture 9" descr="agent_high.png"/>
            <p:cNvPicPr>
              <a:picLocks noChangeAspect="1"/>
            </p:cNvPicPr>
            <p:nvPr/>
          </p:nvPicPr>
          <p:blipFill>
            <a:blip r:embed="rId6"/>
            <a:srcRect/>
            <a:stretch>
              <a:fillRect/>
            </a:stretch>
          </p:blipFill>
          <p:spPr bwMode="auto">
            <a:xfrm>
              <a:off x="4583113" y="2513013"/>
              <a:ext cx="260350" cy="319087"/>
            </a:xfrm>
            <a:prstGeom prst="rect">
              <a:avLst/>
            </a:prstGeom>
            <a:noFill/>
            <a:ln w="9525">
              <a:noFill/>
              <a:miter lim="800000"/>
              <a:headEnd/>
              <a:tailEnd/>
            </a:ln>
          </p:spPr>
        </p:pic>
        <p:pic>
          <p:nvPicPr>
            <p:cNvPr id="23605" name="Picture 10" descr="agent_high.png"/>
            <p:cNvPicPr>
              <a:picLocks noChangeAspect="1"/>
            </p:cNvPicPr>
            <p:nvPr/>
          </p:nvPicPr>
          <p:blipFill>
            <a:blip r:embed="rId4"/>
            <a:srcRect/>
            <a:stretch>
              <a:fillRect/>
            </a:stretch>
          </p:blipFill>
          <p:spPr bwMode="auto">
            <a:xfrm>
              <a:off x="5295900" y="3779838"/>
              <a:ext cx="446088" cy="447675"/>
            </a:xfrm>
            <a:prstGeom prst="rect">
              <a:avLst/>
            </a:prstGeom>
            <a:noFill/>
            <a:ln w="9525">
              <a:noFill/>
              <a:miter lim="800000"/>
              <a:headEnd/>
              <a:tailEnd/>
            </a:ln>
          </p:spPr>
        </p:pic>
        <p:pic>
          <p:nvPicPr>
            <p:cNvPr id="23606" name="Picture 11" descr="agent_high.png"/>
            <p:cNvPicPr>
              <a:picLocks noChangeAspect="1"/>
            </p:cNvPicPr>
            <p:nvPr/>
          </p:nvPicPr>
          <p:blipFill>
            <a:blip r:embed="rId6"/>
            <a:srcRect/>
            <a:stretch>
              <a:fillRect/>
            </a:stretch>
          </p:blipFill>
          <p:spPr bwMode="auto">
            <a:xfrm>
              <a:off x="4583113" y="3619500"/>
              <a:ext cx="320675" cy="319088"/>
            </a:xfrm>
            <a:prstGeom prst="rect">
              <a:avLst/>
            </a:prstGeom>
            <a:noFill/>
            <a:ln w="9525">
              <a:noFill/>
              <a:miter lim="800000"/>
              <a:headEnd/>
              <a:tailEnd/>
            </a:ln>
          </p:spPr>
        </p:pic>
        <p:pic>
          <p:nvPicPr>
            <p:cNvPr id="23607" name="Picture 12" descr="agent_high.png"/>
            <p:cNvPicPr>
              <a:picLocks noChangeAspect="1"/>
            </p:cNvPicPr>
            <p:nvPr/>
          </p:nvPicPr>
          <p:blipFill>
            <a:blip r:embed="rId4"/>
            <a:srcRect/>
            <a:stretch>
              <a:fillRect/>
            </a:stretch>
          </p:blipFill>
          <p:spPr bwMode="auto">
            <a:xfrm>
              <a:off x="5273675" y="2260600"/>
              <a:ext cx="446088" cy="446088"/>
            </a:xfrm>
            <a:prstGeom prst="rect">
              <a:avLst/>
            </a:prstGeom>
            <a:noFill/>
            <a:ln w="9525">
              <a:noFill/>
              <a:miter lim="800000"/>
              <a:headEnd/>
              <a:tailEnd/>
            </a:ln>
          </p:spPr>
        </p:pic>
        <p:sp>
          <p:nvSpPr>
            <p:cNvPr id="23608" name="Chevron 18"/>
            <p:cNvSpPr>
              <a:spLocks noChangeArrowheads="1"/>
            </p:cNvSpPr>
            <p:nvPr/>
          </p:nvSpPr>
          <p:spPr bwMode="auto">
            <a:xfrm>
              <a:off x="3778250" y="2911475"/>
              <a:ext cx="282575" cy="557213"/>
            </a:xfrm>
            <a:prstGeom prst="chevron">
              <a:avLst>
                <a:gd name="adj" fmla="val 50000"/>
              </a:avLst>
            </a:prstGeom>
            <a:solidFill>
              <a:srgbClr val="C00000"/>
            </a:solidFill>
            <a:ln w="9525">
              <a:noFill/>
              <a:miter lim="800000"/>
              <a:headEnd/>
              <a:tailEnd/>
            </a:ln>
          </p:spPr>
          <p:txBody>
            <a:bodyPr>
              <a:spAutoFit/>
            </a:bodyPr>
            <a:lstStyle/>
            <a:p>
              <a:pPr algn="ctr"/>
              <a:endParaRPr lang="en-US"/>
            </a:p>
          </p:txBody>
        </p:sp>
        <p:sp>
          <p:nvSpPr>
            <p:cNvPr id="23609" name="TextBox 21"/>
            <p:cNvSpPr txBox="1">
              <a:spLocks noChangeArrowheads="1"/>
            </p:cNvSpPr>
            <p:nvPr/>
          </p:nvSpPr>
          <p:spPr bwMode="auto">
            <a:xfrm>
              <a:off x="4649788" y="1266825"/>
              <a:ext cx="1071562" cy="339725"/>
            </a:xfrm>
            <a:prstGeom prst="rect">
              <a:avLst/>
            </a:prstGeom>
            <a:noFill/>
            <a:ln w="9525">
              <a:noFill/>
              <a:miter lim="800000"/>
              <a:headEnd/>
              <a:tailEnd/>
            </a:ln>
          </p:spPr>
          <p:txBody>
            <a:bodyPr wrap="none">
              <a:spAutoFit/>
            </a:bodyPr>
            <a:lstStyle/>
            <a:p>
              <a:pPr algn="ctr"/>
              <a:r>
                <a:rPr lang="en-US">
                  <a:solidFill>
                    <a:srgbClr val="C00000"/>
                  </a:solidFill>
                  <a:ea typeface="ＭＳ Ｐゴシック" pitchFamily="34" charset="-128"/>
                </a:rPr>
                <a:t>VIRTUAL</a:t>
              </a:r>
            </a:p>
          </p:txBody>
        </p:sp>
      </p:grpSp>
      <p:grpSp>
        <p:nvGrpSpPr>
          <p:cNvPr id="4" name="Group 56"/>
          <p:cNvGrpSpPr>
            <a:grpSpLocks/>
          </p:cNvGrpSpPr>
          <p:nvPr/>
        </p:nvGrpSpPr>
        <p:grpSpPr bwMode="auto">
          <a:xfrm>
            <a:off x="6146800" y="1266825"/>
            <a:ext cx="2762250" cy="2997200"/>
            <a:chOff x="6146800" y="1266825"/>
            <a:chExt cx="2762250" cy="2997200"/>
          </a:xfrm>
        </p:grpSpPr>
        <p:sp>
          <p:nvSpPr>
            <p:cNvPr id="23596" name="Chevron 19"/>
            <p:cNvSpPr>
              <a:spLocks noChangeArrowheads="1"/>
            </p:cNvSpPr>
            <p:nvPr/>
          </p:nvSpPr>
          <p:spPr bwMode="auto">
            <a:xfrm>
              <a:off x="6216650" y="2911475"/>
              <a:ext cx="282575" cy="557213"/>
            </a:xfrm>
            <a:prstGeom prst="chevron">
              <a:avLst>
                <a:gd name="adj" fmla="val 50000"/>
              </a:avLst>
            </a:prstGeom>
            <a:solidFill>
              <a:srgbClr val="C00000"/>
            </a:solidFill>
            <a:ln w="9525">
              <a:noFill/>
              <a:miter lim="800000"/>
              <a:headEnd/>
              <a:tailEnd/>
            </a:ln>
          </p:spPr>
          <p:txBody>
            <a:bodyPr>
              <a:spAutoFit/>
            </a:bodyPr>
            <a:lstStyle/>
            <a:p>
              <a:pPr algn="ctr"/>
              <a:endParaRPr lang="en-US"/>
            </a:p>
          </p:txBody>
        </p:sp>
        <p:grpSp>
          <p:nvGrpSpPr>
            <p:cNvPr id="23597" name="Group 51"/>
            <p:cNvGrpSpPr>
              <a:grpSpLocks/>
            </p:cNvGrpSpPr>
            <p:nvPr/>
          </p:nvGrpSpPr>
          <p:grpSpPr bwMode="auto">
            <a:xfrm>
              <a:off x="6146800" y="1266825"/>
              <a:ext cx="2762250" cy="2997200"/>
              <a:chOff x="6146800" y="1266825"/>
              <a:chExt cx="2762250" cy="2997200"/>
            </a:xfrm>
          </p:grpSpPr>
          <p:pic>
            <p:nvPicPr>
              <p:cNvPr id="23598" name="Picture 4" descr="6.-CloudSansAgent.png"/>
              <p:cNvPicPr>
                <a:picLocks noChangeAspect="1"/>
              </p:cNvPicPr>
              <p:nvPr/>
            </p:nvPicPr>
            <p:blipFill>
              <a:blip r:embed="rId7"/>
              <a:srcRect/>
              <a:stretch>
                <a:fillRect/>
              </a:stretch>
            </p:blipFill>
            <p:spPr bwMode="auto">
              <a:xfrm>
                <a:off x="6146800" y="1481138"/>
                <a:ext cx="2762250" cy="2782887"/>
              </a:xfrm>
              <a:prstGeom prst="rect">
                <a:avLst/>
              </a:prstGeom>
              <a:noFill/>
              <a:ln w="9525">
                <a:noFill/>
                <a:miter lim="800000"/>
                <a:headEnd/>
                <a:tailEnd/>
              </a:ln>
            </p:spPr>
          </p:pic>
          <p:grpSp>
            <p:nvGrpSpPr>
              <p:cNvPr id="23599" name="Group 17"/>
              <p:cNvGrpSpPr>
                <a:grpSpLocks/>
              </p:cNvGrpSpPr>
              <p:nvPr/>
            </p:nvGrpSpPr>
            <p:grpSpPr bwMode="auto">
              <a:xfrm>
                <a:off x="7032625" y="2401888"/>
                <a:ext cx="1187450" cy="1681162"/>
                <a:chOff x="7169075" y="2260808"/>
                <a:chExt cx="1186122" cy="1681959"/>
              </a:xfrm>
            </p:grpSpPr>
            <p:pic>
              <p:nvPicPr>
                <p:cNvPr id="23601" name="Picture 13" descr="agent_high.png"/>
                <p:cNvPicPr>
                  <a:picLocks noChangeAspect="1"/>
                </p:cNvPicPr>
                <p:nvPr/>
              </p:nvPicPr>
              <p:blipFill>
                <a:blip r:embed="rId6"/>
                <a:srcRect/>
                <a:stretch>
                  <a:fillRect/>
                </a:stretch>
              </p:blipFill>
              <p:spPr bwMode="auto">
                <a:xfrm>
                  <a:off x="7169075" y="2260808"/>
                  <a:ext cx="320040" cy="320040"/>
                </a:xfrm>
                <a:prstGeom prst="rect">
                  <a:avLst/>
                </a:prstGeom>
                <a:noFill/>
                <a:ln w="9525">
                  <a:noFill/>
                  <a:miter lim="800000"/>
                  <a:headEnd/>
                  <a:tailEnd/>
                </a:ln>
              </p:spPr>
            </p:pic>
            <p:pic>
              <p:nvPicPr>
                <p:cNvPr id="23602" name="Picture 14" descr="agent_high.png"/>
                <p:cNvPicPr>
                  <a:picLocks noChangeAspect="1"/>
                </p:cNvPicPr>
                <p:nvPr/>
              </p:nvPicPr>
              <p:blipFill>
                <a:blip r:embed="rId4"/>
                <a:srcRect/>
                <a:stretch>
                  <a:fillRect/>
                </a:stretch>
              </p:blipFill>
              <p:spPr bwMode="auto">
                <a:xfrm>
                  <a:off x="7908664" y="3496234"/>
                  <a:ext cx="446533" cy="446533"/>
                </a:xfrm>
                <a:prstGeom prst="rect">
                  <a:avLst/>
                </a:prstGeom>
                <a:noFill/>
                <a:ln w="9525">
                  <a:noFill/>
                  <a:miter lim="800000"/>
                  <a:headEnd/>
                  <a:tailEnd/>
                </a:ln>
              </p:spPr>
            </p:pic>
          </p:grpSp>
          <p:sp>
            <p:nvSpPr>
              <p:cNvPr id="23600" name="TextBox 22"/>
              <p:cNvSpPr txBox="1">
                <a:spLocks noChangeArrowheads="1"/>
              </p:cNvSpPr>
              <p:nvPr/>
            </p:nvSpPr>
            <p:spPr bwMode="auto">
              <a:xfrm>
                <a:off x="7326313" y="1266825"/>
                <a:ext cx="969962" cy="339725"/>
              </a:xfrm>
              <a:prstGeom prst="rect">
                <a:avLst/>
              </a:prstGeom>
              <a:noFill/>
              <a:ln w="9525">
                <a:noFill/>
                <a:miter lim="800000"/>
                <a:headEnd/>
                <a:tailEnd/>
              </a:ln>
            </p:spPr>
            <p:txBody>
              <a:bodyPr wrap="none">
                <a:spAutoFit/>
              </a:bodyPr>
              <a:lstStyle/>
              <a:p>
                <a:pPr algn="ctr"/>
                <a:r>
                  <a:rPr lang="en-US">
                    <a:solidFill>
                      <a:srgbClr val="C00000"/>
                    </a:solidFill>
                    <a:ea typeface="ＭＳ Ｐゴシック" pitchFamily="34" charset="-128"/>
                  </a:rPr>
                  <a:t>CLOUD </a:t>
                </a:r>
              </a:p>
            </p:txBody>
          </p:sp>
        </p:grpSp>
      </p:grpSp>
      <p:sp>
        <p:nvSpPr>
          <p:cNvPr id="23557" name="Title 32"/>
          <p:cNvSpPr>
            <a:spLocks noGrp="1"/>
          </p:cNvSpPr>
          <p:nvPr>
            <p:ph type="title"/>
          </p:nvPr>
        </p:nvSpPr>
        <p:spPr>
          <a:xfrm>
            <a:off x="419100" y="328613"/>
            <a:ext cx="8594725" cy="714375"/>
          </a:xfrm>
        </p:spPr>
        <p:txBody>
          <a:bodyPr/>
          <a:lstStyle/>
          <a:p>
            <a:pPr eaLnBrk="1" hangingPunct="1"/>
            <a:r>
              <a:rPr lang="en-US" sz="2900" smtClean="0">
                <a:ea typeface="ヒラギノ角ゴ Pro W3" pitchFamily="1" charset="-128"/>
              </a:rPr>
              <a:t>Deep Security – Server Security Platform</a:t>
            </a:r>
          </a:p>
        </p:txBody>
      </p:sp>
      <p:grpSp>
        <p:nvGrpSpPr>
          <p:cNvPr id="7" name="Group 53"/>
          <p:cNvGrpSpPr>
            <a:grpSpLocks/>
          </p:cNvGrpSpPr>
          <p:nvPr/>
        </p:nvGrpSpPr>
        <p:grpSpPr bwMode="auto">
          <a:xfrm>
            <a:off x="609600" y="4648200"/>
            <a:ext cx="8161338" cy="1362075"/>
            <a:chOff x="609600" y="4648201"/>
            <a:chExt cx="8161338" cy="1361921"/>
          </a:xfrm>
        </p:grpSpPr>
        <p:grpSp>
          <p:nvGrpSpPr>
            <p:cNvPr id="23572" name="Group 43"/>
            <p:cNvGrpSpPr>
              <a:grpSpLocks/>
            </p:cNvGrpSpPr>
            <p:nvPr/>
          </p:nvGrpSpPr>
          <p:grpSpPr bwMode="auto">
            <a:xfrm>
              <a:off x="6675438" y="4845050"/>
              <a:ext cx="2095500" cy="892175"/>
              <a:chOff x="4911451" y="4845050"/>
              <a:chExt cx="2095498" cy="892175"/>
            </a:xfrm>
          </p:grpSpPr>
          <p:sp>
            <p:nvSpPr>
              <p:cNvPr id="41" name="Rectangle 40"/>
              <p:cNvSpPr/>
              <p:nvPr/>
            </p:nvSpPr>
            <p:spPr bwMode="auto">
              <a:xfrm>
                <a:off x="4911451" y="4845050"/>
                <a:ext cx="1002268" cy="892175"/>
              </a:xfrm>
              <a:prstGeom prst="rect">
                <a:avLst/>
              </a:prstGeom>
              <a:solidFill>
                <a:srgbClr val="C00000"/>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algn="ctr">
                  <a:spcBef>
                    <a:spcPts val="0"/>
                  </a:spcBef>
                  <a:defRPr/>
                </a:pPr>
                <a:r>
                  <a:rPr lang="en-US" sz="1050" dirty="0">
                    <a:solidFill>
                      <a:schemeClr val="bg1"/>
                    </a:solidFill>
                    <a:latin typeface="Arial" charset="0"/>
                    <a:ea typeface="+mn-ea"/>
                  </a:rPr>
                  <a:t>Integrity</a:t>
                </a:r>
              </a:p>
              <a:p>
                <a:pPr algn="ctr">
                  <a:spcBef>
                    <a:spcPts val="0"/>
                  </a:spcBef>
                  <a:defRPr/>
                </a:pPr>
                <a:r>
                  <a:rPr lang="en-US" sz="1050" dirty="0">
                    <a:solidFill>
                      <a:schemeClr val="bg1"/>
                    </a:solidFill>
                    <a:latin typeface="Arial" charset="0"/>
                    <a:ea typeface="+mn-ea"/>
                  </a:rPr>
                  <a:t>Monitoring</a:t>
                </a:r>
              </a:p>
            </p:txBody>
          </p:sp>
          <p:sp>
            <p:nvSpPr>
              <p:cNvPr id="42" name="Rectangle 41"/>
              <p:cNvSpPr/>
              <p:nvPr/>
            </p:nvSpPr>
            <p:spPr bwMode="auto">
              <a:xfrm>
                <a:off x="6004681" y="4845050"/>
                <a:ext cx="1002268" cy="892175"/>
              </a:xfrm>
              <a:prstGeom prst="rect">
                <a:avLst/>
              </a:prstGeom>
              <a:solidFill>
                <a:srgbClr val="C00000"/>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algn="ctr">
                  <a:spcBef>
                    <a:spcPts val="0"/>
                  </a:spcBef>
                  <a:defRPr/>
                </a:pPr>
                <a:r>
                  <a:rPr lang="en-US" sz="1050" dirty="0">
                    <a:solidFill>
                      <a:schemeClr val="bg1"/>
                    </a:solidFill>
                    <a:latin typeface="Arial" charset="0"/>
                    <a:ea typeface="+mn-ea"/>
                  </a:rPr>
                  <a:t>Log</a:t>
                </a:r>
              </a:p>
              <a:p>
                <a:pPr algn="ctr">
                  <a:spcBef>
                    <a:spcPts val="0"/>
                  </a:spcBef>
                  <a:defRPr/>
                </a:pPr>
                <a:r>
                  <a:rPr lang="en-US" sz="1050" dirty="0">
                    <a:solidFill>
                      <a:schemeClr val="bg1"/>
                    </a:solidFill>
                    <a:latin typeface="Arial" charset="0"/>
                    <a:ea typeface="+mn-ea"/>
                  </a:rPr>
                  <a:t>Inspection</a:t>
                </a:r>
              </a:p>
            </p:txBody>
          </p:sp>
        </p:grpSp>
        <p:sp>
          <p:nvSpPr>
            <p:cNvPr id="45" name="Rectangle 44"/>
            <p:cNvSpPr/>
            <p:nvPr/>
          </p:nvSpPr>
          <p:spPr bwMode="auto">
            <a:xfrm>
              <a:off x="4509912" y="4845050"/>
              <a:ext cx="1002097" cy="891825"/>
            </a:xfrm>
            <a:prstGeom prst="rect">
              <a:avLst/>
            </a:prstGeom>
            <a:solidFill>
              <a:srgbClr val="C00000"/>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algn="ctr"/>
              <a:r>
                <a:rPr lang="en-US" sz="1000">
                  <a:solidFill>
                    <a:schemeClr val="bg1"/>
                  </a:solidFill>
                  <a:ea typeface="ＭＳ Ｐゴシック" pitchFamily="34" charset="-128"/>
                </a:rPr>
                <a:t>Anti –</a:t>
              </a:r>
            </a:p>
            <a:p>
              <a:pPr algn="ctr"/>
              <a:r>
                <a:rPr lang="en-US" sz="1000">
                  <a:solidFill>
                    <a:schemeClr val="bg1"/>
                  </a:solidFill>
                  <a:ea typeface="ＭＳ Ｐゴシック" pitchFamily="34" charset="-128"/>
                </a:rPr>
                <a:t>Malware</a:t>
              </a:r>
            </a:p>
          </p:txBody>
        </p:sp>
        <p:grpSp>
          <p:nvGrpSpPr>
            <p:cNvPr id="23576" name="Group 38"/>
            <p:cNvGrpSpPr>
              <a:grpSpLocks/>
            </p:cNvGrpSpPr>
            <p:nvPr/>
          </p:nvGrpSpPr>
          <p:grpSpPr bwMode="auto">
            <a:xfrm>
              <a:off x="609600" y="4648201"/>
              <a:ext cx="7286625" cy="1361921"/>
              <a:chOff x="868466" y="4648845"/>
              <a:chExt cx="7287872" cy="1362075"/>
            </a:xfrm>
          </p:grpSpPr>
          <p:grpSp>
            <p:nvGrpSpPr>
              <p:cNvPr id="23583" name="Group 41"/>
              <p:cNvGrpSpPr>
                <a:grpSpLocks/>
              </p:cNvGrpSpPr>
              <p:nvPr/>
            </p:nvGrpSpPr>
            <p:grpSpPr bwMode="auto">
              <a:xfrm>
                <a:off x="868466" y="4648845"/>
                <a:ext cx="1462715" cy="1362075"/>
                <a:chOff x="868339" y="4648845"/>
                <a:chExt cx="1462854" cy="1362075"/>
              </a:xfrm>
            </p:grpSpPr>
            <p:sp>
              <p:nvSpPr>
                <p:cNvPr id="23588" name="Left Brace 16"/>
                <p:cNvSpPr>
                  <a:spLocks/>
                </p:cNvSpPr>
                <p:nvPr/>
              </p:nvSpPr>
              <p:spPr bwMode="auto">
                <a:xfrm>
                  <a:off x="1873992" y="4648845"/>
                  <a:ext cx="457201" cy="1362075"/>
                </a:xfrm>
                <a:prstGeom prst="leftBrace">
                  <a:avLst>
                    <a:gd name="adj1" fmla="val 50756"/>
                    <a:gd name="adj2" fmla="val 50000"/>
                  </a:avLst>
                </a:prstGeom>
                <a:noFill/>
                <a:ln w="63500">
                  <a:solidFill>
                    <a:srgbClr val="4D4D4D"/>
                  </a:solidFill>
                  <a:round/>
                  <a:headEnd/>
                  <a:tailEnd/>
                </a:ln>
              </p:spPr>
              <p:txBody>
                <a:bodyPr wrap="none" anchor="ctr"/>
                <a:lstStyle/>
                <a:p>
                  <a:pPr algn="ctr"/>
                  <a:endParaRPr lang="de-DE"/>
                </a:p>
              </p:txBody>
            </p:sp>
            <p:pic>
              <p:nvPicPr>
                <p:cNvPr id="23589" name="Picture 37" descr="agent_high.png"/>
                <p:cNvPicPr>
                  <a:picLocks noChangeAspect="1"/>
                </p:cNvPicPr>
                <p:nvPr/>
              </p:nvPicPr>
              <p:blipFill>
                <a:blip r:embed="rId8"/>
                <a:srcRect/>
                <a:stretch>
                  <a:fillRect/>
                </a:stretch>
              </p:blipFill>
              <p:spPr bwMode="auto">
                <a:xfrm>
                  <a:off x="868339" y="4979082"/>
                  <a:ext cx="906451" cy="966362"/>
                </a:xfrm>
                <a:prstGeom prst="rect">
                  <a:avLst/>
                </a:prstGeom>
                <a:noFill/>
                <a:ln w="9525">
                  <a:noFill/>
                  <a:miter lim="800000"/>
                  <a:headEnd/>
                  <a:tailEnd/>
                </a:ln>
              </p:spPr>
            </p:pic>
          </p:grpSp>
          <p:sp>
            <p:nvSpPr>
              <p:cNvPr id="40" name="Rectangle 39"/>
              <p:cNvSpPr/>
              <p:nvPr/>
            </p:nvSpPr>
            <p:spPr bwMode="auto">
              <a:xfrm>
                <a:off x="3685694" y="4845050"/>
                <a:ext cx="1002268" cy="892175"/>
              </a:xfrm>
              <a:prstGeom prst="rect">
                <a:avLst/>
              </a:prstGeom>
              <a:solidFill>
                <a:srgbClr val="C00000"/>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algn="ctr">
                  <a:defRPr/>
                </a:pPr>
                <a:r>
                  <a:rPr lang="en-US" sz="1050" dirty="0">
                    <a:solidFill>
                      <a:schemeClr val="bg1"/>
                    </a:solidFill>
                    <a:latin typeface="Arial" charset="0"/>
                    <a:ea typeface="+mn-ea"/>
                  </a:rPr>
                  <a:t>Firewall</a:t>
                </a:r>
              </a:p>
            </p:txBody>
          </p:sp>
          <p:cxnSp>
            <p:nvCxnSpPr>
              <p:cNvPr id="23587" name="Straight Arrow Connector 35"/>
              <p:cNvCxnSpPr>
                <a:cxnSpLocks noChangeShapeType="1"/>
              </p:cNvCxnSpPr>
              <p:nvPr/>
            </p:nvCxnSpPr>
            <p:spPr bwMode="auto">
              <a:xfrm>
                <a:off x="2573845" y="5887711"/>
                <a:ext cx="5582493" cy="0"/>
              </a:xfrm>
              <a:prstGeom prst="straightConnector1">
                <a:avLst/>
              </a:prstGeom>
              <a:noFill/>
              <a:ln w="50800">
                <a:solidFill>
                  <a:schemeClr val="tx1"/>
                </a:solidFill>
                <a:round/>
                <a:headEnd type="triangle" w="med" len="med"/>
                <a:tailEnd type="triangle" w="med" len="med"/>
              </a:ln>
            </p:spPr>
          </p:cxnSp>
        </p:grpSp>
        <p:sp>
          <p:nvSpPr>
            <p:cNvPr id="46" name="Rectangle 45"/>
            <p:cNvSpPr/>
            <p:nvPr/>
          </p:nvSpPr>
          <p:spPr bwMode="auto">
            <a:xfrm>
              <a:off x="5590376" y="4847322"/>
              <a:ext cx="1002097" cy="891825"/>
            </a:xfrm>
            <a:prstGeom prst="rect">
              <a:avLst/>
            </a:prstGeom>
            <a:solidFill>
              <a:srgbClr val="C00000"/>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algn="ctr">
                <a:defRPr/>
              </a:pPr>
              <a:r>
                <a:rPr lang="en-US" sz="1050" dirty="0">
                  <a:solidFill>
                    <a:schemeClr val="bg1"/>
                  </a:solidFill>
                  <a:latin typeface="Arial" charset="0"/>
                  <a:ea typeface="+mn-ea"/>
                </a:rPr>
                <a:t>Web </a:t>
              </a:r>
            </a:p>
            <a:p>
              <a:pPr algn="ctr">
                <a:defRPr/>
              </a:pPr>
              <a:r>
                <a:rPr lang="en-US" sz="1050" dirty="0">
                  <a:solidFill>
                    <a:schemeClr val="bg1"/>
                  </a:solidFill>
                  <a:latin typeface="Arial" charset="0"/>
                  <a:ea typeface="+mn-ea"/>
                </a:rPr>
                <a:t>Reputation</a:t>
              </a:r>
            </a:p>
          </p:txBody>
        </p:sp>
        <p:sp>
          <p:nvSpPr>
            <p:cNvPr id="49" name="Rectangle 48"/>
            <p:cNvSpPr/>
            <p:nvPr/>
          </p:nvSpPr>
          <p:spPr bwMode="auto">
            <a:xfrm>
              <a:off x="2316028" y="4839968"/>
              <a:ext cx="1002044" cy="891736"/>
            </a:xfrm>
            <a:prstGeom prst="rect">
              <a:avLst/>
            </a:prstGeom>
            <a:solidFill>
              <a:srgbClr val="C00000"/>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lstStyle/>
            <a:p>
              <a:pPr algn="ctr">
                <a:defRPr/>
              </a:pPr>
              <a:r>
                <a:rPr lang="en-US" sz="1050" dirty="0">
                  <a:solidFill>
                    <a:schemeClr val="bg1"/>
                  </a:solidFill>
                  <a:latin typeface="Arial" charset="0"/>
                  <a:ea typeface="+mn-ea"/>
                </a:rPr>
                <a:t>Intrusion</a:t>
              </a:r>
              <a:br>
                <a:rPr lang="en-US" sz="1050" dirty="0">
                  <a:solidFill>
                    <a:schemeClr val="bg1"/>
                  </a:solidFill>
                  <a:latin typeface="Arial" charset="0"/>
                  <a:ea typeface="+mn-ea"/>
                </a:rPr>
              </a:br>
              <a:r>
                <a:rPr lang="en-US" sz="1050" dirty="0">
                  <a:solidFill>
                    <a:schemeClr val="bg1"/>
                  </a:solidFill>
                  <a:latin typeface="Arial" charset="0"/>
                  <a:ea typeface="+mn-ea"/>
                </a:rPr>
                <a:t>Prevention</a:t>
              </a:r>
            </a:p>
          </p:txBody>
        </p:sp>
      </p:grpSp>
      <p:grpSp>
        <p:nvGrpSpPr>
          <p:cNvPr id="11" name="Group 54"/>
          <p:cNvGrpSpPr>
            <a:grpSpLocks/>
          </p:cNvGrpSpPr>
          <p:nvPr/>
        </p:nvGrpSpPr>
        <p:grpSpPr bwMode="auto">
          <a:xfrm>
            <a:off x="341313" y="1152525"/>
            <a:ext cx="1406525" cy="3568700"/>
            <a:chOff x="341313" y="1152525"/>
            <a:chExt cx="1406525" cy="3568700"/>
          </a:xfrm>
        </p:grpSpPr>
        <p:pic>
          <p:nvPicPr>
            <p:cNvPr id="23564" name="Picture 7"/>
            <p:cNvPicPr>
              <a:picLocks noChangeAspect="1" noChangeArrowheads="1"/>
            </p:cNvPicPr>
            <p:nvPr/>
          </p:nvPicPr>
          <p:blipFill>
            <a:blip r:embed="rId9"/>
            <a:srcRect/>
            <a:stretch>
              <a:fillRect/>
            </a:stretch>
          </p:blipFill>
          <p:spPr bwMode="auto">
            <a:xfrm>
              <a:off x="341313" y="3717925"/>
              <a:ext cx="1406525" cy="523875"/>
            </a:xfrm>
            <a:prstGeom prst="rect">
              <a:avLst/>
            </a:prstGeom>
            <a:noFill/>
            <a:ln w="9525">
              <a:noFill/>
              <a:miter lim="800000"/>
              <a:headEnd/>
              <a:tailEnd/>
            </a:ln>
          </p:spPr>
        </p:pic>
        <p:grpSp>
          <p:nvGrpSpPr>
            <p:cNvPr id="23565" name="Group 52"/>
            <p:cNvGrpSpPr>
              <a:grpSpLocks/>
            </p:cNvGrpSpPr>
            <p:nvPr/>
          </p:nvGrpSpPr>
          <p:grpSpPr bwMode="auto">
            <a:xfrm>
              <a:off x="511175" y="1152525"/>
              <a:ext cx="1066800" cy="3568700"/>
              <a:chOff x="511175" y="1152525"/>
              <a:chExt cx="1066800" cy="3568700"/>
            </a:xfrm>
          </p:grpSpPr>
          <p:pic>
            <p:nvPicPr>
              <p:cNvPr id="23566" name="Picture 6" descr="AIX Logo.jpg"/>
              <p:cNvPicPr>
                <a:picLocks noChangeAspect="1"/>
              </p:cNvPicPr>
              <p:nvPr/>
            </p:nvPicPr>
            <p:blipFill>
              <a:blip r:embed="rId10"/>
              <a:srcRect/>
              <a:stretch>
                <a:fillRect/>
              </a:stretch>
            </p:blipFill>
            <p:spPr bwMode="auto">
              <a:xfrm>
                <a:off x="679450" y="3116263"/>
                <a:ext cx="728663" cy="546100"/>
              </a:xfrm>
              <a:prstGeom prst="rect">
                <a:avLst/>
              </a:prstGeom>
              <a:noFill/>
              <a:ln w="9525">
                <a:noFill/>
                <a:miter lim="800000"/>
                <a:headEnd/>
                <a:tailEnd/>
              </a:ln>
            </p:spPr>
          </p:pic>
          <p:pic>
            <p:nvPicPr>
              <p:cNvPr id="23567" name="Picture 51"/>
              <p:cNvPicPr>
                <a:picLocks noChangeAspect="1" noChangeArrowheads="1"/>
              </p:cNvPicPr>
              <p:nvPr/>
            </p:nvPicPr>
            <p:blipFill>
              <a:blip r:embed="rId11">
                <a:clrChange>
                  <a:clrFrom>
                    <a:srgbClr val="FEFEFE"/>
                  </a:clrFrom>
                  <a:clrTo>
                    <a:srgbClr val="FEFEFE">
                      <a:alpha val="0"/>
                    </a:srgbClr>
                  </a:clrTo>
                </a:clrChange>
              </a:blip>
              <a:srcRect/>
              <a:stretch>
                <a:fillRect/>
              </a:stretch>
            </p:blipFill>
            <p:spPr bwMode="auto">
              <a:xfrm>
                <a:off x="777875" y="2165350"/>
                <a:ext cx="533400" cy="595313"/>
              </a:xfrm>
              <a:prstGeom prst="rect">
                <a:avLst/>
              </a:prstGeom>
              <a:noFill/>
              <a:ln w="9525">
                <a:noFill/>
                <a:miter lim="800000"/>
                <a:headEnd/>
                <a:tailEnd/>
              </a:ln>
            </p:spPr>
          </p:pic>
          <p:pic>
            <p:nvPicPr>
              <p:cNvPr id="23568" name="Picture 52"/>
              <p:cNvPicPr>
                <a:picLocks noChangeAspect="1" noChangeArrowheads="1"/>
              </p:cNvPicPr>
              <p:nvPr/>
            </p:nvPicPr>
            <p:blipFill>
              <a:blip r:embed="rId12"/>
              <a:srcRect/>
              <a:stretch>
                <a:fillRect/>
              </a:stretch>
            </p:blipFill>
            <p:spPr bwMode="auto">
              <a:xfrm>
                <a:off x="673100" y="1689100"/>
                <a:ext cx="742950" cy="396875"/>
              </a:xfrm>
              <a:prstGeom prst="rect">
                <a:avLst/>
              </a:prstGeom>
              <a:noFill/>
              <a:ln w="9525">
                <a:noFill/>
                <a:miter lim="800000"/>
                <a:headEnd/>
                <a:tailEnd/>
              </a:ln>
            </p:spPr>
          </p:pic>
          <p:pic>
            <p:nvPicPr>
              <p:cNvPr id="23569" name="Picture 4" descr="vmware1"/>
              <p:cNvPicPr>
                <a:picLocks noChangeAspect="1" noChangeArrowheads="1"/>
              </p:cNvPicPr>
              <p:nvPr/>
            </p:nvPicPr>
            <p:blipFill>
              <a:blip r:embed="rId13">
                <a:clrChange>
                  <a:clrFrom>
                    <a:srgbClr val="FFFFFF"/>
                  </a:clrFrom>
                  <a:clrTo>
                    <a:srgbClr val="FFFFFF">
                      <a:alpha val="0"/>
                    </a:srgbClr>
                  </a:clrTo>
                </a:clrChange>
              </a:blip>
              <a:srcRect/>
              <a:stretch>
                <a:fillRect/>
              </a:stretch>
            </p:blipFill>
            <p:spPr bwMode="auto">
              <a:xfrm>
                <a:off x="511175" y="2760663"/>
                <a:ext cx="1066800" cy="419100"/>
              </a:xfrm>
              <a:prstGeom prst="rect">
                <a:avLst/>
              </a:prstGeom>
              <a:noFill/>
              <a:ln w="9525">
                <a:noFill/>
                <a:miter lim="800000"/>
                <a:headEnd/>
                <a:tailEnd/>
              </a:ln>
            </p:spPr>
          </p:pic>
          <p:pic>
            <p:nvPicPr>
              <p:cNvPr id="23570" name="Picture 5" descr="Citrix_corporate_logo"/>
              <p:cNvPicPr>
                <a:picLocks noChangeAspect="1" noChangeArrowheads="1"/>
              </p:cNvPicPr>
              <p:nvPr/>
            </p:nvPicPr>
            <p:blipFill>
              <a:blip r:embed="rId14">
                <a:clrChange>
                  <a:clrFrom>
                    <a:srgbClr val="FFFFFF"/>
                  </a:clrFrom>
                  <a:clrTo>
                    <a:srgbClr val="FFFFFF">
                      <a:alpha val="0"/>
                    </a:srgbClr>
                  </a:clrTo>
                </a:clrChange>
              </a:blip>
              <a:srcRect/>
              <a:stretch>
                <a:fillRect/>
              </a:stretch>
            </p:blipFill>
            <p:spPr bwMode="auto">
              <a:xfrm>
                <a:off x="661988" y="4419600"/>
                <a:ext cx="765175" cy="301625"/>
              </a:xfrm>
              <a:prstGeom prst="rect">
                <a:avLst/>
              </a:prstGeom>
              <a:noFill/>
              <a:ln w="9525">
                <a:noFill/>
                <a:miter lim="800000"/>
                <a:headEnd/>
                <a:tailEnd/>
              </a:ln>
            </p:spPr>
          </p:pic>
          <p:pic>
            <p:nvPicPr>
              <p:cNvPr id="23571" name="Picture 44" descr="microsoft_logo.jpg"/>
              <p:cNvPicPr>
                <a:picLocks noChangeAspect="1"/>
              </p:cNvPicPr>
              <p:nvPr/>
            </p:nvPicPr>
            <p:blipFill>
              <a:blip r:embed="rId15"/>
              <a:srcRect/>
              <a:stretch>
                <a:fillRect/>
              </a:stretch>
            </p:blipFill>
            <p:spPr bwMode="auto">
              <a:xfrm>
                <a:off x="608013" y="1152525"/>
                <a:ext cx="871537" cy="452438"/>
              </a:xfrm>
              <a:prstGeom prst="rect">
                <a:avLst/>
              </a:prstGeom>
              <a:noFill/>
              <a:ln w="9525">
                <a:noFill/>
                <a:miter lim="800000"/>
                <a:headEnd/>
                <a:tailEnd/>
              </a:ln>
            </p:spPr>
          </p:pic>
        </p:grpSp>
      </p:grpSp>
      <p:sp>
        <p:nvSpPr>
          <p:cNvPr id="23563" name="TextBox 36"/>
          <p:cNvSpPr txBox="1">
            <a:spLocks noChangeArrowheads="1"/>
          </p:cNvSpPr>
          <p:nvPr/>
        </p:nvSpPr>
        <p:spPr bwMode="auto">
          <a:xfrm>
            <a:off x="3232150" y="5969000"/>
            <a:ext cx="3460750" cy="323850"/>
          </a:xfrm>
          <a:prstGeom prst="rect">
            <a:avLst/>
          </a:prstGeom>
          <a:noFill/>
          <a:ln w="9525">
            <a:noFill/>
            <a:miter lim="800000"/>
            <a:headEnd/>
            <a:tailEnd/>
          </a:ln>
        </p:spPr>
        <p:txBody>
          <a:bodyPr wrap="none">
            <a:spAutoFit/>
          </a:bodyPr>
          <a:lstStyle/>
          <a:p>
            <a:pPr algn="ctr"/>
            <a:r>
              <a:rPr lang="en-US" sz="1500">
                <a:ea typeface="ＭＳ Ｐゴシック" pitchFamily="34" charset="-128"/>
              </a:rPr>
              <a:t>VMware vShield enabled Agent-less</a:t>
            </a:r>
          </a:p>
        </p:txBody>
      </p:sp>
    </p:spTree>
    <p:extLst>
      <p:ext uri="{BB962C8B-B14F-4D97-AF65-F5344CB8AC3E}">
        <p14:creationId xmlns:p14="http://schemas.microsoft.com/office/powerpoint/2010/main" val="2781314728"/>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p:stCondLst>
                              <p:cond delay="3000"/>
                            </p:stCondLst>
                            <p:childTnLst>
                              <p:par>
                                <p:cTn id="17" presetID="53"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3500"/>
                            </p:stCondLst>
                            <p:childTnLst>
                              <p:par>
                                <p:cTn id="23" presetID="10"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childTnLst>
                                </p:cTn>
                              </p:par>
                            </p:childTnLst>
                          </p:cTn>
                        </p:par>
                        <p:par>
                          <p:cTn id="26" fill="hold">
                            <p:stCondLst>
                              <p:cond delay="4500"/>
                            </p:stCondLst>
                            <p:childTnLst>
                              <p:par>
                                <p:cTn id="27" presetID="10" presetClass="entr" presetSubtype="0" fill="hold" grpId="0" nodeType="afterEffect">
                                  <p:stCondLst>
                                    <p:cond delay="0"/>
                                  </p:stCondLst>
                                  <p:childTnLst>
                                    <p:set>
                                      <p:cBhvr>
                                        <p:cTn id="28" dur="1" fill="hold">
                                          <p:stCondLst>
                                            <p:cond delay="0"/>
                                          </p:stCondLst>
                                        </p:cTn>
                                        <p:tgtEl>
                                          <p:spTgt spid="23563"/>
                                        </p:tgtEl>
                                        <p:attrNameLst>
                                          <p:attrName>style.visibility</p:attrName>
                                        </p:attrNameLst>
                                      </p:cBhvr>
                                      <p:to>
                                        <p:strVal val="visible"/>
                                      </p:to>
                                    </p:set>
                                    <p:animEffect transition="in" filter="fade">
                                      <p:cBhvr>
                                        <p:cTn id="29" dur="1000"/>
                                        <p:tgtEl>
                                          <p:spTgt spid="235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6108700" y="634997"/>
            <a:ext cx="2895600" cy="2229586"/>
            <a:chOff x="6108700" y="914400"/>
            <a:chExt cx="2895600" cy="2229586"/>
          </a:xfrm>
        </p:grpSpPr>
        <p:sp>
          <p:nvSpPr>
            <p:cNvPr id="30" name="Chevron 29"/>
            <p:cNvSpPr/>
            <p:nvPr/>
          </p:nvSpPr>
          <p:spPr bwMode="auto">
            <a:xfrm>
              <a:off x="6108700" y="914400"/>
              <a:ext cx="2895600" cy="673100"/>
            </a:xfrm>
            <a:prstGeom prst="chevron">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algn="ctr"/>
              <a:r>
                <a:rPr kumimoji="0" lang="en-US" sz="2800" b="1" dirty="0">
                  <a:solidFill>
                    <a:schemeClr val="bg1"/>
                  </a:solidFill>
                  <a:latin typeface="Arial" charset="0"/>
                  <a:cs typeface="Arial" charset="0"/>
                </a:rPr>
                <a:t>Cloud</a:t>
              </a:r>
            </a:p>
          </p:txBody>
        </p:sp>
        <p:sp>
          <p:nvSpPr>
            <p:cNvPr id="31" name="Text Box 15"/>
            <p:cNvSpPr txBox="1">
              <a:spLocks noChangeArrowheads="1"/>
            </p:cNvSpPr>
            <p:nvPr/>
          </p:nvSpPr>
          <p:spPr bwMode="auto">
            <a:xfrm>
              <a:off x="6627812" y="2604351"/>
              <a:ext cx="1868488" cy="539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1">
              <a:spAutoFit/>
            </a:bodyPr>
            <a:lstStyle>
              <a:lvl1pPr eaLnBrk="0" hangingPunct="0">
                <a:defRPr sz="1600" b="1">
                  <a:solidFill>
                    <a:schemeClr val="tx1"/>
                  </a:solidFill>
                  <a:latin typeface="Arial" charset="0"/>
                  <a:ea typeface="MS PGothic" charset="0"/>
                  <a:cs typeface="MS PGothic" charset="0"/>
                </a:defRPr>
              </a:lvl1pPr>
              <a:lvl2pPr marL="742950" indent="-285750" eaLnBrk="0" hangingPunct="0">
                <a:defRPr sz="1600" b="1">
                  <a:solidFill>
                    <a:schemeClr val="tx1"/>
                  </a:solidFill>
                  <a:latin typeface="Arial" charset="0"/>
                  <a:ea typeface="MS PGothic" charset="0"/>
                  <a:cs typeface="MS PGothic" charset="0"/>
                </a:defRPr>
              </a:lvl2pPr>
              <a:lvl3pPr marL="1143000" indent="-228600" eaLnBrk="0" hangingPunct="0">
                <a:defRPr sz="1600" b="1">
                  <a:solidFill>
                    <a:schemeClr val="tx1"/>
                  </a:solidFill>
                  <a:latin typeface="Arial" charset="0"/>
                  <a:ea typeface="MS PGothic" charset="0"/>
                  <a:cs typeface="MS PGothic" charset="0"/>
                </a:defRPr>
              </a:lvl3pPr>
              <a:lvl4pPr marL="1600200" indent="-228600" eaLnBrk="0" hangingPunct="0">
                <a:defRPr sz="1600" b="1">
                  <a:solidFill>
                    <a:schemeClr val="tx1"/>
                  </a:solidFill>
                  <a:latin typeface="Arial" charset="0"/>
                  <a:ea typeface="MS PGothic" charset="0"/>
                  <a:cs typeface="MS PGothic" charset="0"/>
                </a:defRPr>
              </a:lvl4pPr>
              <a:lvl5pPr marL="2057400" indent="-228600" eaLnBrk="0" hangingPunct="0">
                <a:defRPr sz="1600" b="1">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1600" b="1">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1600" b="1">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1600" b="1">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1600" b="1">
                  <a:solidFill>
                    <a:schemeClr val="tx1"/>
                  </a:solidFill>
                  <a:latin typeface="Arial" charset="0"/>
                  <a:ea typeface="MS PGothic" charset="0"/>
                  <a:cs typeface="MS PGothic" charset="0"/>
                </a:defRPr>
              </a:lvl9pPr>
            </a:lstStyle>
            <a:p>
              <a:pPr algn="ctr">
                <a:lnSpc>
                  <a:spcPct val="90000"/>
                </a:lnSpc>
              </a:pPr>
              <a:r>
                <a:rPr lang="en-US" dirty="0" smtClean="0">
                  <a:solidFill>
                    <a:schemeClr val="tx1">
                      <a:lumMod val="50000"/>
                    </a:schemeClr>
                  </a:solidFill>
                </a:rPr>
                <a:t>Private, Hybrid &amp; Public </a:t>
              </a:r>
              <a:r>
                <a:rPr lang="en-US" dirty="0">
                  <a:solidFill>
                    <a:schemeClr val="tx1">
                      <a:lumMod val="50000"/>
                    </a:schemeClr>
                  </a:solidFill>
                </a:rPr>
                <a:t>Cloud</a:t>
              </a:r>
            </a:p>
          </p:txBody>
        </p:sp>
        <p:pic>
          <p:nvPicPr>
            <p:cNvPr id="32" name="Picture 33" descr="CloudComp.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819900" y="1520824"/>
              <a:ext cx="1359671" cy="1082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3" name="Group 32"/>
          <p:cNvGrpSpPr/>
          <p:nvPr/>
        </p:nvGrpSpPr>
        <p:grpSpPr>
          <a:xfrm>
            <a:off x="254000" y="609597"/>
            <a:ext cx="2959100" cy="2016583"/>
            <a:chOff x="254000" y="889000"/>
            <a:chExt cx="2959100" cy="2016583"/>
          </a:xfrm>
        </p:grpSpPr>
        <p:sp>
          <p:nvSpPr>
            <p:cNvPr id="34" name="Pentagon 33"/>
            <p:cNvSpPr/>
            <p:nvPr/>
          </p:nvSpPr>
          <p:spPr bwMode="auto">
            <a:xfrm>
              <a:off x="254000" y="889000"/>
              <a:ext cx="2959100" cy="698500"/>
            </a:xfrm>
            <a:prstGeom prst="homePlate">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bg1"/>
                  </a:solidFill>
                  <a:effectLst/>
                  <a:latin typeface="Arial" charset="0"/>
                  <a:cs typeface="Arial" charset="0"/>
                </a:rPr>
                <a:t>Physical</a:t>
              </a:r>
            </a:p>
          </p:txBody>
        </p:sp>
        <p:grpSp>
          <p:nvGrpSpPr>
            <p:cNvPr id="35" name="Group 34"/>
            <p:cNvGrpSpPr/>
            <p:nvPr/>
          </p:nvGrpSpPr>
          <p:grpSpPr>
            <a:xfrm>
              <a:off x="803259" y="1498603"/>
              <a:ext cx="1859805" cy="1406980"/>
              <a:chOff x="803259" y="1498603"/>
              <a:chExt cx="1859805" cy="1406980"/>
            </a:xfrm>
          </p:grpSpPr>
          <p:grpSp>
            <p:nvGrpSpPr>
              <p:cNvPr id="36" name="Group 49"/>
              <p:cNvGrpSpPr>
                <a:grpSpLocks/>
              </p:cNvGrpSpPr>
              <p:nvPr/>
            </p:nvGrpSpPr>
            <p:grpSpPr bwMode="auto">
              <a:xfrm>
                <a:off x="1350117" y="1498603"/>
                <a:ext cx="872383" cy="1092197"/>
                <a:chOff x="755132" y="1917365"/>
                <a:chExt cx="727383" cy="910827"/>
              </a:xfrm>
            </p:grpSpPr>
            <p:pic>
              <p:nvPicPr>
                <p:cNvPr id="38" name="Picture 30" descr="Server.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85295" y="1917365"/>
                  <a:ext cx="362383" cy="583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43" descr="icon_computer_noshadow"/>
                <p:cNvPicPr>
                  <a:picLocks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55132" y="2372924"/>
                  <a:ext cx="727383" cy="455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7" name="Text Box 21"/>
              <p:cNvSpPr txBox="1">
                <a:spLocks noChangeArrowheads="1"/>
              </p:cNvSpPr>
              <p:nvPr/>
            </p:nvSpPr>
            <p:spPr bwMode="auto">
              <a:xfrm>
                <a:off x="803259" y="2591651"/>
                <a:ext cx="1859805"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spAutoFit/>
              </a:bodyPr>
              <a:lstStyle>
                <a:lvl1pPr eaLnBrk="0" hangingPunct="0">
                  <a:defRPr sz="1600" b="1">
                    <a:solidFill>
                      <a:schemeClr val="tx1"/>
                    </a:solidFill>
                    <a:latin typeface="Arial" charset="0"/>
                    <a:ea typeface="MS PGothic" charset="0"/>
                    <a:cs typeface="MS PGothic" charset="0"/>
                  </a:defRPr>
                </a:lvl1pPr>
                <a:lvl2pPr marL="742950" indent="-285750" eaLnBrk="0" hangingPunct="0">
                  <a:defRPr sz="1600" b="1">
                    <a:solidFill>
                      <a:schemeClr val="tx1"/>
                    </a:solidFill>
                    <a:latin typeface="Arial" charset="0"/>
                    <a:ea typeface="MS PGothic" charset="0"/>
                    <a:cs typeface="MS PGothic" charset="0"/>
                  </a:defRPr>
                </a:lvl2pPr>
                <a:lvl3pPr marL="1143000" indent="-228600" eaLnBrk="0" hangingPunct="0">
                  <a:defRPr sz="1600" b="1">
                    <a:solidFill>
                      <a:schemeClr val="tx1"/>
                    </a:solidFill>
                    <a:latin typeface="Arial" charset="0"/>
                    <a:ea typeface="MS PGothic" charset="0"/>
                    <a:cs typeface="MS PGothic" charset="0"/>
                  </a:defRPr>
                </a:lvl3pPr>
                <a:lvl4pPr marL="1600200" indent="-228600" eaLnBrk="0" hangingPunct="0">
                  <a:defRPr sz="1600" b="1">
                    <a:solidFill>
                      <a:schemeClr val="tx1"/>
                    </a:solidFill>
                    <a:latin typeface="Arial" charset="0"/>
                    <a:ea typeface="MS PGothic" charset="0"/>
                    <a:cs typeface="MS PGothic" charset="0"/>
                  </a:defRPr>
                </a:lvl4pPr>
                <a:lvl5pPr marL="2057400" indent="-228600" eaLnBrk="0" hangingPunct="0">
                  <a:defRPr sz="1600" b="1">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1600" b="1">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1600" b="1">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1600" b="1">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1600" b="1">
                    <a:solidFill>
                      <a:schemeClr val="tx1"/>
                    </a:solidFill>
                    <a:latin typeface="Arial" charset="0"/>
                    <a:ea typeface="MS PGothic" charset="0"/>
                    <a:cs typeface="MS PGothic" charset="0"/>
                  </a:defRPr>
                </a:lvl9pPr>
              </a:lstStyle>
              <a:p>
                <a:pPr algn="ctr">
                  <a:lnSpc>
                    <a:spcPct val="90000"/>
                  </a:lnSpc>
                </a:pPr>
                <a:r>
                  <a:rPr lang="en-US" dirty="0" smtClean="0">
                    <a:solidFill>
                      <a:schemeClr val="tx1">
                        <a:lumMod val="50000"/>
                      </a:schemeClr>
                    </a:solidFill>
                  </a:rPr>
                  <a:t>Dedicated Server</a:t>
                </a:r>
                <a:endParaRPr lang="en-US" dirty="0">
                  <a:solidFill>
                    <a:schemeClr val="tx1">
                      <a:lumMod val="50000"/>
                    </a:schemeClr>
                  </a:solidFill>
                </a:endParaRPr>
              </a:p>
            </p:txBody>
          </p:sp>
        </p:grpSp>
      </p:grpSp>
      <p:grpSp>
        <p:nvGrpSpPr>
          <p:cNvPr id="40" name="Group 39"/>
          <p:cNvGrpSpPr/>
          <p:nvPr/>
        </p:nvGrpSpPr>
        <p:grpSpPr>
          <a:xfrm>
            <a:off x="3048000" y="622297"/>
            <a:ext cx="3187700" cy="2242286"/>
            <a:chOff x="3048000" y="901700"/>
            <a:chExt cx="3187700" cy="2242286"/>
          </a:xfrm>
        </p:grpSpPr>
        <p:pic>
          <p:nvPicPr>
            <p:cNvPr id="41" name="Picture 2" descr="http://www.gtcsystems.com/solutions/images/desktop_virtualization.jp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3911601" y="1598155"/>
              <a:ext cx="1322441" cy="992645"/>
            </a:xfrm>
            <a:prstGeom prst="rect">
              <a:avLst/>
            </a:prstGeom>
            <a:ln>
              <a:headEnd type="none" w="med" len="med"/>
              <a:tailEnd type="none" w="med" len="me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 Box 14"/>
            <p:cNvSpPr txBox="1">
              <a:spLocks noChangeArrowheads="1"/>
            </p:cNvSpPr>
            <p:nvPr/>
          </p:nvSpPr>
          <p:spPr bwMode="auto">
            <a:xfrm>
              <a:off x="3609285" y="2604351"/>
              <a:ext cx="1895271" cy="539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spAutoFit/>
            </a:bodyPr>
            <a:lstStyle>
              <a:lvl1pPr eaLnBrk="0" hangingPunct="0">
                <a:defRPr sz="1600" b="1">
                  <a:solidFill>
                    <a:schemeClr val="tx1"/>
                  </a:solidFill>
                  <a:latin typeface="Arial" charset="0"/>
                  <a:ea typeface="MS PGothic" charset="0"/>
                  <a:cs typeface="MS PGothic" charset="0"/>
                </a:defRPr>
              </a:lvl1pPr>
              <a:lvl2pPr marL="742950" indent="-285750" eaLnBrk="0" hangingPunct="0">
                <a:defRPr sz="1600" b="1">
                  <a:solidFill>
                    <a:schemeClr val="tx1"/>
                  </a:solidFill>
                  <a:latin typeface="Arial" charset="0"/>
                  <a:ea typeface="MS PGothic" charset="0"/>
                  <a:cs typeface="MS PGothic" charset="0"/>
                </a:defRPr>
              </a:lvl2pPr>
              <a:lvl3pPr marL="1143000" indent="-228600" eaLnBrk="0" hangingPunct="0">
                <a:defRPr sz="1600" b="1">
                  <a:solidFill>
                    <a:schemeClr val="tx1"/>
                  </a:solidFill>
                  <a:latin typeface="Arial" charset="0"/>
                  <a:ea typeface="MS PGothic" charset="0"/>
                  <a:cs typeface="MS PGothic" charset="0"/>
                </a:defRPr>
              </a:lvl3pPr>
              <a:lvl4pPr marL="1600200" indent="-228600" eaLnBrk="0" hangingPunct="0">
                <a:defRPr sz="1600" b="1">
                  <a:solidFill>
                    <a:schemeClr val="tx1"/>
                  </a:solidFill>
                  <a:latin typeface="Arial" charset="0"/>
                  <a:ea typeface="MS PGothic" charset="0"/>
                  <a:cs typeface="MS PGothic" charset="0"/>
                </a:defRPr>
              </a:lvl4pPr>
              <a:lvl5pPr marL="2057400" indent="-228600" eaLnBrk="0" hangingPunct="0">
                <a:defRPr sz="1600" b="1">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1600" b="1">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1600" b="1">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1600" b="1">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1600" b="1">
                  <a:solidFill>
                    <a:schemeClr val="tx1"/>
                  </a:solidFill>
                  <a:latin typeface="Arial" charset="0"/>
                  <a:ea typeface="MS PGothic" charset="0"/>
                  <a:cs typeface="MS PGothic" charset="0"/>
                </a:defRPr>
              </a:lvl9pPr>
            </a:lstStyle>
            <a:p>
              <a:pPr algn="ctr">
                <a:lnSpc>
                  <a:spcPct val="90000"/>
                </a:lnSpc>
              </a:pPr>
              <a:r>
                <a:rPr lang="en-US" dirty="0" smtClean="0">
                  <a:solidFill>
                    <a:schemeClr val="tx1">
                      <a:lumMod val="50000"/>
                    </a:schemeClr>
                  </a:solidFill>
                </a:rPr>
                <a:t>Desktop &amp; Server </a:t>
              </a:r>
              <a:endParaRPr lang="en-US" dirty="0">
                <a:solidFill>
                  <a:schemeClr val="tx1">
                    <a:lumMod val="50000"/>
                  </a:schemeClr>
                </a:solidFill>
              </a:endParaRPr>
            </a:p>
            <a:p>
              <a:pPr algn="ctr">
                <a:lnSpc>
                  <a:spcPct val="90000"/>
                </a:lnSpc>
              </a:pPr>
              <a:r>
                <a:rPr lang="en-US" dirty="0">
                  <a:solidFill>
                    <a:schemeClr val="tx1">
                      <a:lumMod val="50000"/>
                    </a:schemeClr>
                  </a:solidFill>
                </a:rPr>
                <a:t>Virtualization</a:t>
              </a:r>
            </a:p>
          </p:txBody>
        </p:sp>
        <p:sp>
          <p:nvSpPr>
            <p:cNvPr id="43" name="Chevron 42"/>
            <p:cNvSpPr/>
            <p:nvPr/>
          </p:nvSpPr>
          <p:spPr bwMode="auto">
            <a:xfrm>
              <a:off x="3048000" y="901700"/>
              <a:ext cx="3187700" cy="673100"/>
            </a:xfrm>
            <a:prstGeom prst="chevron">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algn="ctr"/>
              <a:r>
                <a:rPr kumimoji="0" lang="en-US" sz="2800" b="1" dirty="0" smtClean="0">
                  <a:solidFill>
                    <a:schemeClr val="bg1"/>
                  </a:solidFill>
                  <a:latin typeface="Arial" charset="0"/>
                  <a:cs typeface="Arial" charset="0"/>
                </a:rPr>
                <a:t>Virtual</a:t>
              </a:r>
              <a:endParaRPr kumimoji="0" lang="en-US" sz="2800" b="1" dirty="0">
                <a:solidFill>
                  <a:schemeClr val="bg1"/>
                </a:solidFill>
                <a:latin typeface="Arial" charset="0"/>
                <a:cs typeface="Arial" charset="0"/>
              </a:endParaRPr>
            </a:p>
          </p:txBody>
        </p:sp>
      </p:grpSp>
      <p:sp>
        <p:nvSpPr>
          <p:cNvPr id="27" name="Title 1"/>
          <p:cNvSpPr>
            <a:spLocks noGrp="1"/>
          </p:cNvSpPr>
          <p:nvPr>
            <p:ph type="title"/>
          </p:nvPr>
        </p:nvSpPr>
        <p:spPr>
          <a:xfrm>
            <a:off x="125844" y="0"/>
            <a:ext cx="8580967" cy="487313"/>
          </a:xfrm>
        </p:spPr>
        <p:txBody>
          <a:bodyPr wrap="square">
            <a:spAutoFit/>
          </a:bodyPr>
          <a:lstStyle/>
          <a:p>
            <a:pPr algn="ctr"/>
            <a:r>
              <a:rPr kumimoji="1" lang="en-US" sz="2800" b="1" kern="1200" dirty="0">
                <a:effectLst/>
                <a:latin typeface="Arial" pitchFamily="34" charset="0"/>
                <a:ea typeface="ＭＳ Ｐゴシック" pitchFamily="50" charset="-128"/>
                <a:cs typeface="+mn-cs"/>
              </a:rPr>
              <a:t>Solution:</a:t>
            </a:r>
            <a:r>
              <a:rPr kumimoji="1" lang="en-US" sz="2800" b="1" kern="1200" dirty="0">
                <a:solidFill>
                  <a:srgbClr val="FF0000"/>
                </a:solidFill>
                <a:effectLst/>
                <a:latin typeface="Arial" pitchFamily="34" charset="0"/>
                <a:ea typeface="ＭＳ Ｐゴシック" pitchFamily="50" charset="-128"/>
                <a:cs typeface="+mn-cs"/>
              </a:rPr>
              <a:t> </a:t>
            </a:r>
            <a:r>
              <a:rPr kumimoji="1" lang="en-US" sz="2400" b="1" kern="1200" dirty="0" smtClean="0">
                <a:solidFill>
                  <a:schemeClr val="tx1">
                    <a:lumMod val="75000"/>
                  </a:schemeClr>
                </a:solidFill>
                <a:effectLst/>
                <a:latin typeface="Arial" pitchFamily="34" charset="0"/>
                <a:ea typeface="ＭＳ Ｐゴシック" pitchFamily="50" charset="-128"/>
                <a:cs typeface="+mn-cs"/>
              </a:rPr>
              <a:t>Deep Security</a:t>
            </a:r>
            <a:endParaRPr kumimoji="1" lang="en-US" sz="2400" b="1" kern="1200" dirty="0">
              <a:solidFill>
                <a:schemeClr val="tx1">
                  <a:lumMod val="75000"/>
                </a:schemeClr>
              </a:solidFill>
              <a:effectLst/>
              <a:latin typeface="Arial" pitchFamily="34" charset="0"/>
              <a:ea typeface="ＭＳ Ｐゴシック" pitchFamily="50" charset="-128"/>
              <a:cs typeface="+mn-cs"/>
            </a:endParaRPr>
          </a:p>
        </p:txBody>
      </p:sp>
      <p:pic>
        <p:nvPicPr>
          <p:cNvPr id="29" name="Picture 8" descr="agent_high.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1281112" y="1752597"/>
            <a:ext cx="688975"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8" descr="agent_high.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4256088" y="1795460"/>
            <a:ext cx="582612"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8" descr="agent_high.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202488" y="1795460"/>
            <a:ext cx="582612"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p:cNvGrpSpPr/>
          <p:nvPr/>
        </p:nvGrpSpPr>
        <p:grpSpPr>
          <a:xfrm>
            <a:off x="891817" y="4031342"/>
            <a:ext cx="7518401" cy="1206500"/>
            <a:chOff x="313266" y="4224865"/>
            <a:chExt cx="8547100" cy="1206500"/>
          </a:xfrm>
        </p:grpSpPr>
        <p:sp>
          <p:nvSpPr>
            <p:cNvPr id="47" name="Rounded Rectangle 46"/>
            <p:cNvSpPr/>
            <p:nvPr/>
          </p:nvSpPr>
          <p:spPr bwMode="auto">
            <a:xfrm>
              <a:off x="313266" y="4224865"/>
              <a:ext cx="8547100" cy="1206500"/>
            </a:xfrm>
            <a:prstGeom prst="roundRect">
              <a:avLst/>
            </a:prstGeom>
            <a:gradFill flip="none" rotWithShape="1">
              <a:gsLst>
                <a:gs pos="0">
                  <a:srgbClr val="6D0106"/>
                </a:gs>
                <a:gs pos="43000">
                  <a:schemeClr val="tx2"/>
                </a:gs>
                <a:gs pos="100000">
                  <a:schemeClr val="tx2">
                    <a:lumMod val="75000"/>
                  </a:schemeClr>
                </a:gs>
              </a:gsLst>
              <a:lin ang="0" scaled="1"/>
              <a:tileRect/>
            </a:gradFill>
            <a:ln>
              <a:headEnd type="none" w="med" len="med"/>
              <a:tailEnd type="none" w="med" len="med"/>
            </a:ln>
            <a:effectLst>
              <a:outerShdw blurRad="50800" dist="38100" dir="2700000" algn="tl" rotWithShape="0">
                <a:prstClr val="black">
                  <a:alpha val="40000"/>
                </a:prstClr>
              </a:outerShdw>
            </a:effectLst>
          </p:spPr>
          <p:style>
            <a:lnRef idx="0">
              <a:schemeClr val="accent4"/>
            </a:lnRef>
            <a:fillRef idx="3">
              <a:schemeClr val="accent4"/>
            </a:fillRef>
            <a:effectRef idx="3">
              <a:schemeClr val="accent4"/>
            </a:effectRef>
            <a:fontRef idx="minor">
              <a:schemeClr val="lt1"/>
            </a:fontRef>
          </p:style>
          <p:txBody>
            <a:bodyPr wrap="none" anchor="ctr"/>
            <a:lstStyle/>
            <a:p>
              <a:pPr algn="ctr">
                <a:spcBef>
                  <a:spcPts val="0"/>
                </a:spcBef>
              </a:pPr>
              <a:endParaRPr lang="en-US" sz="1400">
                <a:solidFill>
                  <a:schemeClr val="bg1"/>
                </a:solidFill>
                <a:ea typeface="+mn-ea"/>
              </a:endParaRPr>
            </a:p>
          </p:txBody>
        </p:sp>
        <p:sp>
          <p:nvSpPr>
            <p:cNvPr id="48" name="TextBox 47"/>
            <p:cNvSpPr txBox="1"/>
            <p:nvPr/>
          </p:nvSpPr>
          <p:spPr>
            <a:xfrm>
              <a:off x="775441" y="4692262"/>
              <a:ext cx="7691231" cy="461665"/>
            </a:xfrm>
            <a:prstGeom prst="rect">
              <a:avLst/>
            </a:prstGeom>
            <a:noFill/>
          </p:spPr>
          <p:txBody>
            <a:bodyPr wrap="square" rtlCol="0">
              <a:spAutoFit/>
            </a:bodyPr>
            <a:lstStyle/>
            <a:p>
              <a:pPr algn="ctr"/>
              <a:r>
                <a:rPr lang="en-US" sz="2400" b="1" dirty="0">
                  <a:solidFill>
                    <a:srgbClr val="FFFFFF"/>
                  </a:solidFill>
                </a:rPr>
                <a:t>Open, Automated, Scalable </a:t>
              </a:r>
              <a:r>
                <a:rPr lang="en-US" sz="2400" b="1" dirty="0" smtClean="0">
                  <a:solidFill>
                    <a:srgbClr val="FFFFFF"/>
                  </a:solidFill>
                </a:rPr>
                <a:t>Platform</a:t>
              </a:r>
            </a:p>
          </p:txBody>
        </p:sp>
      </p:grpSp>
      <p:grpSp>
        <p:nvGrpSpPr>
          <p:cNvPr id="15" name="Group 14"/>
          <p:cNvGrpSpPr/>
          <p:nvPr/>
        </p:nvGrpSpPr>
        <p:grpSpPr>
          <a:xfrm>
            <a:off x="859287" y="5326313"/>
            <a:ext cx="4242368" cy="628393"/>
            <a:chOff x="427214" y="5356339"/>
            <a:chExt cx="4242368" cy="628393"/>
          </a:xfrm>
        </p:grpSpPr>
        <p:pic>
          <p:nvPicPr>
            <p:cNvPr id="79" name="Picture 7"/>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90889" y="5396921"/>
              <a:ext cx="1406525" cy="523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0" name="Picture 6" descr="AIX Logo.jp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940920" y="5438632"/>
              <a:ext cx="728662" cy="5461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1" name="Picture 37"/>
            <p:cNvPicPr>
              <a:picLocks noChangeAspect="1" noChangeArrowheads="1"/>
            </p:cNvPicPr>
            <p:nvPr/>
          </p:nvPicPr>
          <p:blipFill>
            <a:blip r:embed="rId10">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427214" y="5356339"/>
              <a:ext cx="968375" cy="4984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2" name="Picture 38"/>
            <p:cNvPicPr>
              <a:picLocks noChangeAspect="1" noChangeArrowheads="1"/>
            </p:cNvPicPr>
            <p:nvPr/>
          </p:nvPicPr>
          <p:blipFill>
            <a:blip r:embed="rId11">
              <a:clrChange>
                <a:clrFrom>
                  <a:srgbClr val="FFFFFF"/>
                </a:clrFrom>
                <a:clrTo>
                  <a:srgbClr val="FFFFFF">
                    <a:alpha val="0"/>
                  </a:srgbClr>
                </a:clrTo>
              </a:clrChange>
              <a:grayscl/>
              <a:biLevel thresh="50000"/>
              <a:extLst>
                <a:ext uri="{28A0092B-C50C-407E-A947-70E740481C1C}">
                  <a14:useLocalDpi xmlns:a14="http://schemas.microsoft.com/office/drawing/2010/main" val="0"/>
                </a:ext>
              </a:extLst>
            </a:blip>
            <a:srcRect/>
            <a:stretch>
              <a:fillRect/>
            </a:stretch>
          </p:blipFill>
          <p:spPr bwMode="auto">
            <a:xfrm>
              <a:off x="3048000" y="5497626"/>
              <a:ext cx="765175" cy="4079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3" name="Picture 39"/>
            <p:cNvPicPr>
              <a:picLocks noChangeAspect="1" noChangeArrowheads="1"/>
            </p:cNvPicPr>
            <p:nvPr/>
          </p:nvPicPr>
          <p:blipFill>
            <a:blip r:embed="rId12">
              <a:grayscl/>
              <a:extLst>
                <a:ext uri="{28A0092B-C50C-407E-A947-70E740481C1C}">
                  <a14:useLocalDpi xmlns:a14="http://schemas.microsoft.com/office/drawing/2010/main" val="0"/>
                </a:ext>
              </a:extLst>
            </a:blip>
            <a:srcRect/>
            <a:stretch>
              <a:fillRect/>
            </a:stretch>
          </p:blipFill>
          <p:spPr bwMode="auto">
            <a:xfrm>
              <a:off x="1487487" y="5356339"/>
              <a:ext cx="492125" cy="549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73" name="Group 72"/>
          <p:cNvGrpSpPr/>
          <p:nvPr/>
        </p:nvGrpSpPr>
        <p:grpSpPr>
          <a:xfrm>
            <a:off x="5341103" y="5384071"/>
            <a:ext cx="3381703" cy="998765"/>
            <a:chOff x="4498731" y="5410730"/>
            <a:chExt cx="3381703" cy="998765"/>
          </a:xfrm>
          <a:solidFill>
            <a:srgbClr val="FFFFFF"/>
          </a:solidFill>
        </p:grpSpPr>
        <p:pic>
          <p:nvPicPr>
            <p:cNvPr id="74" name="Picture 2" descr="Amazon Web Services">
              <a:hlinkClick r:id="rId13"/>
            </p:cNvPr>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56962" y="5912153"/>
              <a:ext cx="1214438" cy="444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5" name="Picture 37"/>
            <p:cNvPicPr>
              <a:picLocks noChangeAspect="1" noChangeArrowheads="1"/>
            </p:cNvPicPr>
            <p:nvPr/>
          </p:nvPicPr>
          <p:blipFill>
            <a:blip r:embed="rId10">
              <a:grayscl/>
              <a:extLst>
                <a:ext uri="{28A0092B-C50C-407E-A947-70E740481C1C}">
                  <a14:useLocalDpi xmlns:a14="http://schemas.microsoft.com/office/drawing/2010/main" val="0"/>
                </a:ext>
              </a:extLst>
            </a:blip>
            <a:srcRect/>
            <a:stretch>
              <a:fillRect/>
            </a:stretch>
          </p:blipFill>
          <p:spPr bwMode="auto">
            <a:xfrm>
              <a:off x="4498731" y="5410730"/>
              <a:ext cx="968375" cy="4988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 name="Picture 42"/>
            <p:cNvPicPr>
              <a:picLocks noChangeAspect="1" noChangeArrowheads="1"/>
            </p:cNvPicPr>
            <p:nvPr/>
          </p:nvPicPr>
          <p:blipFill>
            <a:blip r:embed="rId15">
              <a:grayscl/>
              <a:extLst>
                <a:ext uri="{28A0092B-C50C-407E-A947-70E740481C1C}">
                  <a14:useLocalDpi xmlns:a14="http://schemas.microsoft.com/office/drawing/2010/main" val="0"/>
                </a:ext>
              </a:extLst>
            </a:blip>
            <a:srcRect/>
            <a:stretch>
              <a:fillRect/>
            </a:stretch>
          </p:blipFill>
          <p:spPr bwMode="auto">
            <a:xfrm>
              <a:off x="4655011" y="5981365"/>
              <a:ext cx="1452563" cy="42813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7" name="Picture 1"/>
            <p:cNvPicPr>
              <a:picLocks noChangeAspect="1" noChangeArrowheads="1"/>
            </p:cNvPicPr>
            <p:nvPr/>
          </p:nvPicPr>
          <p:blipFill>
            <a:blip r:embed="rId16">
              <a:grayscl/>
              <a:extLst>
                <a:ext uri="{28A0092B-C50C-407E-A947-70E740481C1C}">
                  <a14:useLocalDpi xmlns:a14="http://schemas.microsoft.com/office/drawing/2010/main" val="0"/>
                </a:ext>
              </a:extLst>
            </a:blip>
            <a:srcRect/>
            <a:stretch>
              <a:fillRect/>
            </a:stretch>
          </p:blipFill>
          <p:spPr bwMode="auto">
            <a:xfrm>
              <a:off x="5756875" y="5549522"/>
              <a:ext cx="754461" cy="31079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8" name="Picture 12"/>
            <p:cNvPicPr>
              <a:picLocks noChangeAspect="1" noChangeArrowheads="1"/>
            </p:cNvPicPr>
            <p:nvPr/>
          </p:nvPicPr>
          <p:blipFill>
            <a:blip r:embed="rId17">
              <a:grayscl/>
              <a:extLst>
                <a:ext uri="{28A0092B-C50C-407E-A947-70E740481C1C}">
                  <a14:useLocalDpi xmlns:a14="http://schemas.microsoft.com/office/drawing/2010/main" val="0"/>
                </a:ext>
              </a:extLst>
            </a:blip>
            <a:srcRect/>
            <a:stretch>
              <a:fillRect/>
            </a:stretch>
          </p:blipFill>
          <p:spPr bwMode="auto">
            <a:xfrm>
              <a:off x="6788234" y="5571218"/>
              <a:ext cx="1092200" cy="228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9" name="Group 8"/>
          <p:cNvGrpSpPr/>
          <p:nvPr/>
        </p:nvGrpSpPr>
        <p:grpSpPr>
          <a:xfrm>
            <a:off x="1086551" y="3201812"/>
            <a:ext cx="1100666" cy="1248630"/>
            <a:chOff x="1086551" y="3201812"/>
            <a:chExt cx="1100666" cy="1248630"/>
          </a:xfrm>
        </p:grpSpPr>
        <p:sp>
          <p:nvSpPr>
            <p:cNvPr id="49" name="Left Arrow Callout 48"/>
            <p:cNvSpPr/>
            <p:nvPr/>
          </p:nvSpPr>
          <p:spPr bwMode="auto">
            <a:xfrm rot="16200000">
              <a:off x="1205084" y="3468309"/>
              <a:ext cx="863600" cy="1100666"/>
            </a:xfrm>
            <a:prstGeom prst="leftArrowCallout">
              <a:avLst/>
            </a:prstGeom>
            <a:gradFill>
              <a:gsLst>
                <a:gs pos="0">
                  <a:schemeClr val="bg1">
                    <a:lumMod val="50000"/>
                  </a:schemeClr>
                </a:gs>
                <a:gs pos="54000">
                  <a:schemeClr val="bg1">
                    <a:lumMod val="65000"/>
                  </a:schemeClr>
                </a:gs>
                <a:gs pos="100000">
                  <a:schemeClr val="bg1">
                    <a:lumMod val="75000"/>
                  </a:schemeClr>
                </a:gs>
                <a:gs pos="28000">
                  <a:schemeClr val="bg1">
                    <a:lumMod val="95000"/>
                  </a:schemeClr>
                </a:gs>
                <a:gs pos="79000">
                  <a:schemeClr val="bg1">
                    <a:lumMod val="95000"/>
                  </a:schemeClr>
                </a:gs>
              </a:gsLst>
              <a:lin ang="1800000" scaled="0"/>
            </a:gradFill>
            <a:ln>
              <a:headEnd type="none" w="med" len="med"/>
              <a:tailEnd type="none" w="med" len="med"/>
            </a:ln>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vert="vert" wrap="none" anchor="ctr"/>
            <a:lstStyle/>
            <a:p>
              <a:pPr algn="ctr">
                <a:spcBef>
                  <a:spcPts val="0"/>
                </a:spcBef>
              </a:pPr>
              <a:r>
                <a:rPr lang="en-US" sz="1400" b="1" dirty="0">
                  <a:solidFill>
                    <a:srgbClr val="313233"/>
                  </a:solidFill>
                </a:rPr>
                <a:t>Anti-</a:t>
              </a:r>
            </a:p>
            <a:p>
              <a:pPr algn="ctr">
                <a:spcBef>
                  <a:spcPts val="0"/>
                </a:spcBef>
              </a:pPr>
              <a:r>
                <a:rPr lang="en-US" sz="1400" b="1" dirty="0">
                  <a:solidFill>
                    <a:srgbClr val="313233"/>
                  </a:solidFill>
                </a:rPr>
                <a:t>malware</a:t>
              </a:r>
            </a:p>
          </p:txBody>
        </p:sp>
        <p:pic>
          <p:nvPicPr>
            <p:cNvPr id="3" name="Picture 2" descr="Anti-Malware.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395589" y="3201812"/>
              <a:ext cx="495300" cy="495300"/>
            </a:xfrm>
            <a:prstGeom prst="rect">
              <a:avLst/>
            </a:prstGeom>
          </p:spPr>
        </p:pic>
      </p:grpSp>
      <p:grpSp>
        <p:nvGrpSpPr>
          <p:cNvPr id="13" name="Group 12"/>
          <p:cNvGrpSpPr/>
          <p:nvPr/>
        </p:nvGrpSpPr>
        <p:grpSpPr>
          <a:xfrm>
            <a:off x="5819419" y="3201812"/>
            <a:ext cx="1100666" cy="1248630"/>
            <a:chOff x="5819419" y="3201812"/>
            <a:chExt cx="1100666" cy="1248630"/>
          </a:xfrm>
        </p:grpSpPr>
        <p:sp>
          <p:nvSpPr>
            <p:cNvPr id="60" name="Left Arrow Callout 59"/>
            <p:cNvSpPr/>
            <p:nvPr/>
          </p:nvSpPr>
          <p:spPr bwMode="auto">
            <a:xfrm rot="16200000">
              <a:off x="5937952" y="3468309"/>
              <a:ext cx="863600" cy="1100666"/>
            </a:xfrm>
            <a:prstGeom prst="leftArrowCallout">
              <a:avLst/>
            </a:prstGeom>
            <a:gradFill>
              <a:gsLst>
                <a:gs pos="0">
                  <a:schemeClr val="bg1">
                    <a:lumMod val="50000"/>
                  </a:schemeClr>
                </a:gs>
                <a:gs pos="54000">
                  <a:schemeClr val="bg1">
                    <a:lumMod val="65000"/>
                  </a:schemeClr>
                </a:gs>
                <a:gs pos="100000">
                  <a:schemeClr val="bg1">
                    <a:lumMod val="75000"/>
                  </a:schemeClr>
                </a:gs>
                <a:gs pos="28000">
                  <a:schemeClr val="bg1">
                    <a:lumMod val="95000"/>
                  </a:schemeClr>
                </a:gs>
                <a:gs pos="79000">
                  <a:schemeClr val="bg1">
                    <a:lumMod val="95000"/>
                  </a:schemeClr>
                </a:gs>
              </a:gsLst>
              <a:lin ang="1800000" scaled="0"/>
            </a:gradFill>
            <a:ln>
              <a:headEnd type="none" w="med" len="med"/>
              <a:tailEnd type="none" w="med" len="med"/>
            </a:ln>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vert="vert" wrap="none" anchor="ctr"/>
            <a:lstStyle/>
            <a:p>
              <a:pPr algn="ctr">
                <a:spcBef>
                  <a:spcPts val="0"/>
                </a:spcBef>
              </a:pPr>
              <a:r>
                <a:rPr lang="en-US" sz="1400" b="1" dirty="0">
                  <a:solidFill>
                    <a:srgbClr val="313233"/>
                  </a:solidFill>
                </a:rPr>
                <a:t>Firewall</a:t>
              </a:r>
            </a:p>
          </p:txBody>
        </p:sp>
        <p:pic>
          <p:nvPicPr>
            <p:cNvPr id="4" name="Picture 3" descr="Firewall.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6122811" y="3201812"/>
              <a:ext cx="495300" cy="495300"/>
            </a:xfrm>
            <a:prstGeom prst="rect">
              <a:avLst/>
            </a:prstGeom>
          </p:spPr>
        </p:pic>
      </p:grpSp>
      <p:grpSp>
        <p:nvGrpSpPr>
          <p:cNvPr id="12" name="Group 11"/>
          <p:cNvGrpSpPr/>
          <p:nvPr/>
        </p:nvGrpSpPr>
        <p:grpSpPr>
          <a:xfrm>
            <a:off x="4636202" y="3187700"/>
            <a:ext cx="1100666" cy="1262742"/>
            <a:chOff x="4636202" y="3187700"/>
            <a:chExt cx="1100666" cy="1262742"/>
          </a:xfrm>
        </p:grpSpPr>
        <p:sp>
          <p:nvSpPr>
            <p:cNvPr id="56" name="Left Arrow Callout 55"/>
            <p:cNvSpPr/>
            <p:nvPr/>
          </p:nvSpPr>
          <p:spPr bwMode="auto">
            <a:xfrm rot="16200000">
              <a:off x="4754735" y="3468309"/>
              <a:ext cx="863600" cy="1100666"/>
            </a:xfrm>
            <a:prstGeom prst="leftArrowCallout">
              <a:avLst/>
            </a:prstGeom>
            <a:gradFill>
              <a:gsLst>
                <a:gs pos="0">
                  <a:schemeClr val="bg1">
                    <a:lumMod val="50000"/>
                  </a:schemeClr>
                </a:gs>
                <a:gs pos="54000">
                  <a:schemeClr val="bg1">
                    <a:lumMod val="65000"/>
                  </a:schemeClr>
                </a:gs>
                <a:gs pos="100000">
                  <a:schemeClr val="bg1">
                    <a:lumMod val="75000"/>
                  </a:schemeClr>
                </a:gs>
                <a:gs pos="28000">
                  <a:schemeClr val="bg1">
                    <a:lumMod val="95000"/>
                  </a:schemeClr>
                </a:gs>
                <a:gs pos="79000">
                  <a:schemeClr val="bg1">
                    <a:lumMod val="95000"/>
                  </a:schemeClr>
                </a:gs>
              </a:gsLst>
              <a:lin ang="1800000" scaled="0"/>
            </a:gradFill>
            <a:ln>
              <a:headEnd type="none" w="med" len="med"/>
              <a:tailEnd type="none" w="med" len="med"/>
            </a:ln>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vert="vert" wrap="none" anchor="ctr"/>
            <a:lstStyle/>
            <a:p>
              <a:pPr algn="ctr">
                <a:spcBef>
                  <a:spcPts val="0"/>
                </a:spcBef>
              </a:pPr>
              <a:r>
                <a:rPr lang="en-US" sz="1400" b="1" dirty="0">
                  <a:solidFill>
                    <a:srgbClr val="313233"/>
                  </a:solidFill>
                </a:rPr>
                <a:t>Integrity </a:t>
              </a:r>
            </a:p>
            <a:p>
              <a:pPr algn="ctr">
                <a:spcBef>
                  <a:spcPts val="0"/>
                </a:spcBef>
              </a:pPr>
              <a:r>
                <a:rPr lang="en-US" sz="1400" b="1" dirty="0">
                  <a:solidFill>
                    <a:srgbClr val="313233"/>
                  </a:solidFill>
                </a:rPr>
                <a:t>Monitoring</a:t>
              </a:r>
            </a:p>
          </p:txBody>
        </p:sp>
        <p:pic>
          <p:nvPicPr>
            <p:cNvPr id="5" name="Picture 4" descr="Integrity-Monitoring.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951588" y="3187700"/>
              <a:ext cx="495300" cy="495300"/>
            </a:xfrm>
            <a:prstGeom prst="rect">
              <a:avLst/>
            </a:prstGeom>
          </p:spPr>
        </p:pic>
      </p:grpSp>
      <p:grpSp>
        <p:nvGrpSpPr>
          <p:cNvPr id="11" name="Group 10"/>
          <p:cNvGrpSpPr/>
          <p:nvPr/>
        </p:nvGrpSpPr>
        <p:grpSpPr>
          <a:xfrm>
            <a:off x="3452985" y="3201811"/>
            <a:ext cx="1100666" cy="1248631"/>
            <a:chOff x="3452985" y="3201811"/>
            <a:chExt cx="1100666" cy="1248631"/>
          </a:xfrm>
        </p:grpSpPr>
        <p:sp>
          <p:nvSpPr>
            <p:cNvPr id="51" name="Left Arrow Callout 50"/>
            <p:cNvSpPr/>
            <p:nvPr/>
          </p:nvSpPr>
          <p:spPr bwMode="auto">
            <a:xfrm rot="16200000">
              <a:off x="3571518" y="3468309"/>
              <a:ext cx="863600" cy="1100666"/>
            </a:xfrm>
            <a:prstGeom prst="leftArrowCallout">
              <a:avLst/>
            </a:prstGeom>
            <a:gradFill>
              <a:gsLst>
                <a:gs pos="0">
                  <a:schemeClr val="bg1">
                    <a:lumMod val="50000"/>
                  </a:schemeClr>
                </a:gs>
                <a:gs pos="54000">
                  <a:schemeClr val="bg1">
                    <a:lumMod val="65000"/>
                  </a:schemeClr>
                </a:gs>
                <a:gs pos="100000">
                  <a:schemeClr val="bg1">
                    <a:lumMod val="75000"/>
                  </a:schemeClr>
                </a:gs>
                <a:gs pos="28000">
                  <a:schemeClr val="bg1">
                    <a:lumMod val="95000"/>
                  </a:schemeClr>
                </a:gs>
                <a:gs pos="79000">
                  <a:schemeClr val="bg1">
                    <a:lumMod val="95000"/>
                  </a:schemeClr>
                </a:gs>
              </a:gsLst>
              <a:lin ang="1800000" scaled="0"/>
            </a:gradFill>
            <a:ln>
              <a:headEnd type="none" w="med" len="med"/>
              <a:tailEnd type="none" w="med" len="med"/>
            </a:ln>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vert="vert" wrap="none" anchor="ctr"/>
            <a:lstStyle/>
            <a:p>
              <a:pPr algn="ctr">
                <a:spcBef>
                  <a:spcPts val="0"/>
                </a:spcBef>
              </a:pPr>
              <a:r>
                <a:rPr lang="en-US" sz="1400" b="1" dirty="0">
                  <a:solidFill>
                    <a:srgbClr val="313233"/>
                  </a:solidFill>
                </a:rPr>
                <a:t>Intrusion </a:t>
              </a:r>
            </a:p>
            <a:p>
              <a:pPr algn="ctr">
                <a:spcBef>
                  <a:spcPts val="0"/>
                </a:spcBef>
              </a:pPr>
              <a:r>
                <a:rPr lang="en-US" sz="1400" b="1" dirty="0">
                  <a:solidFill>
                    <a:srgbClr val="313233"/>
                  </a:solidFill>
                </a:rPr>
                <a:t>Prevention</a:t>
              </a:r>
            </a:p>
          </p:txBody>
        </p:sp>
        <p:pic>
          <p:nvPicPr>
            <p:cNvPr id="6" name="Picture 5" descr="Intrusion-Prevention.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766255" y="3201811"/>
              <a:ext cx="495300" cy="495300"/>
            </a:xfrm>
            <a:prstGeom prst="rect">
              <a:avLst/>
            </a:prstGeom>
          </p:spPr>
        </p:pic>
      </p:grpSp>
      <p:grpSp>
        <p:nvGrpSpPr>
          <p:cNvPr id="14" name="Group 13"/>
          <p:cNvGrpSpPr/>
          <p:nvPr/>
        </p:nvGrpSpPr>
        <p:grpSpPr>
          <a:xfrm>
            <a:off x="7002636" y="3201811"/>
            <a:ext cx="1100666" cy="1248631"/>
            <a:chOff x="7002636" y="3201811"/>
            <a:chExt cx="1100666" cy="1248631"/>
          </a:xfrm>
        </p:grpSpPr>
        <p:sp>
          <p:nvSpPr>
            <p:cNvPr id="61" name="Left Arrow Callout 60"/>
            <p:cNvSpPr/>
            <p:nvPr/>
          </p:nvSpPr>
          <p:spPr bwMode="auto">
            <a:xfrm rot="16200000">
              <a:off x="7121169" y="3468309"/>
              <a:ext cx="863600" cy="1100666"/>
            </a:xfrm>
            <a:prstGeom prst="leftArrowCallout">
              <a:avLst/>
            </a:prstGeom>
            <a:gradFill>
              <a:gsLst>
                <a:gs pos="0">
                  <a:schemeClr val="bg1">
                    <a:lumMod val="50000"/>
                  </a:schemeClr>
                </a:gs>
                <a:gs pos="54000">
                  <a:schemeClr val="bg1">
                    <a:lumMod val="65000"/>
                  </a:schemeClr>
                </a:gs>
                <a:gs pos="100000">
                  <a:schemeClr val="bg1">
                    <a:lumMod val="75000"/>
                  </a:schemeClr>
                </a:gs>
                <a:gs pos="28000">
                  <a:schemeClr val="bg1">
                    <a:lumMod val="95000"/>
                  </a:schemeClr>
                </a:gs>
                <a:gs pos="79000">
                  <a:schemeClr val="bg1">
                    <a:lumMod val="95000"/>
                  </a:schemeClr>
                </a:gs>
              </a:gsLst>
              <a:lin ang="1800000" scaled="0"/>
            </a:gradFill>
            <a:ln>
              <a:headEnd type="none" w="med" len="med"/>
              <a:tailEnd type="none" w="med" len="med"/>
            </a:ln>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vert="vert" wrap="none" anchor="ctr"/>
            <a:lstStyle/>
            <a:p>
              <a:pPr algn="ctr">
                <a:spcBef>
                  <a:spcPts val="0"/>
                </a:spcBef>
              </a:pPr>
              <a:r>
                <a:rPr lang="en-US" sz="1400" b="1" dirty="0">
                  <a:solidFill>
                    <a:srgbClr val="313233"/>
                  </a:solidFill>
                </a:rPr>
                <a:t>Log </a:t>
              </a:r>
              <a:br>
                <a:rPr lang="en-US" sz="1400" b="1" dirty="0">
                  <a:solidFill>
                    <a:srgbClr val="313233"/>
                  </a:solidFill>
                </a:rPr>
              </a:br>
              <a:r>
                <a:rPr lang="en-US" sz="1400" b="1" dirty="0">
                  <a:solidFill>
                    <a:srgbClr val="313233"/>
                  </a:solidFill>
                </a:rPr>
                <a:t>Inspection</a:t>
              </a:r>
            </a:p>
          </p:txBody>
        </p:sp>
        <p:pic>
          <p:nvPicPr>
            <p:cNvPr id="7" name="Picture 6" descr="Log-Inspection.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7308144" y="3201811"/>
              <a:ext cx="495300" cy="495300"/>
            </a:xfrm>
            <a:prstGeom prst="rect">
              <a:avLst/>
            </a:prstGeom>
          </p:spPr>
        </p:pic>
      </p:grpSp>
      <p:grpSp>
        <p:nvGrpSpPr>
          <p:cNvPr id="10" name="Group 9"/>
          <p:cNvGrpSpPr/>
          <p:nvPr/>
        </p:nvGrpSpPr>
        <p:grpSpPr>
          <a:xfrm>
            <a:off x="2269768" y="3201810"/>
            <a:ext cx="1100666" cy="1248632"/>
            <a:chOff x="2269768" y="3201810"/>
            <a:chExt cx="1100666" cy="1248632"/>
          </a:xfrm>
        </p:grpSpPr>
        <p:sp>
          <p:nvSpPr>
            <p:cNvPr id="46" name="Left Arrow Callout 45"/>
            <p:cNvSpPr/>
            <p:nvPr/>
          </p:nvSpPr>
          <p:spPr bwMode="auto">
            <a:xfrm rot="16200000">
              <a:off x="2388301" y="3468309"/>
              <a:ext cx="863600" cy="1100666"/>
            </a:xfrm>
            <a:prstGeom prst="leftArrowCallout">
              <a:avLst/>
            </a:prstGeom>
            <a:gradFill>
              <a:gsLst>
                <a:gs pos="0">
                  <a:schemeClr val="bg1">
                    <a:lumMod val="50000"/>
                  </a:schemeClr>
                </a:gs>
                <a:gs pos="54000">
                  <a:schemeClr val="bg1">
                    <a:lumMod val="65000"/>
                  </a:schemeClr>
                </a:gs>
                <a:gs pos="100000">
                  <a:schemeClr val="bg1">
                    <a:lumMod val="75000"/>
                  </a:schemeClr>
                </a:gs>
                <a:gs pos="28000">
                  <a:schemeClr val="bg1">
                    <a:lumMod val="95000"/>
                  </a:schemeClr>
                </a:gs>
                <a:gs pos="79000">
                  <a:schemeClr val="bg1">
                    <a:lumMod val="95000"/>
                  </a:schemeClr>
                </a:gs>
              </a:gsLst>
              <a:lin ang="1800000" scaled="0"/>
            </a:gradFill>
            <a:ln>
              <a:headEnd type="none" w="med" len="med"/>
              <a:tailEnd type="none" w="med" len="med"/>
            </a:ln>
            <a:effectLst>
              <a:outerShdw blurRad="50800" dist="38100" dir="2700000" algn="tl" rotWithShape="0">
                <a:prstClr val="black">
                  <a:alpha val="40000"/>
                </a:prstClr>
              </a:outerShdw>
            </a:effectLst>
          </p:spPr>
          <p:style>
            <a:lnRef idx="0">
              <a:schemeClr val="accent2"/>
            </a:lnRef>
            <a:fillRef idx="3">
              <a:schemeClr val="accent2"/>
            </a:fillRef>
            <a:effectRef idx="3">
              <a:schemeClr val="accent2"/>
            </a:effectRef>
            <a:fontRef idx="minor">
              <a:schemeClr val="lt1"/>
            </a:fontRef>
          </p:style>
          <p:txBody>
            <a:bodyPr vert="vert" wrap="none" anchor="ctr"/>
            <a:lstStyle/>
            <a:p>
              <a:pPr algn="ctr">
                <a:spcBef>
                  <a:spcPts val="0"/>
                </a:spcBef>
              </a:pPr>
              <a:r>
                <a:rPr lang="en-US" sz="1400" b="1" dirty="0" smtClean="0">
                  <a:solidFill>
                    <a:srgbClr val="313233"/>
                  </a:solidFill>
                </a:rPr>
                <a:t>Web </a:t>
              </a:r>
              <a:br>
                <a:rPr lang="en-US" sz="1400" b="1" dirty="0" smtClean="0">
                  <a:solidFill>
                    <a:srgbClr val="313233"/>
                  </a:solidFill>
                </a:rPr>
              </a:br>
              <a:r>
                <a:rPr lang="en-US" sz="1400" b="1" dirty="0" smtClean="0">
                  <a:solidFill>
                    <a:srgbClr val="313233"/>
                  </a:solidFill>
                </a:rPr>
                <a:t>Reputation</a:t>
              </a:r>
              <a:endParaRPr lang="en-US" sz="1400" b="1" dirty="0">
                <a:solidFill>
                  <a:srgbClr val="313233"/>
                </a:solidFill>
              </a:endParaRPr>
            </a:p>
          </p:txBody>
        </p:sp>
        <p:pic>
          <p:nvPicPr>
            <p:cNvPr id="8" name="Picture 7" descr="Web-Reputation.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609145" y="3201810"/>
              <a:ext cx="495300" cy="495300"/>
            </a:xfrm>
            <a:prstGeom prst="rect">
              <a:avLst/>
            </a:prstGeom>
          </p:spPr>
        </p:pic>
      </p:grpSp>
    </p:spTree>
    <p:extLst>
      <p:ext uri="{BB962C8B-B14F-4D97-AF65-F5344CB8AC3E}">
        <p14:creationId xmlns:p14="http://schemas.microsoft.com/office/powerpoint/2010/main" val="3716499"/>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0" presetClass="path" presetSubtype="0" accel="50000" decel="50000" fill="hold" nodeType="withEffect">
                                  <p:stCondLst>
                                    <p:cond delay="0"/>
                                  </p:stCondLst>
                                  <p:childTnLst>
                                    <p:animMotion origin="layout" path="M 0.31059 0.3919 L 2.22222E-6 2.96296E-6 " pathEditMode="relative" rAng="0" ptsTypes="AA">
                                      <p:cBhvr>
                                        <p:cTn id="14" dur="2000" fill="hold"/>
                                        <p:tgtEl>
                                          <p:spTgt spid="29"/>
                                        </p:tgtEl>
                                        <p:attrNameLst>
                                          <p:attrName>ppt_x</p:attrName>
                                          <p:attrName>ppt_y</p:attrName>
                                        </p:attrNameLst>
                                      </p:cBhvr>
                                      <p:rCtr x="-15538" y="-19606"/>
                                    </p:animMotion>
                                  </p:childTnLst>
                                </p:cTn>
                              </p:par>
                              <p:par>
                                <p:cTn id="15" presetID="1" presetClass="entr" presetSubtype="0"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childTnLst>
                                </p:cTn>
                              </p:par>
                              <p:par>
                                <p:cTn id="17" presetID="0" presetClass="path" presetSubtype="0" accel="50000" decel="50000" fill="hold" nodeType="withEffect">
                                  <p:stCondLst>
                                    <p:cond delay="0"/>
                                  </p:stCondLst>
                                  <p:childTnLst>
                                    <p:animMotion origin="layout" path="M 0.00139 0.37893 L -2.22222E-6 3.33333E-6 " pathEditMode="relative" rAng="0" ptsTypes="AA">
                                      <p:cBhvr>
                                        <p:cTn id="18" dur="2000" fill="hold"/>
                                        <p:tgtEl>
                                          <p:spTgt spid="44"/>
                                        </p:tgtEl>
                                        <p:attrNameLst>
                                          <p:attrName>ppt_x</p:attrName>
                                          <p:attrName>ppt_y</p:attrName>
                                        </p:attrNameLst>
                                      </p:cBhvr>
                                      <p:rCtr x="-69" y="-18958"/>
                                    </p:animMotion>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0" presetClass="path" presetSubtype="0" accel="50000" decel="50000" fill="hold" nodeType="withEffect">
                                  <p:stCondLst>
                                    <p:cond delay="0"/>
                                  </p:stCondLst>
                                  <p:childTnLst>
                                    <p:animMotion origin="layout" path="M -0.31562 0.3956 L -4.44444E-6 3.33333E-6 " pathEditMode="relative" rAng="0" ptsTypes="AA">
                                      <p:cBhvr>
                                        <p:cTn id="22" dur="2000" fill="hold"/>
                                        <p:tgtEl>
                                          <p:spTgt spid="45"/>
                                        </p:tgtEl>
                                        <p:attrNameLst>
                                          <p:attrName>ppt_x</p:attrName>
                                          <p:attrName>ppt_y</p:attrName>
                                        </p:attrNameLst>
                                      </p:cBhvr>
                                      <p:rCtr x="15781" y="-19792"/>
                                    </p:animMotion>
                                  </p:childTnLst>
                                </p:cTn>
                              </p:par>
                            </p:childTnLst>
                          </p:cTn>
                        </p:par>
                        <p:par>
                          <p:cTn id="23" fill="hold">
                            <p:stCondLst>
                              <p:cond delay="2500"/>
                            </p:stCondLst>
                            <p:childTnLst>
                              <p:par>
                                <p:cTn id="24" presetID="9" presetClass="exit" presetSubtype="0" fill="hold" nodeType="afterEffect">
                                  <p:stCondLst>
                                    <p:cond delay="0"/>
                                  </p:stCondLst>
                                  <p:childTnLst>
                                    <p:animEffect transition="out" filter="dissolve">
                                      <p:cBhvr>
                                        <p:cTn id="25" dur="3000"/>
                                        <p:tgtEl>
                                          <p:spTgt spid="29"/>
                                        </p:tgtEl>
                                      </p:cBhvr>
                                    </p:animEffect>
                                    <p:set>
                                      <p:cBhvr>
                                        <p:cTn id="26" dur="1" fill="hold">
                                          <p:stCondLst>
                                            <p:cond delay="2999"/>
                                          </p:stCondLst>
                                        </p:cTn>
                                        <p:tgtEl>
                                          <p:spTgt spid="29"/>
                                        </p:tgtEl>
                                        <p:attrNameLst>
                                          <p:attrName>style.visibility</p:attrName>
                                        </p:attrNameLst>
                                      </p:cBhvr>
                                      <p:to>
                                        <p:strVal val="hidden"/>
                                      </p:to>
                                    </p:set>
                                  </p:childTnLst>
                                </p:cTn>
                              </p:par>
                              <p:par>
                                <p:cTn id="27" presetID="9" presetClass="exit" presetSubtype="0" fill="hold" nodeType="withEffect">
                                  <p:stCondLst>
                                    <p:cond delay="0"/>
                                  </p:stCondLst>
                                  <p:childTnLst>
                                    <p:animEffect transition="out" filter="dissolve">
                                      <p:cBhvr>
                                        <p:cTn id="28" dur="3000"/>
                                        <p:tgtEl>
                                          <p:spTgt spid="44"/>
                                        </p:tgtEl>
                                      </p:cBhvr>
                                    </p:animEffect>
                                    <p:set>
                                      <p:cBhvr>
                                        <p:cTn id="29" dur="1" fill="hold">
                                          <p:stCondLst>
                                            <p:cond delay="2999"/>
                                          </p:stCondLst>
                                        </p:cTn>
                                        <p:tgtEl>
                                          <p:spTgt spid="44"/>
                                        </p:tgtEl>
                                        <p:attrNameLst>
                                          <p:attrName>style.visibility</p:attrName>
                                        </p:attrNameLst>
                                      </p:cBhvr>
                                      <p:to>
                                        <p:strVal val="hidden"/>
                                      </p:to>
                                    </p:set>
                                  </p:childTnLst>
                                </p:cTn>
                              </p:par>
                              <p:par>
                                <p:cTn id="30" presetID="9" presetClass="exit" presetSubtype="0" fill="hold" nodeType="withEffect">
                                  <p:stCondLst>
                                    <p:cond delay="0"/>
                                  </p:stCondLst>
                                  <p:childTnLst>
                                    <p:animEffect transition="out" filter="dissolve">
                                      <p:cBhvr>
                                        <p:cTn id="31" dur="3000"/>
                                        <p:tgtEl>
                                          <p:spTgt spid="45"/>
                                        </p:tgtEl>
                                      </p:cBhvr>
                                    </p:animEffect>
                                    <p:set>
                                      <p:cBhvr>
                                        <p:cTn id="32" dur="1" fill="hold">
                                          <p:stCondLst>
                                            <p:cond delay="2999"/>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6x9_Template">
  <a:themeElements>
    <a:clrScheme name="Trend Micro">
      <a:dk1>
        <a:srgbClr val="636466"/>
      </a:dk1>
      <a:lt1>
        <a:srgbClr val="FFFFFF"/>
      </a:lt1>
      <a:dk2>
        <a:srgbClr val="D20F30"/>
      </a:dk2>
      <a:lt2>
        <a:srgbClr val="767779"/>
      </a:lt2>
      <a:accent1>
        <a:srgbClr val="1A608A"/>
      </a:accent1>
      <a:accent2>
        <a:srgbClr val="F6AE2F"/>
      </a:accent2>
      <a:accent3>
        <a:srgbClr val="C8CACB"/>
      </a:accent3>
      <a:accent4>
        <a:srgbClr val="671317"/>
      </a:accent4>
      <a:accent5>
        <a:srgbClr val="48894A"/>
      </a:accent5>
      <a:accent6>
        <a:srgbClr val="5A093B"/>
      </a:accent6>
      <a:hlink>
        <a:srgbClr val="CC0000"/>
      </a:hlink>
      <a:folHlink>
        <a:srgbClr val="A0A1A3"/>
      </a:folHlink>
    </a:clrScheme>
    <a:fontScheme name="TM_Corporate_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6350" cap="flat" cmpd="sng" algn="ctr">
          <a:solidFill>
            <a:schemeClr val="tx1"/>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bg1"/>
        </a:solidFill>
        <a:ln w="6350" cap="flat" cmpd="sng" algn="ctr">
          <a:solidFill>
            <a:schemeClr val="tx1"/>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TM_Corporate_Template 1">
        <a:dk1>
          <a:srgbClr val="58595B"/>
        </a:dk1>
        <a:lt1>
          <a:srgbClr val="FFFFFF"/>
        </a:lt1>
        <a:dk2>
          <a:srgbClr val="CC0000"/>
        </a:dk2>
        <a:lt2>
          <a:srgbClr val="7B7C7F"/>
        </a:lt2>
        <a:accent1>
          <a:srgbClr val="5091CD"/>
        </a:accent1>
        <a:accent2>
          <a:srgbClr val="E8AE4A"/>
        </a:accent2>
        <a:accent3>
          <a:srgbClr val="FFFFFF"/>
        </a:accent3>
        <a:accent4>
          <a:srgbClr val="4A4B4C"/>
        </a:accent4>
        <a:accent5>
          <a:srgbClr val="B3C7E3"/>
        </a:accent5>
        <a:accent6>
          <a:srgbClr val="D29D42"/>
        </a:accent6>
        <a:hlink>
          <a:srgbClr val="FF0000"/>
        </a:hlink>
        <a:folHlink>
          <a:srgbClr val="96005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M_Corporate_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534</TotalTime>
  <Words>3968</Words>
  <Application>Microsoft Macintosh PowerPoint</Application>
  <PresentationFormat>On-screen Show (4:3)</PresentationFormat>
  <Paragraphs>917</Paragraphs>
  <Slides>48</Slides>
  <Notes>32</Notes>
  <HiddenSlides>0</HiddenSlides>
  <MMClips>0</MMClips>
  <ScaleCrop>false</ScaleCrop>
  <HeadingPairs>
    <vt:vector size="4" baseType="variant">
      <vt:variant>
        <vt:lpstr>Theme</vt:lpstr>
      </vt:variant>
      <vt:variant>
        <vt:i4>2</vt:i4>
      </vt:variant>
      <vt:variant>
        <vt:lpstr>Slide Titles</vt:lpstr>
      </vt:variant>
      <vt:variant>
        <vt:i4>48</vt:i4>
      </vt:variant>
    </vt:vector>
  </HeadingPairs>
  <TitlesOfParts>
    <vt:vector size="50" baseType="lpstr">
      <vt:lpstr>Office 佈景主題</vt:lpstr>
      <vt:lpstr>16x9_Template</vt:lpstr>
      <vt:lpstr>PowerPoint Presentation</vt:lpstr>
      <vt:lpstr>PowerPoint Presentation</vt:lpstr>
      <vt:lpstr>PowerPoint Presentation</vt:lpstr>
      <vt:lpstr>Virtualization &amp; Cloud Key Security Inhibitors</vt:lpstr>
      <vt:lpstr>PowerPoint Presentation</vt:lpstr>
      <vt:lpstr>PowerPoint Presentation</vt:lpstr>
      <vt:lpstr>PowerPoint Presentation</vt:lpstr>
      <vt:lpstr>Deep Security – Server Security Platform</vt:lpstr>
      <vt:lpstr>Solution: Deep Security</vt:lpstr>
      <vt:lpstr>Deep Security Architecture</vt:lpstr>
      <vt:lpstr>PowerPoint Presentation</vt:lpstr>
      <vt:lpstr>PowerPoint Presentation</vt:lpstr>
      <vt:lpstr>Why agentless security?</vt:lpstr>
      <vt:lpstr>Deep Security – Antimalware modul</vt:lpstr>
      <vt:lpstr>Deep Security – Deep Packet Inspection</vt:lpstr>
      <vt:lpstr>Deep Security – Deep Packet Inspection</vt:lpstr>
      <vt:lpstr>Deep Security – Compliance modules</vt:lpstr>
      <vt:lpstr>Deep Security - Encryption</vt:lpstr>
      <vt:lpstr>PowerPoint Presentation</vt:lpstr>
      <vt:lpstr>Key differentiators – Deep Security 9</vt:lpstr>
      <vt:lpstr>PowerPoint Presentation</vt:lpstr>
      <vt:lpstr>Deep Security 9 – New User Interface</vt:lpstr>
      <vt:lpstr>Deep Security 9 – Leverage vSphere 5.1</vt:lpstr>
      <vt:lpstr>Deep Security 9 – Multi-Tenancy</vt:lpstr>
      <vt:lpstr>Deep Security 9 – Cloud Support</vt:lpstr>
      <vt:lpstr>PowerPoint Presentation</vt:lpstr>
      <vt:lpstr>PowerPoint Presentation</vt:lpstr>
      <vt:lpstr>Patch Management is a Growing Challenge</vt:lpstr>
      <vt:lpstr>The Cost &amp; Security of Patching</vt:lpstr>
      <vt:lpstr>How frequently do you deploy security patches?</vt:lpstr>
      <vt:lpstr>How fast can you test and deploy patches for your enterprise applications? </vt:lpstr>
      <vt:lpstr>How well do you test and patch your web applications?</vt:lpstr>
      <vt:lpstr>Legacy applications that don’t get patched?</vt:lpstr>
      <vt:lpstr>Do you have embedded or regulated systems that are difficult to patch?</vt:lpstr>
      <vt:lpstr>Automate Security Provisioning</vt:lpstr>
      <vt:lpstr>Virtual Patching with Deep Security</vt:lpstr>
      <vt:lpstr>How fast can you test and deploy patches for your enterprise applications? </vt:lpstr>
      <vt:lpstr>Automatic Updates</vt:lpstr>
      <vt:lpstr>Virtual Patching</vt:lpstr>
      <vt:lpstr>PowerPoint Presentation</vt:lpstr>
      <vt:lpstr>PowerPoint Presentation</vt:lpstr>
      <vt:lpstr>Cloud Security is a Shared Responsibility</vt:lpstr>
      <vt:lpstr>PowerPoint Presentation</vt:lpstr>
      <vt:lpstr>SecureCloud Overview Encryption for the Cloud</vt:lpstr>
      <vt:lpstr>SecureCloud Encryption – VM Perspective</vt:lpstr>
      <vt:lpstr>VM Startup Simulation</vt:lpstr>
      <vt:lpstr>PowerPoint Presentation</vt:lpstr>
      <vt:lpstr>Customer Experience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Happy Journey to the Cloud</dc:title>
  <dc:creator>Jenny</dc:creator>
  <cp:lastModifiedBy>Daniel Hetenyi</cp:lastModifiedBy>
  <cp:revision>47</cp:revision>
  <dcterms:created xsi:type="dcterms:W3CDTF">2012-12-25T02:46:53Z</dcterms:created>
  <dcterms:modified xsi:type="dcterms:W3CDTF">2013-06-20T11:20:02Z</dcterms:modified>
</cp:coreProperties>
</file>